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806" r:id="rId5"/>
    <p:sldMasterId id="2147483850" r:id="rId6"/>
  </p:sldMasterIdLst>
  <p:sldIdLst>
    <p:sldId id="338" r:id="rId7"/>
    <p:sldId id="340" r:id="rId8"/>
    <p:sldId id="376" r:id="rId9"/>
    <p:sldId id="352" r:id="rId10"/>
    <p:sldId id="347" r:id="rId11"/>
    <p:sldId id="260" r:id="rId12"/>
    <p:sldId id="262" r:id="rId13"/>
    <p:sldId id="264" r:id="rId14"/>
    <p:sldId id="372" r:id="rId15"/>
    <p:sldId id="263" r:id="rId16"/>
    <p:sldId id="261" r:id="rId17"/>
    <p:sldId id="265" r:id="rId18"/>
    <p:sldId id="267" r:id="rId19"/>
    <p:sldId id="274" r:id="rId20"/>
    <p:sldId id="373" r:id="rId21"/>
    <p:sldId id="284" r:id="rId22"/>
    <p:sldId id="294" r:id="rId23"/>
    <p:sldId id="374" r:id="rId24"/>
    <p:sldId id="375" r:id="rId25"/>
    <p:sldId id="357" r:id="rId26"/>
    <p:sldId id="369" r:id="rId27"/>
    <p:sldId id="345" r:id="rId28"/>
    <p:sldId id="339" r:id="rId29"/>
    <p:sldId id="358" r:id="rId30"/>
    <p:sldId id="353" r:id="rId31"/>
    <p:sldId id="343" r:id="rId32"/>
    <p:sldId id="351" r:id="rId33"/>
    <p:sldId id="371" r:id="rId34"/>
    <p:sldId id="365" r:id="rId35"/>
    <p:sldId id="359" r:id="rId36"/>
    <p:sldId id="344" r:id="rId37"/>
    <p:sldId id="349" r:id="rId38"/>
    <p:sldId id="346" r:id="rId39"/>
    <p:sldId id="366" r:id="rId40"/>
    <p:sldId id="363" r:id="rId41"/>
    <p:sldId id="348" r:id="rId42"/>
    <p:sldId id="367" r:id="rId43"/>
    <p:sldId id="341" r:id="rId44"/>
    <p:sldId id="368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99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55F89-9389-4769-B219-26754309C1A6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1F9C6-8927-42C5-BE15-28242E22CD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13175"/>
      </p:ext>
    </p:extLst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0F9FD-ABA7-4B08-BC39-C95819C2361C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09986-1C35-4ACD-B66E-D7C66B7A1D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98610"/>
      </p:ext>
    </p:extLst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13E6F-D7EE-4754-9134-944418D0167F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B2BF4-4DC7-495A-A2B8-75DCB3B146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021563"/>
      </p:ext>
    </p:extLst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B276F-2A0D-468F-BF32-548BE88777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66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71413-DCF8-453D-B001-B0C25CFFBA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42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B8B69-6384-43B9-B91A-BA57E6A303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690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4946B-D277-44D3-AD57-D66486A0E4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68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B79CC-56C7-4672-A34E-F5C13C7CB9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80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AA498-3990-4E83-8FE3-CA4A465F9E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53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A286A-0A32-4B0E-BBC8-DEDEE0DA4E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12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E4EBF-0DE6-4FB1-9146-2A0A6B5F0A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3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F1770-BF48-4E1F-B1BB-FF8E1E795A5A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BDFCF-7DCB-4501-AD4F-7780B0AE78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06064"/>
      </p:ext>
    </p:extLst>
  </p:cSld>
  <p:clrMapOvr>
    <a:masterClrMapping/>
  </p:clrMapOvr>
  <p:transition spd="med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217F7-3F53-4E3F-B541-D0E475617D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36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19AA8-D92A-4C1E-BB7A-0ECC2CA8EF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450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60158-5D7F-4703-B0B7-E68F39AD43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84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B06B-8527-4BFF-BB01-B83686A3FB35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FF4C7-56A3-4501-8D85-2A661B273C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719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14E9D-BC6E-4304-840F-4AF657BC8D29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7B46F-8DD4-4EB8-90FF-4D611D9F66A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580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EABA6-0387-4AF2-A5E6-66736124E2B0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20A4C-9DDC-4941-A291-09A461C5AC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963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A1E1-357D-4399-AC48-E0EBBAFC9EAF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CA668-4756-47BF-B521-D27A537BF2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19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DA75-C608-448E-9B70-6C1CB91C7984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087B1-4F17-4E6B-9ADC-6CCDC9FA05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754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26082-7429-47E0-A08C-168AE5305D05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C6E51-B52F-429D-BB50-033469AB18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6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CADB7-FD70-4E40-BD9F-D0C7EFF901CE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372BE-4933-46C8-A144-E1DB94BEF3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72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71BAF-333C-4842-99C6-34A2F4300C6C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37BDB-51DF-44B6-93AD-99E3222E90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60796"/>
      </p:ext>
    </p:extLst>
  </p:cSld>
  <p:clrMapOvr>
    <a:masterClrMapping/>
  </p:clrMapOvr>
  <p:transition spd="med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1A62A-6FF3-460F-9DFD-B8EA32EFEBA3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5DE6D-E265-4780-AC24-0F8166559A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38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5E972-D241-41F3-B2D5-19DE50B7DA2B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DB31CE2-17E4-4ED7-8DDD-5B4F0B7D8F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79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7D07A-B0F3-4EE2-8585-F944F2366D22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31AB4-B4E9-490D-818A-36F508B8CD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567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920E-9B3D-452A-8E6F-97AE405C0E3F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2F7BC-196C-4E52-BBA1-557658ED33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527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DFE52-7F56-469B-B0F0-A6E0FE8475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82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45C19-CF20-46F6-98F4-9FE7C3EA5C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815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B8C50-BAC0-45BE-8D78-88AD0EDE41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15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437AA-6803-4B49-8122-1AD072FDD0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311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9F88F-8BAA-476A-AAB6-C69998E1F8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10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EBB9C-9B8B-4FDC-AAE6-D37D737A31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8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32CA-E22C-41BC-A715-D7B7A30FAEAA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22EDF-3C5F-401D-B83B-F4EBFEC21C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70658"/>
      </p:ext>
    </p:extLst>
  </p:cSld>
  <p:clrMapOvr>
    <a:masterClrMapping/>
  </p:clrMapOvr>
  <p:transition spd="med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CA060-BFFF-4504-9F32-FD7D9C6CCF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601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95A66-B459-4353-BAC4-979F15FD6F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957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F904E-060C-47DD-A847-2FD2500F19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6884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B1496-2A4B-4023-9D7C-CCC987321A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14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02E17-5839-47F8-8398-E572561422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2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C57AEF-177F-470F-BC91-6637E73E7C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788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BA0C3A-1E51-459C-B8A8-DB708ECEB8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82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220162-5A5B-4CA1-AFDC-A7D72CB8A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40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43EDF3-8247-42B0-8B0A-262310E199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650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AC385B-CAB2-44C5-80EE-84976484A1A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3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0E9D2-AEC8-4ABB-8F3C-47F7F7FDA536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9ADF7-A87C-4860-9725-7B507203E2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03409"/>
      </p:ext>
    </p:extLst>
  </p:cSld>
  <p:clrMapOvr>
    <a:masterClrMapping/>
  </p:clrMapOvr>
  <p:transition spd="med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0C07A8-480E-4212-A953-3AB761183E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7609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A9EDEF-C63C-4117-89AF-9EE4C7265D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503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F43234-FEB7-45AD-93A4-06510037C4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390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A73AC0-249F-4855-B247-AB040D6008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930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CDD12C-2989-4515-B33E-C15258B7C1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16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719F2E-E212-42F6-BBC1-9916BE9F26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798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3025D6E-079B-42A4-B36A-6EB6C4E7B1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0523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7A2F753-F6A8-4CED-9C98-0C0A08C7C5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018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E5A0B7E-5786-49E0-8EF2-3112CEAE6F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863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CD5FE9A-547D-4080-80D6-D1168BC9AE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00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D1F61-4A16-4BEE-AF9E-E5F12B9D8AB3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0BC8F-B26E-474F-9D4F-4C441F0E11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69580"/>
      </p:ext>
    </p:extLst>
  </p:cSld>
  <p:clrMapOvr>
    <a:masterClrMapping/>
  </p:clrMapOvr>
  <p:transition spd="med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A24A4A6-3BF5-4F46-9400-EF47D88879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7597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A03D4B8-AC31-435E-B0A0-0EE248CA06B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00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D291CC3-82D4-447A-BF48-7DFF3E5B54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306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F5E2C04-028C-4580-BF8F-FE013DD176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4103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994BB7D-A4AA-4E35-928E-BC62BFCD08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723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774417D-C3CA-45D9-AD0C-403BB9BC05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998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55E9F7C-FB85-4525-9B33-FFDC681D31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802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2CA49AE-D48B-4A07-AD24-FBDD217E5A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1601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3A5F-3810-4D4A-B293-86E89148454A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DEABA1B-B635-4C26-887A-7F7A41690A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33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9EEAB-C617-4FBF-9C0B-D16AA055CA13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1C763D-0C89-4588-A28D-4D5DED132C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6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309CB-CD11-4B4B-9A5D-0ADFD3048F1C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25B1B-69F7-46EC-84D6-A84F028AA8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413965"/>
      </p:ext>
    </p:extLst>
  </p:cSld>
  <p:clrMapOvr>
    <a:masterClrMapping/>
  </p:clrMapOvr>
  <p:transition spd="med">
    <p:circl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5034A7B-C332-4B6A-AB18-851FEA278A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6682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5A37379-C8E0-4A91-B6E9-1278E81606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8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ABDF-D547-44E1-8A22-72CF9DEC15E2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2A3BC-37A2-4B27-9CBC-19F1D1B3FD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153856"/>
      </p:ext>
    </p:extLst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E88B-B084-4FD2-AAD7-8D9CAA12D55E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A8359-A269-4754-A253-4867BFD16E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12396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2B51D4-8B89-4C18-A583-4045E934A14C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4691957-4404-47A5-981B-2585C7DC223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ransition spd="med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F917906A-8C9C-4AF6-915A-023F94500E9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3080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3081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+mn-lt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</p:grpSp>
        <p:grpSp>
          <p:nvGrpSpPr>
            <p:cNvPr id="3082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</p:grpSp>
        </p:grpSp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3218A94-ACA8-49C2-BED1-404BF75186ED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04040"/>
                </a:solidFill>
                <a:latin typeface="Verdana" panose="020B0604030504040204" pitchFamily="34" charset="0"/>
              </a:defRPr>
            </a:lvl1pPr>
          </a:lstStyle>
          <a:p>
            <a:fld id="{5843C08F-D61B-4B06-B2D5-376A84A25DD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49" r:id="rId9"/>
    <p:sldLayoutId id="2147483935" r:id="rId10"/>
    <p:sldLayoutId id="2147483936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anose="020B0603020202020204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anose="020B0604030504040204" pitchFamily="34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5B68B662-61D9-4E82-9A73-B017DD7BBEE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DD90547-B9CF-4AC3-8D7C-F59F3D4FB762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anose="020B0503020204020204" pitchFamily="34" charset="0"/>
              </a:defRPr>
            </a:lvl1pPr>
          </a:lstStyle>
          <a:p>
            <a:fld id="{E2DEE0BF-7F22-4945-A563-48458AD102A3}" type="slidenum">
              <a:rPr lang="ru-RU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anose="05000000000000000000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72409F-C305-4C37-9C39-5F2E61219E9D}" type="datetimeFigureOut">
              <a:rPr lang="ru-RU"/>
              <a:pPr>
                <a:defRPr/>
              </a:pPr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fld id="{1CAF60AE-D6E4-4C82-B6E4-3AF94C8A858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37" r:id="rId14"/>
    <p:sldLayoutId id="2147483985" r:id="rId15"/>
    <p:sldLayoutId id="2147483986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3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30.pn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30.pn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44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hyperlink" Target="http://www.proshkolu.ru/gofile/1520905-a673366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43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5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7056438" cy="18145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 panose="020B0806030902050204" pitchFamily="34" charset="0"/>
              </a:rPr>
              <a:t>Ах, математика!</a:t>
            </a:r>
          </a:p>
        </p:txBody>
      </p:sp>
      <p:pic>
        <p:nvPicPr>
          <p:cNvPr id="57347" name="i-main-pic" descr="Картинка 50 из 64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141663"/>
            <a:ext cx="44910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555875" y="4073525"/>
            <a:ext cx="84232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endParaRPr lang="ru-RU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9" name="Прямоугольник 3"/>
          <p:cNvSpPr>
            <a:spLocks noChangeArrowheads="1"/>
          </p:cNvSpPr>
          <p:nvPr/>
        </p:nvSpPr>
        <p:spPr bwMode="auto">
          <a:xfrm>
            <a:off x="4584700" y="2205038"/>
            <a:ext cx="4572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ru-RU" sz="2000" b="1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стране математика живут замечательно</a:t>
            </a:r>
          </a:p>
          <a:p>
            <a:pPr>
              <a:spcAft>
                <a:spcPts val="800"/>
              </a:spcAft>
            </a:pPr>
            <a:r>
              <a:rPr lang="ru-RU" sz="2000" b="1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Прямая, окружность, угол и диагональ.</a:t>
            </a:r>
          </a:p>
          <a:p>
            <a:pPr>
              <a:spcAft>
                <a:spcPts val="800"/>
              </a:spcAft>
            </a:pPr>
            <a:r>
              <a:rPr lang="ru-RU" sz="2000" b="1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Работают в поле многоугольном.</a:t>
            </a:r>
          </a:p>
          <a:p>
            <a:pPr>
              <a:spcAft>
                <a:spcPts val="800"/>
              </a:spcAft>
            </a:pPr>
            <a:r>
              <a:rPr lang="ru-RU" sz="2000" b="1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Выращивают цифры ученикам.</a:t>
            </a:r>
          </a:p>
          <a:p>
            <a:pPr>
              <a:spcAft>
                <a:spcPts val="800"/>
              </a:spcAft>
            </a:pPr>
            <a:r>
              <a:rPr lang="ru-RU" sz="2000" b="1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Траву они косят по диагонали,</a:t>
            </a:r>
          </a:p>
          <a:p>
            <a:pPr>
              <a:spcAft>
                <a:spcPts val="800"/>
              </a:spcAft>
            </a:pPr>
            <a:r>
              <a:rPr lang="ru-RU" sz="2000" b="1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Цифры поливают углами.</a:t>
            </a:r>
          </a:p>
          <a:p>
            <a:pPr>
              <a:spcAft>
                <a:spcPts val="800"/>
              </a:spcAft>
            </a:pPr>
            <a:r>
              <a:rPr lang="ru-RU" sz="2000" b="1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Все дозреют дружно в пору</a:t>
            </a:r>
          </a:p>
          <a:p>
            <a:pPr>
              <a:spcAft>
                <a:spcPts val="800"/>
              </a:spcAft>
            </a:pPr>
            <a:r>
              <a:rPr lang="ru-RU" sz="2000" b="1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Прямиком отправят в школу.</a:t>
            </a:r>
          </a:p>
          <a:p>
            <a:pPr>
              <a:spcAft>
                <a:spcPts val="800"/>
              </a:spcAft>
            </a:pPr>
            <a:r>
              <a:rPr lang="ru-RU" sz="2000" b="1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Так, что вывод здесь такой:</a:t>
            </a:r>
          </a:p>
          <a:p>
            <a:pPr>
              <a:spcAft>
                <a:spcPts val="800"/>
              </a:spcAft>
            </a:pPr>
            <a:r>
              <a:rPr lang="ru-RU" sz="2000" b="1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Учись и знай ты всё порой.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714356"/>
            <a:ext cx="807249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Что легче: один килограмм ваты или один килограмм железа?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824" y="5072074"/>
            <a:ext cx="8072494" cy="7433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Весят одинаково</a:t>
            </a:r>
          </a:p>
        </p:txBody>
      </p:sp>
      <p:pic>
        <p:nvPicPr>
          <p:cNvPr id="21505" name="Picture 1" descr="E:\Документы\1. КОВАЛЕВА И. М\5. Внеклассная работа по математике\1. МЕРОПРИЯТИЯ ПО ВНЕКЛ. РАБОТЕ (КИМ)\2. МОРСКОЙ БОЙ\Еще картинки\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714620"/>
            <a:ext cx="2714644" cy="2197102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21506" name="Picture 2" descr="E:\Документы\1. КОВАЛЕВА И. М\5. Внеклассная работа по математике\1. МЕРОПРИЯТИЯ ПО ВНЕКЛ. РАБОТЕ (КИМ)\2. МОРСКОЙ БОЙ\Еще картинки\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8087" y="2714620"/>
            <a:ext cx="2931050" cy="2196000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10" name="Овал 9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5</a:t>
            </a:r>
          </a:p>
        </p:txBody>
      </p:sp>
      <p:pic>
        <p:nvPicPr>
          <p:cNvPr id="12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5"/>
          <a:stretch>
            <a:fillRect/>
          </a:stretch>
        </p:blipFill>
        <p:spPr bwMode="auto">
          <a:xfrm>
            <a:off x="8191500" y="4991100"/>
            <a:ext cx="8572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98633"/>
            <a:ext cx="807249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Назовите наименьшее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четное число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9" t="21484" r="30420" b="11133"/>
          <a:stretch>
            <a:fillRect/>
          </a:stretch>
        </p:blipFill>
        <p:spPr bwMode="auto">
          <a:xfrm>
            <a:off x="3616325" y="2541588"/>
            <a:ext cx="2039938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6</a:t>
            </a:r>
          </a:p>
        </p:txBody>
      </p:sp>
      <p:pic>
        <p:nvPicPr>
          <p:cNvPr id="14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5"/>
          <a:stretch>
            <a:fillRect/>
          </a:stretch>
        </p:blipFill>
        <p:spPr bwMode="auto">
          <a:xfrm>
            <a:off x="8191500" y="4991100"/>
            <a:ext cx="8572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357166"/>
            <a:ext cx="8072494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Шла старуха в Москву.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Навстречу ей три старика. Сколько человек шло в Москву?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28" y="5357826"/>
            <a:ext cx="628654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Один человек - старуха</a:t>
            </a:r>
          </a:p>
        </p:txBody>
      </p:sp>
      <p:sp>
        <p:nvSpPr>
          <p:cNvPr id="9" name="Овал 8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7</a:t>
            </a:r>
          </a:p>
        </p:txBody>
      </p:sp>
      <p:pic>
        <p:nvPicPr>
          <p:cNvPr id="11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5"/>
          <a:stretch>
            <a:fillRect/>
          </a:stretch>
        </p:blipFill>
        <p:spPr bwMode="auto">
          <a:xfrm>
            <a:off x="8191500" y="4991100"/>
            <a:ext cx="8572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 t="52734" r="33349"/>
          <a:stretch>
            <a:fillRect/>
          </a:stretch>
        </p:blipFill>
        <p:spPr bwMode="auto">
          <a:xfrm>
            <a:off x="2143125" y="2857500"/>
            <a:ext cx="4929188" cy="2620963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785794"/>
            <a:ext cx="8429684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Даны числа: 0, 1, 2, 3, 4, 5, 6, 7, 8, 9. Что больше: их сумма или произведение?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3214686"/>
            <a:ext cx="8072494" cy="14820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Сумма, так как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произведение равно 0</a:t>
            </a:r>
          </a:p>
        </p:txBody>
      </p:sp>
      <p:sp>
        <p:nvSpPr>
          <p:cNvPr id="8" name="Овал 7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8</a:t>
            </a:r>
          </a:p>
        </p:txBody>
      </p:sp>
      <p:pic>
        <p:nvPicPr>
          <p:cNvPr id="10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5"/>
          <a:stretch>
            <a:fillRect/>
          </a:stretch>
        </p:blipFill>
        <p:spPr bwMode="auto">
          <a:xfrm>
            <a:off x="8191500" y="4991100"/>
            <a:ext cx="8572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71480"/>
            <a:ext cx="8072494" cy="7433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Сколько существует цифр?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214422"/>
            <a:ext cx="9144000" cy="7433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Десять</a:t>
            </a:r>
          </a:p>
        </p:txBody>
      </p:sp>
      <p:sp>
        <p:nvSpPr>
          <p:cNvPr id="8" name="Овал 7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9</a:t>
            </a:r>
          </a:p>
        </p:txBody>
      </p:sp>
      <p:pic>
        <p:nvPicPr>
          <p:cNvPr id="10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5"/>
          <a:stretch>
            <a:fillRect/>
          </a:stretch>
        </p:blipFill>
        <p:spPr bwMode="auto">
          <a:xfrm>
            <a:off x="8191500" y="4991100"/>
            <a:ext cx="8572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Picture 1" descr="C:\Documents and Settings\Admin\Рабочий стол\52.jpg"/>
          <p:cNvPicPr>
            <a:picLocks noChangeAspect="1" noChangeArrowheads="1"/>
          </p:cNvPicPr>
          <p:nvPr/>
        </p:nvPicPr>
        <p:blipFill>
          <a:blip r:embed="rId4"/>
          <a:srcRect t="20833" b="16666"/>
          <a:stretch>
            <a:fillRect/>
          </a:stretch>
        </p:blipFill>
        <p:spPr bwMode="auto">
          <a:xfrm>
            <a:off x="1914525" y="2143125"/>
            <a:ext cx="5357813" cy="3348038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5720" y="857232"/>
            <a:ext cx="850112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effectLst>
                  <a:glow rad="228600">
                    <a:srgbClr val="4F81BD">
                      <a:lumMod val="40000"/>
                      <a:lumOff val="60000"/>
                      <a:alpha val="40000"/>
                    </a:srgbClr>
                  </a:glow>
                </a:effectLst>
                <a:latin typeface="Bookman Old Style" pitchFamily="18" charset="0"/>
              </a:rPr>
              <a:t>Сколько треугольников на чертеже? </a:t>
            </a:r>
          </a:p>
        </p:txBody>
      </p:sp>
      <p:grpSp>
        <p:nvGrpSpPr>
          <p:cNvPr id="70659" name="Группа 22"/>
          <p:cNvGrpSpPr>
            <a:grpSpLocks/>
          </p:cNvGrpSpPr>
          <p:nvPr/>
        </p:nvGrpSpPr>
        <p:grpSpPr bwMode="auto">
          <a:xfrm>
            <a:off x="1357313" y="2428875"/>
            <a:ext cx="5000625" cy="3071813"/>
            <a:chOff x="1357290" y="2428868"/>
            <a:chExt cx="5000660" cy="3071837"/>
          </a:xfrm>
        </p:grpSpPr>
        <p:sp>
          <p:nvSpPr>
            <p:cNvPr id="12" name="Равнобедренный треугольник 11"/>
            <p:cNvSpPr/>
            <p:nvPr/>
          </p:nvSpPr>
          <p:spPr>
            <a:xfrm>
              <a:off x="1357290" y="2428868"/>
              <a:ext cx="5000660" cy="3071834"/>
            </a:xfrm>
            <a:prstGeom prst="triangle">
              <a:avLst>
                <a:gd name="adj" fmla="val 14328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6" name="Прямая соединительная линия 15"/>
            <p:cNvCxnSpPr>
              <a:stCxn id="0" idx="0"/>
            </p:cNvCxnSpPr>
            <p:nvPr/>
          </p:nvCxnSpPr>
          <p:spPr>
            <a:xfrm rot="16200000" flipH="1">
              <a:off x="750859" y="3751267"/>
              <a:ext cx="3071837" cy="427041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0" idx="0"/>
            </p:cNvCxnSpPr>
            <p:nvPr/>
          </p:nvCxnSpPr>
          <p:spPr>
            <a:xfrm rot="16200000" flipH="1">
              <a:off x="1608115" y="2894011"/>
              <a:ext cx="3071837" cy="2141553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1687492" y="4173545"/>
              <a:ext cx="2786081" cy="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072198" y="3357562"/>
            <a:ext cx="1857388" cy="7433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rgbClr val="4F81BD">
                      <a:lumMod val="40000"/>
                      <a:lumOff val="60000"/>
                      <a:alpha val="40000"/>
                    </a:srgbClr>
                  </a:glow>
                </a:effectLst>
                <a:latin typeface="Bookman Old Style" pitchFamily="18" charset="0"/>
              </a:rPr>
              <a:t>12</a:t>
            </a:r>
          </a:p>
        </p:txBody>
      </p:sp>
      <p:sp>
        <p:nvSpPr>
          <p:cNvPr id="13" name="Овал 12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8064A2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10</a:t>
            </a:r>
          </a:p>
        </p:txBody>
      </p:sp>
      <p:pic>
        <p:nvPicPr>
          <p:cNvPr id="18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5"/>
          <a:stretch>
            <a:fillRect/>
          </a:stretch>
        </p:blipFill>
        <p:spPr bwMode="auto">
          <a:xfrm>
            <a:off x="8191500" y="4991100"/>
            <a:ext cx="8572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85728"/>
            <a:ext cx="8072494" cy="14820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Уравнение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обязательно содержит этот знак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F5FF"/>
              </a:clrFrom>
              <a:clrTo>
                <a:srgbClr val="EAF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2" t="39258" r="17773" b="5078"/>
          <a:stretch>
            <a:fillRect/>
          </a:stretch>
        </p:blipFill>
        <p:spPr bwMode="auto">
          <a:xfrm>
            <a:off x="1714500" y="2143125"/>
            <a:ext cx="582295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11</a:t>
            </a:r>
          </a:p>
        </p:txBody>
      </p:sp>
      <p:pic>
        <p:nvPicPr>
          <p:cNvPr id="9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5"/>
          <a:stretch>
            <a:fillRect/>
          </a:stretch>
        </p:blipFill>
        <p:spPr bwMode="auto">
          <a:xfrm>
            <a:off x="8191500" y="4991100"/>
            <a:ext cx="8572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71480"/>
            <a:ext cx="8072494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Петух, стоя на одной ноге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весит 3 кг. Сколько он весит,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стоя на двух ногах?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2264" y="4098201"/>
            <a:ext cx="1714544" cy="7433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3 кг</a:t>
            </a:r>
          </a:p>
        </p:txBody>
      </p:sp>
      <p:sp>
        <p:nvSpPr>
          <p:cNvPr id="9" name="Овал 8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12</a:t>
            </a:r>
          </a:p>
        </p:txBody>
      </p:sp>
      <p:pic>
        <p:nvPicPr>
          <p:cNvPr id="11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5"/>
          <a:stretch>
            <a:fillRect/>
          </a:stretch>
        </p:blipFill>
        <p:spPr bwMode="auto">
          <a:xfrm>
            <a:off x="8191500" y="4991100"/>
            <a:ext cx="8572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1" descr="E:\Документы\1. КОВАЛЕВА И. М\5. Внеклассная работа по математике\1. МЕРОПРИЯТИЯ ПО ВНЕКЛ. РАБОТЕ (КИМ)\2. МОРСКОЙ БОЙ\Вспомогат материал\фото\8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000375"/>
            <a:ext cx="2571750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14290"/>
            <a:ext cx="8072494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effectLst>
                  <a:glow rad="228600">
                    <a:srgbClr val="4F81BD">
                      <a:lumMod val="40000"/>
                      <a:lumOff val="60000"/>
                      <a:alpha val="40000"/>
                    </a:srgbClr>
                  </a:glow>
                </a:effectLst>
                <a:latin typeface="Bookman Old Style" pitchFamily="18" charset="0"/>
              </a:rPr>
              <a:t>Полтора лимона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effectLst>
                  <a:glow rad="228600">
                    <a:srgbClr val="4F81BD">
                      <a:lumMod val="40000"/>
                      <a:lumOff val="60000"/>
                      <a:alpha val="40000"/>
                    </a:srgbClr>
                  </a:glow>
                </a:effectLst>
                <a:latin typeface="Bookman Old Style" pitchFamily="18" charset="0"/>
              </a:rPr>
              <a:t>стоят полтора рубля.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effectLst>
                  <a:glow rad="228600">
                    <a:srgbClr val="4F81BD">
                      <a:lumMod val="40000"/>
                      <a:lumOff val="60000"/>
                      <a:alpha val="40000"/>
                    </a:srgbClr>
                  </a:glow>
                </a:effectLst>
                <a:latin typeface="Bookman Old Style" pitchFamily="18" charset="0"/>
              </a:rPr>
              <a:t>Сколько стоят десять лимонов? </a:t>
            </a:r>
          </a:p>
        </p:txBody>
      </p:sp>
      <p:grpSp>
        <p:nvGrpSpPr>
          <p:cNvPr id="73731" name="Группа 30"/>
          <p:cNvGrpSpPr>
            <a:grpSpLocks/>
          </p:cNvGrpSpPr>
          <p:nvPr/>
        </p:nvGrpSpPr>
        <p:grpSpPr bwMode="auto">
          <a:xfrm>
            <a:off x="3500438" y="3284538"/>
            <a:ext cx="3643312" cy="2571750"/>
            <a:chOff x="3481943" y="2571744"/>
            <a:chExt cx="2737877" cy="1720452"/>
          </a:xfrm>
        </p:grpSpPr>
        <p:grpSp>
          <p:nvGrpSpPr>
            <p:cNvPr id="73739" name="Группа 29"/>
            <p:cNvGrpSpPr>
              <a:grpSpLocks/>
            </p:cNvGrpSpPr>
            <p:nvPr/>
          </p:nvGrpSpPr>
          <p:grpSpPr bwMode="auto">
            <a:xfrm>
              <a:off x="3481943" y="2979067"/>
              <a:ext cx="1532955" cy="1313129"/>
              <a:chOff x="2910439" y="4122075"/>
              <a:chExt cx="1532955" cy="1313129"/>
            </a:xfrm>
          </p:grpSpPr>
          <p:pic>
            <p:nvPicPr>
              <p:cNvPr id="73751" name="Picture 2" descr="C:\Documents and Settings\Admin\Рабочий стол\26.jpe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722278">
                <a:off x="2763398" y="4269116"/>
                <a:ext cx="1085840" cy="791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752" name="Picture 2" descr="C:\Documents and Settings\Admin\Рабочий стол\26.jpe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7554" y="4643446"/>
                <a:ext cx="1085840" cy="791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3740" name="Группа 28"/>
            <p:cNvGrpSpPr>
              <a:grpSpLocks/>
            </p:cNvGrpSpPr>
            <p:nvPr/>
          </p:nvGrpSpPr>
          <p:grpSpPr bwMode="auto">
            <a:xfrm>
              <a:off x="3857620" y="2571744"/>
              <a:ext cx="2362200" cy="1649014"/>
              <a:chOff x="2724136" y="3929066"/>
              <a:chExt cx="2362200" cy="1649014"/>
            </a:xfrm>
          </p:grpSpPr>
          <p:grpSp>
            <p:nvGrpSpPr>
              <p:cNvPr id="73741" name="Группа 27"/>
              <p:cNvGrpSpPr>
                <a:grpSpLocks/>
              </p:cNvGrpSpPr>
              <p:nvPr/>
            </p:nvGrpSpPr>
            <p:grpSpPr bwMode="auto">
              <a:xfrm>
                <a:off x="2724136" y="3929066"/>
                <a:ext cx="2362200" cy="1554613"/>
                <a:chOff x="2724136" y="4094905"/>
                <a:chExt cx="2362200" cy="1554613"/>
              </a:xfrm>
            </p:grpSpPr>
            <p:pic>
              <p:nvPicPr>
                <p:cNvPr id="73743" name="Picture 2" descr="C:\Documents and Settings\Admin\Рабочий стол\26.jpeg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9058" y="4500570"/>
                  <a:ext cx="1085840" cy="7917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73744" name="Группа 26"/>
                <p:cNvGrpSpPr>
                  <a:grpSpLocks/>
                </p:cNvGrpSpPr>
                <p:nvPr/>
              </p:nvGrpSpPr>
              <p:grpSpPr bwMode="auto">
                <a:xfrm>
                  <a:off x="2724136" y="4094905"/>
                  <a:ext cx="2362200" cy="1554613"/>
                  <a:chOff x="2724136" y="4094905"/>
                  <a:chExt cx="2362200" cy="1554613"/>
                </a:xfrm>
              </p:grpSpPr>
              <p:pic>
                <p:nvPicPr>
                  <p:cNvPr id="73745" name="Picture 2" descr="C:\Documents and Settings\Admin\Рабочий стол\26.jpe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6457834">
                    <a:off x="2999167" y="4241946"/>
                    <a:ext cx="1085840" cy="7917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3746" name="Picture 2" descr="C:\Documents and Settings\Admin\Рабочий стол\26.jpe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573931">
                    <a:off x="2838889" y="4335635"/>
                    <a:ext cx="1085840" cy="7917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3747" name="Picture 2" descr="C:\Documents and Settings\Admin\Рабочий стол\26.jpe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638365">
                    <a:off x="3623099" y="4337923"/>
                    <a:ext cx="1085840" cy="7917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3748" name="Picture 2" descr="C:\Documents and Settings\Admin\Рабочий стол\26.jpe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6359828">
                    <a:off x="2926100" y="4555249"/>
                    <a:ext cx="1085840" cy="7917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3749" name="Picture 2" descr="C:\Documents and Settings\Admin\Рабочий стол\26.jpe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24136" y="4724408"/>
                    <a:ext cx="1085840" cy="7917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3750" name="Picture 2" descr="C:\Documents and Settings\Admin\Рабочий стол\26.jpe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8557557">
                    <a:off x="4000496" y="4857760"/>
                    <a:ext cx="1085840" cy="7917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73742" name="Picture 2" descr="C:\Documents and Settings\Admin\Рабочий стол\26.jpe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8992" y="4786322"/>
                <a:ext cx="1085840" cy="791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3732" name="Picture 3" descr="C:\Documents and Settings\Admin\Рабочий стол\2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714625"/>
            <a:ext cx="2357438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Овал 31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8064A2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13</a:t>
            </a:r>
          </a:p>
        </p:txBody>
      </p:sp>
      <p:pic>
        <p:nvPicPr>
          <p:cNvPr id="34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5"/>
          <a:stretch>
            <a:fillRect/>
          </a:stretch>
        </p:blipFill>
        <p:spPr bwMode="auto">
          <a:xfrm>
            <a:off x="8191500" y="4991100"/>
            <a:ext cx="8572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2" descr="E:\Документы\1. КОВАЛЕВА И. М\5. Внеклассная работа по математике\1. МЕРОПРИЯТИЯ ПО ВНЕКЛ. РАБОТЕ (КИМ)\2. МОРСКОЙ БОЙ\Еще картинки\1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30750"/>
            <a:ext cx="16430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3" descr="E:\Документы\1. КОВАЛЕВА И. М\5. Внеклассная работа по математике\1. МЕРОПРИЯТИЯ ПО ВНЕКЛ. РАБОТЕ (КИМ)\2. МОРСКОЙ БОЙ\Еще картинки\33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45" b="2016"/>
          <a:stretch>
            <a:fillRect/>
          </a:stretch>
        </p:blipFill>
        <p:spPr bwMode="auto">
          <a:xfrm>
            <a:off x="1785938" y="4422775"/>
            <a:ext cx="1071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E:\Документы\1. КОВАЛЕВА И. М\5. Внеклассная работа по математике\1. МЕРОПРИЯТИЯ ПО ВНЕКЛ. РАБОТЕ (КИМ)\морской бой\фото\images26.jp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2928938"/>
            <a:ext cx="160496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731579"/>
            <a:ext cx="8072494" cy="29962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effectLst>
                  <a:glow rad="228600">
                    <a:srgbClr val="4F81BD">
                      <a:lumMod val="40000"/>
                      <a:lumOff val="60000"/>
                      <a:alpha val="40000"/>
                    </a:srgbClr>
                  </a:glow>
                </a:effectLst>
                <a:latin typeface="Bookman Old Style" pitchFamily="18" charset="0"/>
              </a:rPr>
              <a:t>На одной чаше весов кирпич, а на другой половина такого же кирпича и гиря в 1 кг.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effectLst>
                  <a:glow rad="228600">
                    <a:srgbClr val="4F81BD">
                      <a:lumMod val="40000"/>
                      <a:lumOff val="60000"/>
                      <a:alpha val="40000"/>
                    </a:srgbClr>
                  </a:glow>
                </a:effectLst>
                <a:latin typeface="Bookman Old Style" pitchFamily="18" charset="0"/>
              </a:rPr>
              <a:t>Весы в равновесии.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effectLst>
                  <a:glow rad="228600">
                    <a:srgbClr val="4F81BD">
                      <a:lumMod val="40000"/>
                      <a:lumOff val="60000"/>
                      <a:alpha val="40000"/>
                    </a:srgbClr>
                  </a:glow>
                </a:effectLst>
                <a:latin typeface="Bookman Old Style" pitchFamily="18" charset="0"/>
              </a:rPr>
              <a:t>Сколько весит кирпич?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2264" y="4071942"/>
            <a:ext cx="1785950" cy="7433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rgbClr val="4F81BD">
                      <a:lumMod val="40000"/>
                      <a:lumOff val="60000"/>
                      <a:alpha val="40000"/>
                    </a:srgbClr>
                  </a:glow>
                </a:effectLst>
                <a:latin typeface="Bookman Old Style" pitchFamily="18" charset="0"/>
              </a:rPr>
              <a:t>2 кг </a:t>
            </a:r>
          </a:p>
        </p:txBody>
      </p:sp>
      <p:sp>
        <p:nvSpPr>
          <p:cNvPr id="7" name="Овал 6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8064A2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14</a:t>
            </a:r>
          </a:p>
        </p:txBody>
      </p:sp>
      <p:pic>
        <p:nvPicPr>
          <p:cNvPr id="9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5"/>
          <a:stretch>
            <a:fillRect/>
          </a:stretch>
        </p:blipFill>
        <p:spPr bwMode="auto">
          <a:xfrm>
            <a:off x="8191500" y="4991100"/>
            <a:ext cx="8572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 l="19775" t="26367" r="30420" b="17968"/>
          <a:stretch>
            <a:fillRect/>
          </a:stretch>
        </p:blipFill>
        <p:spPr bwMode="auto">
          <a:xfrm>
            <a:off x="2717800" y="3746500"/>
            <a:ext cx="3711575" cy="2968625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WordArt 5"/>
          <p:cNvSpPr>
            <a:spLocks noChangeArrowheads="1" noChangeShapeType="1" noTextEdit="1"/>
          </p:cNvSpPr>
          <p:nvPr/>
        </p:nvSpPr>
        <p:spPr bwMode="auto">
          <a:xfrm>
            <a:off x="1187450" y="365125"/>
            <a:ext cx="7056438" cy="248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 panose="020B0806030902050204" pitchFamily="34" charset="0"/>
              </a:rPr>
              <a:t>Ах, математика!</a:t>
            </a:r>
          </a:p>
          <a:p>
            <a:pPr algn="ctr"/>
            <a:endParaRPr lang="ru-RU" sz="36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1692275" y="1609725"/>
            <a:ext cx="84232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endParaRPr lang="ru-RU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m0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09725"/>
            <a:ext cx="3986212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 Игры Perfect World - Восточная Музыка Слова [с сайта www.ololo.fm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0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2360" y="56612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5"/>
          <p:cNvSpPr>
            <a:spLocks noChangeArrowheads="1" noChangeShapeType="1" noTextEdit="1"/>
          </p:cNvSpPr>
          <p:nvPr/>
        </p:nvSpPr>
        <p:spPr bwMode="auto">
          <a:xfrm>
            <a:off x="1187450" y="365125"/>
            <a:ext cx="7056438" cy="248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 panose="020B0806030902050204" pitchFamily="34" charset="0"/>
              </a:rPr>
              <a:t>Ах, математика!</a:t>
            </a:r>
          </a:p>
          <a:p>
            <a:pPr algn="ctr"/>
            <a:endParaRPr lang="ru-RU" sz="36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1692275" y="1609725"/>
            <a:ext cx="84232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endParaRPr lang="ru-RU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m0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09725"/>
            <a:ext cx="3986212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 Игры Perfect World - Восточная Музыка Слова [с сайта www.ololo.fm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0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0352" y="573325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7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6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647625" y="332656"/>
            <a:ext cx="7632848" cy="213285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hangingPunct="0">
              <a:defRPr/>
            </a:pP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Impact" panose="020B0806030902050204" pitchFamily="34" charset="0"/>
              </a:rPr>
              <a:t>2-й конкурс</a:t>
            </a:r>
          </a:p>
          <a:p>
            <a:pPr algn="ctr" eaLnBrk="0" hangingPunct="0">
              <a:defRPr/>
            </a:pP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 panose="020B0806030902050204" pitchFamily="34" charset="0"/>
              </a:rPr>
              <a:t>«Разгадай ребус»</a:t>
            </a:r>
          </a:p>
        </p:txBody>
      </p:sp>
      <p:sp>
        <p:nvSpPr>
          <p:cNvPr id="77827" name="WordArt 6"/>
          <p:cNvSpPr>
            <a:spLocks noChangeArrowheads="1" noChangeShapeType="1" noTextEdit="1"/>
          </p:cNvSpPr>
          <p:nvPr/>
        </p:nvSpPr>
        <p:spPr bwMode="auto">
          <a:xfrm>
            <a:off x="2555875" y="1579563"/>
            <a:ext cx="381635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2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pic>
        <p:nvPicPr>
          <p:cNvPr id="77828" name="Рисунок 4" descr="32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81300"/>
            <a:ext cx="47482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1128713" y="177800"/>
            <a:ext cx="7124700" cy="923925"/>
          </a:xfrm>
        </p:spPr>
        <p:txBody>
          <a:bodyPr/>
          <a:lstStyle/>
          <a:p>
            <a:r>
              <a:rPr lang="ru-RU" sz="4000" b="1" smtClean="0">
                <a:cs typeface="Trebuchet MS" panose="020B0603020202020204" pitchFamily="34" charset="0"/>
              </a:rPr>
              <a:t>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063" y="1689100"/>
            <a:ext cx="7124700" cy="4051300"/>
          </a:xfrm>
        </p:spPr>
        <p:txBody>
          <a:bodyPr rtlCol="0">
            <a:normAutofit/>
          </a:bodyPr>
          <a:lstStyle/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КОСА 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ТУЧА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                         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АИСТ </a:t>
            </a:r>
            <a:r>
              <a:rPr lang="ru-RU" sz="2000" b="1" dirty="0" smtClean="0">
                <a:solidFill>
                  <a:srgbClr val="FF0000"/>
                </a:solidFill>
              </a:rPr>
              <a:t> 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</a:t>
            </a:r>
          </a:p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ТИГР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36099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32350"/>
            <a:ext cx="36830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749300"/>
            <a:ext cx="37544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5238750"/>
            <a:ext cx="3754438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Цветы - Мы желаем счастья вам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32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0" descr="cdolls11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27" y="2051050"/>
            <a:ext cx="9361488" cy="480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9876" name="Прямоугольник 4"/>
          <p:cNvSpPr>
            <a:spLocks noChangeArrowheads="1"/>
          </p:cNvSpPr>
          <p:nvPr/>
        </p:nvSpPr>
        <p:spPr bwMode="auto">
          <a:xfrm>
            <a:off x="2916238" y="2565400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3600" b="1" i="1">
                <a:solidFill>
                  <a:srgbClr val="FFFFFF"/>
                </a:solidFill>
                <a:latin typeface="Arial Black" panose="020B0A04020102020204" pitchFamily="34" charset="0"/>
              </a:rPr>
              <a:t>Поздравляем победителя первого ринга!</a:t>
            </a:r>
          </a:p>
        </p:txBody>
      </p:sp>
      <p:grpSp>
        <p:nvGrpSpPr>
          <p:cNvPr id="79877" name="Скругленный прямоугольник 6"/>
          <p:cNvGrpSpPr>
            <a:grpSpLocks/>
          </p:cNvGrpSpPr>
          <p:nvPr/>
        </p:nvGrpSpPr>
        <p:grpSpPr bwMode="auto">
          <a:xfrm>
            <a:off x="858838" y="385763"/>
            <a:ext cx="7572375" cy="1281112"/>
            <a:chOff x="431" y="73"/>
            <a:chExt cx="4770" cy="807"/>
          </a:xfrm>
        </p:grpSpPr>
        <p:pic>
          <p:nvPicPr>
            <p:cNvPr id="79879" name="Скругленный прямоугольник 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73"/>
              <a:ext cx="4770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526" y="211"/>
              <a:ext cx="4573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endParaRPr>
            </a:p>
          </p:txBody>
        </p:sp>
      </p:grpSp>
      <p:sp>
        <p:nvSpPr>
          <p:cNvPr id="79878" name="WordArt 9"/>
          <p:cNvSpPr>
            <a:spLocks noChangeArrowheads="1" noChangeShapeType="1" noTextEdit="1"/>
          </p:cNvSpPr>
          <p:nvPr/>
        </p:nvSpPr>
        <p:spPr bwMode="auto">
          <a:xfrm>
            <a:off x="1204913" y="889000"/>
            <a:ext cx="7056437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Эрудированный математик </a:t>
            </a:r>
          </a:p>
        </p:txBody>
      </p:sp>
      <p:pic>
        <p:nvPicPr>
          <p:cNvPr id="4" name="Цветы - Мы желаем счастья ва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425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92280" y="600961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5"/>
          <p:cNvSpPr>
            <a:spLocks noChangeArrowheads="1" noChangeShapeType="1" noTextEdit="1"/>
          </p:cNvSpPr>
          <p:nvPr/>
        </p:nvSpPr>
        <p:spPr bwMode="auto">
          <a:xfrm>
            <a:off x="1258888" y="346075"/>
            <a:ext cx="7056437" cy="248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 panose="020B0806030902050204" pitchFamily="34" charset="0"/>
              </a:rPr>
              <a:t>Ах, математика!</a:t>
            </a:r>
          </a:p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 panose="020B0806030902050204" pitchFamily="34" charset="0"/>
              </a:rPr>
              <a:t>2 ринг</a:t>
            </a:r>
          </a:p>
        </p:txBody>
      </p:sp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1763713" y="1412875"/>
            <a:ext cx="84232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endParaRPr lang="ru-RU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90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636838"/>
            <a:ext cx="5041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6"/>
          <p:cNvSpPr>
            <a:spLocks noChangeArrowheads="1" noChangeShapeType="1" noTextEdit="1"/>
          </p:cNvSpPr>
          <p:nvPr/>
        </p:nvSpPr>
        <p:spPr bwMode="auto">
          <a:xfrm>
            <a:off x="120634" y="-387424"/>
            <a:ext cx="8784976" cy="309634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hangingPunct="0">
              <a:defRPr/>
            </a:pP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Impact" panose="020B0806030902050204" pitchFamily="34" charset="0"/>
              </a:rPr>
              <a:t>1-й конкурс</a:t>
            </a:r>
          </a:p>
          <a:p>
            <a:pPr algn="ctr" eaLnBrk="0" hangingPunct="0">
              <a:defRPr/>
            </a:pP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 panose="020B0806030902050204" pitchFamily="34" charset="0"/>
              </a:rPr>
              <a:t>«Пословицы с математической начинкой»</a:t>
            </a:r>
          </a:p>
        </p:txBody>
      </p:sp>
      <p:pic>
        <p:nvPicPr>
          <p:cNvPr id="81923" name="Рисунок 4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2492375"/>
            <a:ext cx="352742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6"/>
          <p:cNvSpPr>
            <a:spLocks noChangeArrowheads="1" noChangeShapeType="1" noTextEdit="1"/>
          </p:cNvSpPr>
          <p:nvPr/>
        </p:nvSpPr>
        <p:spPr bwMode="auto">
          <a:xfrm>
            <a:off x="120634" y="-387424"/>
            <a:ext cx="8784976" cy="30243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hangingPunct="0">
              <a:defRPr/>
            </a:pP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Impact" panose="020B0806030902050204" pitchFamily="34" charset="0"/>
              </a:rPr>
              <a:t>2-й конкурс</a:t>
            </a:r>
          </a:p>
          <a:p>
            <a:pPr algn="ctr" eaLnBrk="0" hangingPunct="0">
              <a:defRPr/>
            </a:pP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 panose="020B0806030902050204" pitchFamily="34" charset="0"/>
              </a:rPr>
              <a:t>«Арифметические загадки»</a:t>
            </a:r>
          </a:p>
        </p:txBody>
      </p:sp>
      <p:pic>
        <p:nvPicPr>
          <p:cNvPr id="829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2671763"/>
            <a:ext cx="40513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20634" y="-352823"/>
            <a:ext cx="8784976" cy="30243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hangingPunct="0">
              <a:defRPr/>
            </a:pP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Impact" panose="020B0806030902050204" pitchFamily="34" charset="0"/>
              </a:rPr>
              <a:t>2-й конкурс</a:t>
            </a:r>
          </a:p>
          <a:p>
            <a:pPr algn="ctr" eaLnBrk="0" hangingPunct="0">
              <a:defRPr/>
            </a:pP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 panose="020B0806030902050204" pitchFamily="34" charset="0"/>
              </a:rPr>
              <a:t>«Арифметические загадки»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 rot="629846">
            <a:off x="461409" y="387620"/>
            <a:ext cx="7345962" cy="455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hangingPunct="0">
              <a:defRPr/>
            </a:pP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Impact" panose="020B0806030902050204" pitchFamily="34" charset="0"/>
              </a:rPr>
              <a:t>Рекламная </a:t>
            </a:r>
          </a:p>
          <a:p>
            <a:pPr algn="ctr" eaLnBrk="0" hangingPunct="0">
              <a:defRPr/>
            </a:pP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 panose="020B0806030902050204" pitchFamily="34" charset="0"/>
              </a:rPr>
              <a:t>математическая пауза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Цветы - Мы желаем счастья вам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32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0" descr="cdolls11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27" y="2051050"/>
            <a:ext cx="9361488" cy="480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4996" name="Прямоугольник 4"/>
          <p:cNvSpPr>
            <a:spLocks noChangeArrowheads="1"/>
          </p:cNvSpPr>
          <p:nvPr/>
        </p:nvSpPr>
        <p:spPr bwMode="auto">
          <a:xfrm>
            <a:off x="2916238" y="2565400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3600" b="1" i="1">
                <a:solidFill>
                  <a:srgbClr val="FFFFFF"/>
                </a:solidFill>
                <a:latin typeface="Arial Black" panose="020B0A04020102020204" pitchFamily="34" charset="0"/>
              </a:rPr>
              <a:t>Поздравляем победителя второго ринга!</a:t>
            </a:r>
          </a:p>
        </p:txBody>
      </p:sp>
      <p:grpSp>
        <p:nvGrpSpPr>
          <p:cNvPr id="84997" name="Скругленный прямоугольник 6"/>
          <p:cNvGrpSpPr>
            <a:grpSpLocks/>
          </p:cNvGrpSpPr>
          <p:nvPr/>
        </p:nvGrpSpPr>
        <p:grpSpPr bwMode="auto">
          <a:xfrm>
            <a:off x="858838" y="385763"/>
            <a:ext cx="7572375" cy="1281112"/>
            <a:chOff x="431" y="73"/>
            <a:chExt cx="4770" cy="807"/>
          </a:xfrm>
        </p:grpSpPr>
        <p:pic>
          <p:nvPicPr>
            <p:cNvPr id="84999" name="Скругленный прямоугольник 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73"/>
              <a:ext cx="4770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526" y="211"/>
              <a:ext cx="4573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endParaRPr>
            </a:p>
          </p:txBody>
        </p:sp>
      </p:grpSp>
      <p:sp>
        <p:nvSpPr>
          <p:cNvPr id="84998" name="WordArt 9"/>
          <p:cNvSpPr>
            <a:spLocks noChangeArrowheads="1" noChangeShapeType="1" noTextEdit="1"/>
          </p:cNvSpPr>
          <p:nvPr/>
        </p:nvSpPr>
        <p:spPr bwMode="auto">
          <a:xfrm>
            <a:off x="1204913" y="889000"/>
            <a:ext cx="7056437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Эрудированный математик </a:t>
            </a:r>
          </a:p>
        </p:txBody>
      </p:sp>
      <p:pic>
        <p:nvPicPr>
          <p:cNvPr id="4" name="Цветы - Мы желаем счастья ва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425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47573" y="60580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Цветы - Мы желаем счастья вам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32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0" descr="cdolls11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27" y="2051050"/>
            <a:ext cx="9361488" cy="480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9876" name="Прямоугольник 4"/>
          <p:cNvSpPr>
            <a:spLocks noChangeArrowheads="1"/>
          </p:cNvSpPr>
          <p:nvPr/>
        </p:nvSpPr>
        <p:spPr bwMode="auto">
          <a:xfrm>
            <a:off x="2916238" y="2565400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3600" b="1" i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Мы желаем </a:t>
            </a:r>
            <a:r>
              <a:rPr lang="ru-RU" sz="3600" b="1" i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успехов </a:t>
            </a:r>
            <a:r>
              <a:rPr lang="ru-RU" sz="3600" b="1" i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Вам</a:t>
            </a:r>
            <a:r>
              <a:rPr lang="ru-RU" sz="3600" b="1" i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…!</a:t>
            </a:r>
            <a:endParaRPr lang="ru-RU" sz="3600" b="1" i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9877" name="Скругленный прямоугольник 6"/>
          <p:cNvGrpSpPr>
            <a:grpSpLocks/>
          </p:cNvGrpSpPr>
          <p:nvPr/>
        </p:nvGrpSpPr>
        <p:grpSpPr bwMode="auto">
          <a:xfrm>
            <a:off x="858838" y="385763"/>
            <a:ext cx="7572375" cy="1281112"/>
            <a:chOff x="431" y="73"/>
            <a:chExt cx="4770" cy="807"/>
          </a:xfrm>
        </p:grpSpPr>
        <p:pic>
          <p:nvPicPr>
            <p:cNvPr id="79879" name="Скругленный прямоугольник 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73"/>
              <a:ext cx="4770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526" y="211"/>
              <a:ext cx="4573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endParaRPr>
            </a:p>
          </p:txBody>
        </p:sp>
      </p:grpSp>
      <p:sp>
        <p:nvSpPr>
          <p:cNvPr id="79878" name="WordArt 9"/>
          <p:cNvSpPr>
            <a:spLocks noChangeArrowheads="1" noChangeShapeType="1" noTextEdit="1"/>
          </p:cNvSpPr>
          <p:nvPr/>
        </p:nvSpPr>
        <p:spPr bwMode="auto">
          <a:xfrm>
            <a:off x="1204913" y="889000"/>
            <a:ext cx="7056437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+mn-lt"/>
              </a:rPr>
              <a:t>Шоу - ринг «Ах, математика!»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ea typeface="+mn-lt"/>
            </a:endParaRPr>
          </a:p>
        </p:txBody>
      </p:sp>
      <p:pic>
        <p:nvPicPr>
          <p:cNvPr id="4" name="Цветы - Мы желаем счастья ва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425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92280" y="60096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WordArt 5"/>
          <p:cNvSpPr>
            <a:spLocks noChangeArrowheads="1" noChangeShapeType="1" noTextEdit="1"/>
          </p:cNvSpPr>
          <p:nvPr/>
        </p:nvSpPr>
        <p:spPr bwMode="auto">
          <a:xfrm>
            <a:off x="1258888" y="346075"/>
            <a:ext cx="7056437" cy="248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 panose="020B0806030902050204" pitchFamily="34" charset="0"/>
              </a:rPr>
              <a:t>Ах, математика!</a:t>
            </a:r>
          </a:p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 panose="020B0806030902050204" pitchFamily="34" charset="0"/>
              </a:rPr>
              <a:t>3 ринг</a:t>
            </a:r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1763713" y="1412875"/>
            <a:ext cx="84232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endParaRPr lang="ru-RU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0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636838"/>
            <a:ext cx="5041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395536" y="-224614"/>
            <a:ext cx="8280920" cy="295232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hangingPunct="0">
              <a:defRPr/>
            </a:pP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Impact" panose="020B0806030902050204" pitchFamily="34" charset="0"/>
              </a:rPr>
              <a:t>1-й конкурс</a:t>
            </a:r>
          </a:p>
          <a:p>
            <a:pPr algn="ctr" eaLnBrk="0" hangingPunct="0">
              <a:defRPr/>
            </a:pP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 panose="020B0806030902050204" pitchFamily="34" charset="0"/>
              </a:rPr>
              <a:t>«Шуточные задачки»</a:t>
            </a:r>
          </a:p>
        </p:txBody>
      </p:sp>
      <p:pic>
        <p:nvPicPr>
          <p:cNvPr id="8704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05038"/>
            <a:ext cx="2881313" cy="455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 descr="7dp4x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3455987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404813"/>
            <a:ext cx="903605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600" b="1">
                <a:latin typeface="Verdana" panose="020B0604030504040204" pitchFamily="34" charset="0"/>
              </a:rPr>
              <a:t>1) </a:t>
            </a:r>
            <a:r>
              <a:rPr lang="ru-RU" sz="1600">
                <a:latin typeface="Verdana" panose="020B0604030504040204" pitchFamily="34" charset="0"/>
              </a:rPr>
              <a:t>Пожарных учат надевать штаны за три секунды. Сколько штанов успеет надеть хорошо обученный пожарный за 1 минуту?         </a:t>
            </a:r>
          </a:p>
          <a:p>
            <a:r>
              <a:rPr lang="ru-RU" sz="1600" b="1">
                <a:solidFill>
                  <a:srgbClr val="FF0000"/>
                </a:solidFill>
                <a:latin typeface="Verdana" panose="020B0604030504040204" pitchFamily="34" charset="0"/>
              </a:rPr>
              <a:t>2) </a:t>
            </a:r>
            <a:r>
              <a:rPr lang="ru-RU" sz="1600">
                <a:solidFill>
                  <a:srgbClr val="FF0000"/>
                </a:solidFill>
                <a:latin typeface="Verdana" panose="020B0604030504040204" pitchFamily="34" charset="0"/>
              </a:rPr>
              <a:t>В бублике одна дырка, а в кренделе в 2 раза больше. На сколько меньше дырок  в 7 бубликах, чем в 12 кренделях?                                    </a:t>
            </a:r>
          </a:p>
          <a:p>
            <a:r>
              <a:rPr lang="ru-RU" sz="1600" b="1">
                <a:latin typeface="Verdana" panose="020B0604030504040204" pitchFamily="34" charset="0"/>
              </a:rPr>
              <a:t>3) </a:t>
            </a:r>
            <a:r>
              <a:rPr lang="ru-RU" sz="1600">
                <a:latin typeface="Verdana" panose="020B0604030504040204" pitchFamily="34" charset="0"/>
              </a:rPr>
              <a:t>Рост Кати 1 м 75 см. Вытянувшись во весь рост, она спит под одеялом, длина которого 155 см. Сколько сантиметров Кати торчит из-под одеяла?      </a:t>
            </a:r>
          </a:p>
          <a:p>
            <a:r>
              <a:rPr lang="ru-RU" sz="1600" b="1">
                <a:solidFill>
                  <a:srgbClr val="FF0000"/>
                </a:solidFill>
                <a:latin typeface="Verdana" panose="020B0604030504040204" pitchFamily="34" charset="0"/>
              </a:rPr>
              <a:t>4) </a:t>
            </a:r>
            <a:r>
              <a:rPr lang="ru-RU" sz="1600">
                <a:solidFill>
                  <a:srgbClr val="FF0000"/>
                </a:solidFill>
                <a:latin typeface="Verdana" panose="020B0604030504040204" pitchFamily="34" charset="0"/>
              </a:rPr>
              <a:t>Сколько дырок окажется в клеёнке, если во время обеда 12 раз проткнуть её вилкой с 4 зубчиками?        </a:t>
            </a:r>
          </a:p>
          <a:p>
            <a:r>
              <a:rPr lang="ru-RU" sz="1600" b="1">
                <a:latin typeface="Verdana" panose="020B0604030504040204" pitchFamily="34" charset="0"/>
              </a:rPr>
              <a:t>5) </a:t>
            </a:r>
            <a:r>
              <a:rPr lang="ru-RU" sz="1600">
                <a:latin typeface="Verdana" panose="020B0604030504040204" pitchFamily="34" charset="0"/>
              </a:rPr>
              <a:t>На уроке присутствовали учащиеся, у которых было 56 ушей, у учительницы на 54 уха меньше. Сколько всего ушей можно насчитать во время урока?        </a:t>
            </a:r>
          </a:p>
          <a:p>
            <a:r>
              <a:rPr lang="ru-RU" sz="1600" b="1">
                <a:solidFill>
                  <a:srgbClr val="FF0000"/>
                </a:solidFill>
                <a:latin typeface="Verdana" panose="020B0604030504040204" pitchFamily="34" charset="0"/>
              </a:rPr>
              <a:t>6) </a:t>
            </a:r>
            <a:r>
              <a:rPr lang="ru-RU" sz="1600">
                <a:solidFill>
                  <a:srgbClr val="FF0000"/>
                </a:solidFill>
                <a:latin typeface="Verdana" panose="020B0604030504040204" pitchFamily="34" charset="0"/>
              </a:rPr>
              <a:t>Допустим, что ты решил прыгнуть в воду с высоты 8 метров. И, пролетев 5 метров, передумал. Сколько метров придётся тебе ещё лететь поневоле?</a:t>
            </a:r>
          </a:p>
          <a:p>
            <a:r>
              <a:rPr lang="ru-RU" sz="1600" b="1">
                <a:latin typeface="Verdana" panose="020B0604030504040204" pitchFamily="34" charset="0"/>
              </a:rPr>
              <a:t>7) </a:t>
            </a:r>
            <a:r>
              <a:rPr lang="ru-RU" sz="1600">
                <a:latin typeface="Verdana" panose="020B0604030504040204" pitchFamily="34" charset="0"/>
              </a:rPr>
              <a:t>Младенец Кузя орёт как резаный 5 часов в сутки. Спит, как убитый  16 часов в сутки. Остальное время младенец Кузя радуется жизни всеми доступными ему способами. Сколько часов в сутки младенец Кузя радуется жизни?      </a:t>
            </a:r>
          </a:p>
          <a:p>
            <a:r>
              <a:rPr lang="ru-RU" sz="1600" b="1">
                <a:solidFill>
                  <a:srgbClr val="FF0000"/>
                </a:solidFill>
                <a:latin typeface="Verdana" panose="020B0604030504040204" pitchFamily="34" charset="0"/>
              </a:rPr>
              <a:t>8) </a:t>
            </a:r>
            <a:r>
              <a:rPr lang="ru-RU" sz="1600">
                <a:solidFill>
                  <a:srgbClr val="FF0000"/>
                </a:solidFill>
                <a:latin typeface="Verdana" panose="020B0604030504040204" pitchFamily="34" charset="0"/>
              </a:rPr>
              <a:t>Кощей Бессмертный родился в 1123 г, а паспорт получил лишь в 1936 г. Сколько лет прожил он без паспорта.               </a:t>
            </a:r>
          </a:p>
          <a:p>
            <a:r>
              <a:rPr lang="ru-RU" sz="1600" b="1">
                <a:latin typeface="Verdana" panose="020B0604030504040204" pitchFamily="34" charset="0"/>
              </a:rPr>
              <a:t>9) </a:t>
            </a:r>
            <a:r>
              <a:rPr lang="ru-RU" sz="1600">
                <a:latin typeface="Verdana" panose="020B0604030504040204" pitchFamily="34" charset="0"/>
              </a:rPr>
              <a:t>Голодный Вася съедает за 9 минут 3 батончика, сытый Вася тратит на 3 батончика 15 минут. На сколько минут быстрее управляется с одним батончиком голодный Вася?</a:t>
            </a:r>
          </a:p>
          <a:p>
            <a:r>
              <a:rPr lang="ru-RU" sz="1600" b="1">
                <a:solidFill>
                  <a:srgbClr val="FF0000"/>
                </a:solidFill>
                <a:latin typeface="Verdana" panose="020B0604030504040204" pitchFamily="34" charset="0"/>
              </a:rPr>
              <a:t>10) </a:t>
            </a:r>
            <a:r>
              <a:rPr lang="ru-RU" sz="1600">
                <a:solidFill>
                  <a:srgbClr val="FF0000"/>
                </a:solidFill>
                <a:latin typeface="Verdana" panose="020B0604030504040204" pitchFamily="34" charset="0"/>
              </a:rPr>
              <a:t>Кто окажется тяжелее после ужина: первый – людоед, который весил до ужина 48 кг и на ужин съел второго людоеда или второй, который весил 52 кг и съел первого.</a:t>
            </a:r>
          </a:p>
          <a:p>
            <a:r>
              <a:rPr lang="ru-RU" sz="1600" b="1">
                <a:latin typeface="Verdana" panose="020B0604030504040204" pitchFamily="34" charset="0"/>
              </a:rPr>
              <a:t>11) </a:t>
            </a:r>
            <a:r>
              <a:rPr lang="ru-RU" sz="1600">
                <a:latin typeface="Verdana" panose="020B0604030504040204" pitchFamily="34" charset="0"/>
              </a:rPr>
              <a:t>У осьминога 8 ног. Тремя парами ног он крепко держит трёх водолазов. Сколько ног бездельничали у осьминога?</a:t>
            </a:r>
          </a:p>
          <a:p>
            <a:endParaRPr lang="ru-RU" sz="16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i-main-pic" descr="Картинка 20 из 64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92375"/>
            <a:ext cx="3240088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5"/>
          <p:cNvSpPr>
            <a:spLocks noChangeArrowheads="1" noChangeShapeType="1" noTextEdit="1"/>
          </p:cNvSpPr>
          <p:nvPr/>
        </p:nvSpPr>
        <p:spPr bwMode="auto">
          <a:xfrm>
            <a:off x="971600" y="11344"/>
            <a:ext cx="7344816" cy="216024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hangingPunct="0">
              <a:defRPr/>
            </a:pP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Impact" panose="020B0806030902050204" pitchFamily="34" charset="0"/>
              </a:rPr>
              <a:t>2-й конкурс</a:t>
            </a:r>
          </a:p>
          <a:p>
            <a:pPr algn="ctr" eaLnBrk="0" hangingPunct="0">
              <a:defRPr/>
            </a:pP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 panose="020B0806030902050204" pitchFamily="34" charset="0"/>
              </a:rPr>
              <a:t>«Творческий»</a:t>
            </a:r>
          </a:p>
        </p:txBody>
      </p:sp>
      <p:pic>
        <p:nvPicPr>
          <p:cNvPr id="8909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182813"/>
            <a:ext cx="2952750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Цветы - Мы желаем счастья вам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32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0" descr="cdolls11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27" y="2051050"/>
            <a:ext cx="9361488" cy="480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0116" name="Прямоугольник 4"/>
          <p:cNvSpPr>
            <a:spLocks noChangeArrowheads="1"/>
          </p:cNvSpPr>
          <p:nvPr/>
        </p:nvSpPr>
        <p:spPr bwMode="auto">
          <a:xfrm>
            <a:off x="2916238" y="2565400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3600" b="1" i="1">
                <a:solidFill>
                  <a:srgbClr val="FFFFFF"/>
                </a:solidFill>
                <a:latin typeface="Arial Black" panose="020B0A04020102020204" pitchFamily="34" charset="0"/>
              </a:rPr>
              <a:t>Поздравляем победителя третьего ринга!</a:t>
            </a:r>
          </a:p>
        </p:txBody>
      </p:sp>
      <p:grpSp>
        <p:nvGrpSpPr>
          <p:cNvPr id="90117" name="Скругленный прямоугольник 6"/>
          <p:cNvGrpSpPr>
            <a:grpSpLocks/>
          </p:cNvGrpSpPr>
          <p:nvPr/>
        </p:nvGrpSpPr>
        <p:grpSpPr bwMode="auto">
          <a:xfrm>
            <a:off x="858838" y="385763"/>
            <a:ext cx="7572375" cy="1281112"/>
            <a:chOff x="431" y="73"/>
            <a:chExt cx="4770" cy="807"/>
          </a:xfrm>
        </p:grpSpPr>
        <p:pic>
          <p:nvPicPr>
            <p:cNvPr id="90119" name="Скругленный прямоугольник 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73"/>
              <a:ext cx="4770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526" y="211"/>
              <a:ext cx="4573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endParaRPr>
            </a:p>
          </p:txBody>
        </p:sp>
      </p:grpSp>
      <p:sp>
        <p:nvSpPr>
          <p:cNvPr id="90118" name="WordArt 9"/>
          <p:cNvSpPr>
            <a:spLocks noChangeArrowheads="1" noChangeShapeType="1" noTextEdit="1"/>
          </p:cNvSpPr>
          <p:nvPr/>
        </p:nvSpPr>
        <p:spPr bwMode="auto">
          <a:xfrm>
            <a:off x="1204913" y="889000"/>
            <a:ext cx="7056437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Эрудированный математик </a:t>
            </a:r>
          </a:p>
        </p:txBody>
      </p:sp>
      <p:pic>
        <p:nvPicPr>
          <p:cNvPr id="4" name="Цветы - Мы желаем счастья ва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425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90608" y="60372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WordArt 5"/>
          <p:cNvSpPr>
            <a:spLocks noChangeArrowheads="1" noChangeShapeType="1" noTextEdit="1"/>
          </p:cNvSpPr>
          <p:nvPr/>
        </p:nvSpPr>
        <p:spPr bwMode="auto">
          <a:xfrm>
            <a:off x="250825" y="12700"/>
            <a:ext cx="8642350" cy="22320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 panose="020B0806030902050204" pitchFamily="34" charset="0"/>
              </a:rPr>
              <a:t>Ах, математика!</a:t>
            </a:r>
          </a:p>
        </p:txBody>
      </p:sp>
      <p:pic>
        <p:nvPicPr>
          <p:cNvPr id="91139" name="i-main-pic" descr="Картинка 50 из 64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38338"/>
            <a:ext cx="6634163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555875" y="4073525"/>
            <a:ext cx="84232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endParaRPr lang="ru-RU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755576" y="0"/>
            <a:ext cx="7776864" cy="288032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hangingPunct="0">
              <a:defRPr/>
            </a:pP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Impact" panose="020B0806030902050204" pitchFamily="34" charset="0"/>
              </a:rPr>
              <a:t>Заключительный  конкурс</a:t>
            </a:r>
          </a:p>
          <a:p>
            <a:pPr algn="ctr" eaLnBrk="0" hangingPunct="0">
              <a:defRPr/>
            </a:pP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 panose="020B0806030902050204" pitchFamily="34" charset="0"/>
              </a:rPr>
              <a:t>«</a:t>
            </a:r>
            <a:r>
              <a:rPr lang="ru-RU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 panose="020B0806030902050204" pitchFamily="34" charset="0"/>
              </a:rPr>
              <a:t>Обгонялки</a:t>
            </a: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 panose="020B0806030902050204" pitchFamily="34" charset="0"/>
              </a:rPr>
              <a:t>»</a:t>
            </a:r>
          </a:p>
        </p:txBody>
      </p:sp>
      <p:pic>
        <p:nvPicPr>
          <p:cNvPr id="9216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538413"/>
            <a:ext cx="33829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66FF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2043113"/>
            <a:ext cx="7313613" cy="38401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endParaRPr lang="ru-RU" dirty="0" smtClean="0"/>
          </a:p>
        </p:txBody>
      </p:sp>
      <p:pic>
        <p:nvPicPr>
          <p:cNvPr id="93187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38" y="1639888"/>
            <a:ext cx="4176713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MS900069280[1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19435" y="5882589"/>
            <a:ext cx="609600" cy="609600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-160930" y="236845"/>
            <a:ext cx="738031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Поздравляем самого эрудированного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математика! 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3190" name="Picture 2" descr="Это тебе">
            <a:hlinkClick r:id="rId6" tooltip="Это тебе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98788"/>
            <a:ext cx="3500438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4500563" cy="33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Прямоугольник 1"/>
          <p:cNvSpPr>
            <a:spLocks noChangeArrowheads="1"/>
          </p:cNvSpPr>
          <p:nvPr/>
        </p:nvSpPr>
        <p:spPr bwMode="auto">
          <a:xfrm>
            <a:off x="323850" y="3068638"/>
            <a:ext cx="8064500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lnSpc>
                <a:spcPct val="107000"/>
              </a:lnSpc>
            </a:pPr>
            <a:r>
              <a:rPr lang="ru-RU" b="1" dirty="0">
                <a:solidFill>
                  <a:srgbClr val="FFFFFF"/>
                </a:solidFill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Да! Математику нам нужно знать!</a:t>
            </a:r>
            <a:endParaRPr lang="ru-RU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Ведь без неё мы </a:t>
            </a:r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кто! </a:t>
            </a:r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Природы дети!</a:t>
            </a:r>
            <a:endParaRPr lang="ru-RU" sz="2400" b="1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А с ней творцы, создатели чудес!</a:t>
            </a:r>
            <a:endParaRPr lang="ru-RU" sz="2400" b="1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Она в познании, будто солнце светит,</a:t>
            </a:r>
            <a:endParaRPr lang="ru-RU" sz="2400" b="1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А без неё познание – тяжкий крест!</a:t>
            </a:r>
            <a:endParaRPr lang="ru-RU" sz="2400" b="1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Так пусть мир чисел, формул, теорем,</a:t>
            </a:r>
            <a:endParaRPr lang="ru-RU" sz="2400" b="1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Гипотез, лемм и аксиом прекрасных,</a:t>
            </a:r>
            <a:endParaRPr lang="ru-RU" sz="2400" b="1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Нам другом будет, без исключения всем!</a:t>
            </a:r>
            <a:endParaRPr lang="ru-RU" sz="2400" b="1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Чтоб всё в природе стало ясным и понятным!</a:t>
            </a:r>
            <a:endParaRPr lang="ru-RU" sz="2400" b="1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94212" name="Прямоугольник 2"/>
          <p:cNvSpPr>
            <a:spLocks noChangeArrowheads="1"/>
          </p:cNvSpPr>
          <p:nvPr/>
        </p:nvSpPr>
        <p:spPr bwMode="auto">
          <a:xfrm>
            <a:off x="4618038" y="228600"/>
            <a:ext cx="4572000" cy="259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lnSpc>
                <a:spcPct val="107000"/>
              </a:lnSpc>
            </a:pPr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Наступила пора расставания, </a:t>
            </a:r>
            <a:endParaRPr lang="ru-RU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</a:pPr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С миром чисел, чудес и побед.</a:t>
            </a:r>
            <a:endParaRPr lang="ru-RU" sz="2400" b="1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lnSpc>
                <a:spcPct val="107000"/>
              </a:lnSpc>
            </a:pPr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Вы усердно решали и слушали.</a:t>
            </a:r>
            <a:endParaRPr lang="ru-RU" sz="2400" b="1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lnSpc>
                <a:spcPct val="107000"/>
              </a:lnSpc>
            </a:pPr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А мы, </a:t>
            </a:r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подумав, </a:t>
            </a:r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решили</a:t>
            </a:r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</a:p>
          <a:p>
            <a:pPr algn="ctr" eaLnBrk="0" hangingPunct="0">
              <a:lnSpc>
                <a:spcPct val="107000"/>
              </a:lnSpc>
            </a:pPr>
            <a:r>
              <a:rPr lang="ru-RU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«</a:t>
            </a:r>
            <a:r>
              <a:rPr lang="ru-RU" sz="28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Все сидящие здесь молодцы!»</a:t>
            </a:r>
            <a:endParaRPr lang="ru-RU" sz="2800" b="1" u="sng" dirty="0">
              <a:solidFill>
                <a:srgbClr val="FF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713787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Box 2"/>
          <p:cNvSpPr txBox="1">
            <a:spLocks noChangeArrowheads="1"/>
          </p:cNvSpPr>
          <p:nvPr/>
        </p:nvSpPr>
        <p:spPr bwMode="auto">
          <a:xfrm>
            <a:off x="1943100" y="3212976"/>
            <a:ext cx="72009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5400" b="1" dirty="0">
                <a:solidFill>
                  <a:srgbClr val="FF0000"/>
                </a:solidFill>
                <a:latin typeface="Corbel" panose="020B0503020204020204" pitchFamily="34" charset="0"/>
              </a:rPr>
              <a:t>Спасибо </a:t>
            </a:r>
            <a:r>
              <a:rPr lang="ru-RU" sz="5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всем</a:t>
            </a:r>
            <a:r>
              <a:rPr lang="ru-RU" sz="5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! 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До новых встреч!</a:t>
            </a:r>
            <a:endParaRPr lang="ru-RU" sz="5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5"/>
          <p:cNvSpPr>
            <a:spLocks noChangeArrowheads="1" noChangeShapeType="1" noTextEdit="1"/>
          </p:cNvSpPr>
          <p:nvPr/>
        </p:nvSpPr>
        <p:spPr bwMode="auto">
          <a:xfrm>
            <a:off x="1187450" y="365125"/>
            <a:ext cx="7056438" cy="248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 panose="020B0806030902050204" pitchFamily="34" charset="0"/>
              </a:rPr>
              <a:t>Ах, математика!</a:t>
            </a:r>
          </a:p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 panose="020B0806030902050204" pitchFamily="34" charset="0"/>
              </a:rPr>
              <a:t>1 ринг</a:t>
            </a: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1692275" y="1609725"/>
            <a:ext cx="84232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endParaRPr lang="ru-RU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708275"/>
            <a:ext cx="4897438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611560" y="290150"/>
            <a:ext cx="7776864" cy="241422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hangingPunct="0">
              <a:defRPr/>
            </a:pP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Impact" panose="020B0806030902050204" pitchFamily="34" charset="0"/>
              </a:rPr>
              <a:t>1-й конкурс</a:t>
            </a:r>
          </a:p>
          <a:p>
            <a:pPr algn="ctr" eaLnBrk="0" hangingPunct="0">
              <a:defRPr/>
            </a:pPr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 panose="020B0806030902050204" pitchFamily="34" charset="0"/>
              </a:rPr>
              <a:t>«Разминочный»</a:t>
            </a:r>
          </a:p>
        </p:txBody>
      </p:sp>
      <p:pic>
        <p:nvPicPr>
          <p:cNvPr id="60419" name="i-main-pic" descr="Картинка 60 из 64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2705100"/>
            <a:ext cx="3871912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71480"/>
            <a:ext cx="8072494" cy="14820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Назовите наименьшее натуральное число</a:t>
            </a:r>
          </a:p>
        </p:txBody>
      </p:sp>
      <p:sp>
        <p:nvSpPr>
          <p:cNvPr id="9" name="Овал 8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1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9" t="42188" r="67578" b="6055"/>
          <a:stretch>
            <a:fillRect/>
          </a:stretch>
        </p:blipFill>
        <p:spPr bwMode="auto">
          <a:xfrm>
            <a:off x="3816350" y="2643188"/>
            <a:ext cx="1500188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49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5"/>
          <a:stretch>
            <a:fillRect/>
          </a:stretch>
        </p:blipFill>
        <p:spPr bwMode="auto">
          <a:xfrm>
            <a:off x="8191500" y="4991100"/>
            <a:ext cx="8572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4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871543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Бежала тройка лошадей.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Каждая лошадь пробежала 5 км. Сколько километров проехал ямщик?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8082" y="3786190"/>
            <a:ext cx="1785950" cy="7433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5 км</a:t>
            </a:r>
          </a:p>
        </p:txBody>
      </p:sp>
      <p:pic>
        <p:nvPicPr>
          <p:cNvPr id="62468" name="Picture 3" descr="C:\Documents and Settings\Admin\Рабочий стол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643188"/>
            <a:ext cx="5643563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2</a:t>
            </a:r>
          </a:p>
        </p:txBody>
      </p:sp>
      <p:pic>
        <p:nvPicPr>
          <p:cNvPr id="12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5"/>
          <a:stretch>
            <a:fillRect/>
          </a:stretch>
        </p:blipFill>
        <p:spPr bwMode="auto">
          <a:xfrm>
            <a:off x="8191500" y="4991100"/>
            <a:ext cx="8572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642918"/>
            <a:ext cx="685804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glow rad="228600">
                    <a:schemeClr val="accent1">
                      <a:lumMod val="40000"/>
                      <a:lumOff val="60000"/>
                      <a:alpha val="40000"/>
                    </a:schemeClr>
                  </a:glow>
                </a:effectLst>
                <a:latin typeface="Bookman Old Style" pitchFamily="18" charset="0"/>
              </a:rPr>
              <a:t>Чему равна одна четвертая часть часа?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25635" t="13672" r="24342" b="19922"/>
          <a:stretch>
            <a:fillRect/>
          </a:stretch>
        </p:blipFill>
        <p:spPr bwMode="auto">
          <a:xfrm>
            <a:off x="2786050" y="2643182"/>
            <a:ext cx="3571900" cy="355630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8" name="Овал 7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3</a:t>
            </a:r>
          </a:p>
        </p:txBody>
      </p:sp>
      <p:pic>
        <p:nvPicPr>
          <p:cNvPr id="11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5"/>
          <a:stretch>
            <a:fillRect/>
          </a:stretch>
        </p:blipFill>
        <p:spPr bwMode="auto">
          <a:xfrm>
            <a:off x="8191500" y="4991100"/>
            <a:ext cx="8572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71480"/>
            <a:ext cx="8072494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effectLst>
                  <a:glow rad="228600">
                    <a:srgbClr val="4F81BD">
                      <a:lumMod val="40000"/>
                      <a:lumOff val="60000"/>
                      <a:alpha val="40000"/>
                    </a:srgbClr>
                  </a:glow>
                </a:effectLst>
                <a:latin typeface="Bookman Old Style" pitchFamily="18" charset="0"/>
              </a:rPr>
              <a:t>Крышка стола имеет 4 угла.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effectLst>
                  <a:glow rad="228600">
                    <a:srgbClr val="4F81BD">
                      <a:lumMod val="40000"/>
                      <a:lumOff val="60000"/>
                      <a:alpha val="40000"/>
                    </a:srgbClr>
                  </a:glow>
                </a:effectLst>
                <a:latin typeface="Bookman Old Style" pitchFamily="18" charset="0"/>
              </a:rPr>
              <a:t>Один из них отпилили.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effectLst>
                  <a:glow rad="228600">
                    <a:srgbClr val="4F81BD">
                      <a:lumMod val="40000"/>
                      <a:lumOff val="60000"/>
                      <a:alpha val="40000"/>
                    </a:srgbClr>
                  </a:glow>
                </a:effectLst>
                <a:latin typeface="Bookman Old Style" pitchFamily="18" charset="0"/>
              </a:rPr>
              <a:t>Сколько углов стало у крышки?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3" t="33203" r="23828" b="18945"/>
          <a:stretch>
            <a:fillRect/>
          </a:stretch>
        </p:blipFill>
        <p:spPr bwMode="auto">
          <a:xfrm>
            <a:off x="2214563" y="3200400"/>
            <a:ext cx="457200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142844" y="71414"/>
            <a:ext cx="1500198" cy="6429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8064A2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4</a:t>
            </a:r>
          </a:p>
        </p:txBody>
      </p:sp>
      <p:pic>
        <p:nvPicPr>
          <p:cNvPr id="9" name="Picture 1" descr="E:\Документы\1. КОВАЛЕВА И. М\8. Презентации\5. Коллекция картинок\2. Картинки для презентаций\КРУГИ, ШАРЫ\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5"/>
          <a:stretch>
            <a:fillRect/>
          </a:stretch>
        </p:blipFill>
        <p:spPr bwMode="auto">
          <a:xfrm>
            <a:off x="8191500" y="4991100"/>
            <a:ext cx="8572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15008" y="3214686"/>
            <a:ext cx="292895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glow rad="228600">
                    <a:srgbClr val="4F81BD">
                      <a:lumMod val="40000"/>
                      <a:lumOff val="60000"/>
                      <a:alpha val="40000"/>
                    </a:srgbClr>
                  </a:glow>
                </a:effectLst>
                <a:latin typeface="Bookman Old Style" pitchFamily="18" charset="0"/>
              </a:rPr>
              <a:t>5 углов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6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Полосы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755</Words>
  <Application>Microsoft Office PowerPoint</Application>
  <PresentationFormat>Экран (4:3)</PresentationFormat>
  <Paragraphs>135</Paragraphs>
  <Slides>39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39</vt:i4>
      </vt:variant>
    </vt:vector>
  </HeadingPairs>
  <TitlesOfParts>
    <vt:vector size="59" baseType="lpstr">
      <vt:lpstr>Arial</vt:lpstr>
      <vt:lpstr>Arial Black</vt:lpstr>
      <vt:lpstr>Bookman Old Style</vt:lpstr>
      <vt:lpstr>Calibri</vt:lpstr>
      <vt:lpstr>Corbel</vt:lpstr>
      <vt:lpstr>Courier New</vt:lpstr>
      <vt:lpstr>Impact</vt:lpstr>
      <vt:lpstr>Lucida Sans Unicode</vt:lpstr>
      <vt:lpstr>Times New Roman</vt:lpstr>
      <vt:lpstr>Trebuchet MS</vt:lpstr>
      <vt:lpstr>Verdana</vt:lpstr>
      <vt:lpstr>Wingdings</vt:lpstr>
      <vt:lpstr>Wingdings 2</vt:lpstr>
      <vt:lpstr>Wingdings 3</vt:lpstr>
      <vt:lpstr>Тема Office</vt:lpstr>
      <vt:lpstr>Облака</vt:lpstr>
      <vt:lpstr>Spring</vt:lpstr>
      <vt:lpstr>1_Облака</vt:lpstr>
      <vt:lpstr>Полосы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924</cp:revision>
  <dcterms:modified xsi:type="dcterms:W3CDTF">2013-10-19T14:20:50Z</dcterms:modified>
</cp:coreProperties>
</file>