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03" r:id="rId2"/>
    <p:sldId id="269" r:id="rId3"/>
    <p:sldId id="270" r:id="rId4"/>
    <p:sldId id="301" r:id="rId5"/>
    <p:sldId id="279" r:id="rId6"/>
    <p:sldId id="271" r:id="rId7"/>
    <p:sldId id="278" r:id="rId8"/>
    <p:sldId id="290" r:id="rId9"/>
    <p:sldId id="274" r:id="rId10"/>
    <p:sldId id="280" r:id="rId11"/>
    <p:sldId id="281" r:id="rId12"/>
    <p:sldId id="277" r:id="rId13"/>
    <p:sldId id="256" r:id="rId14"/>
    <p:sldId id="292" r:id="rId15"/>
    <p:sldId id="257" r:id="rId16"/>
    <p:sldId id="262" r:id="rId17"/>
    <p:sldId id="263" r:id="rId18"/>
    <p:sldId id="265" r:id="rId19"/>
    <p:sldId id="267" r:id="rId20"/>
    <p:sldId id="282" r:id="rId21"/>
    <p:sldId id="295" r:id="rId22"/>
    <p:sldId id="283" r:id="rId23"/>
    <p:sldId id="296" r:id="rId24"/>
    <p:sldId id="284" r:id="rId25"/>
    <p:sldId id="297" r:id="rId26"/>
    <p:sldId id="285" r:id="rId27"/>
    <p:sldId id="298" r:id="rId28"/>
    <p:sldId id="286" r:id="rId29"/>
    <p:sldId id="300" r:id="rId30"/>
    <p:sldId id="287" r:id="rId31"/>
    <p:sldId id="299" r:id="rId32"/>
    <p:sldId id="268" r:id="rId33"/>
    <p:sldId id="30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3" autoAdjust="0"/>
    <p:restoredTop sz="89290" autoAdjust="0"/>
  </p:normalViewPr>
  <p:slideViewPr>
    <p:cSldViewPr snapToGrid="0">
      <p:cViewPr varScale="1">
        <p:scale>
          <a:sx n="77" d="100"/>
          <a:sy n="77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EBB2-85BE-4738-ABE1-CFEECE68061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96FA7-1B7D-479E-B72C-BDCEEF06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Первая медицинская помощь – это простейшие срочные меры, необходимые для спасения жизни и здоровья пострадавших при повреждениях, несчастных случаях и внезапных заболеваниях. Она должна оказываться на месте происшествия до прибытия врача или доставки пострадавшего в больницу.</a:t>
            </a:r>
          </a:p>
          <a:p>
            <a:r>
              <a:rPr lang="ru-RU" dirty="0"/>
              <a:t> Каждый человек обязан владеть навыками её оказания. </a:t>
            </a:r>
          </a:p>
          <a:p>
            <a:r>
              <a:rPr lang="ru-RU" dirty="0"/>
              <a:t>Первая помощь является началом лечения повреждений, так как она предупреждает такие осложнения, как шок, кровотечение, развитие инфекции, дополнительные смещения обломков костей и </a:t>
            </a:r>
            <a:r>
              <a:rPr lang="ru-RU" dirty="0" err="1"/>
              <a:t>травмирование</a:t>
            </a:r>
            <a:r>
              <a:rPr lang="ru-RU" dirty="0"/>
              <a:t> крупных нервных стволов и кровеносных сосудов.</a:t>
            </a:r>
          </a:p>
          <a:p>
            <a:r>
              <a:rPr lang="ru-RU" dirty="0"/>
              <a:t>Следует помнить, что от своевременности и качества оказания первой медицинской помощи в значительной степени зависит дальнейшее состояние здоровья пострадавшего и даже его жизнь. </a:t>
            </a:r>
          </a:p>
          <a:p>
            <a:r>
              <a:rPr lang="ru-RU" dirty="0"/>
              <a:t>При некоторых незначительных повреждениях медицинская помощь пострадавшему может быть ограничена лишь объемом первой помощи. </a:t>
            </a:r>
          </a:p>
          <a:p>
            <a:r>
              <a:rPr lang="ru-RU" dirty="0"/>
              <a:t>Однако при более серьезных травмах (переломах, вывихах, кровотечениях, повреждениях внутренних органов и т.д.) первая медицинская помощь является начальным этапом лечения, так как после ее оказания пострадавшего необходимо доставить в лечебное учреждение.</a:t>
            </a:r>
          </a:p>
          <a:p>
            <a:r>
              <a:rPr lang="ru-RU" dirty="0"/>
              <a:t>Первая медицинская помощь очень важна, но никогда не заменит квалифицированной (специализированной) медицинской помощи.</a:t>
            </a:r>
          </a:p>
          <a:p>
            <a:r>
              <a:rPr lang="ru-RU" dirty="0"/>
              <a:t> Не следует пытаться лечить пострадавшего самостоятельно, а, оказав ему первую помощь, следует немедленно обратиться к врачу.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6FE3-6420-48DC-8BE3-3CE374DCD6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9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5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7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календаре уже апрель,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в наших северных широтах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зима продолжает властвовать . Зима – это время повышенного травматизма.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Давайте с вами вспомним, какие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влияют на получение травм в зимний период.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Причиной часто служит гололед, раннее наступление темноты, скользкая обувь. Ухудшение состояния проезжей части сказывается на увеличении частоты дорожных происшествий и росте числа пострадавших.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Низкая температура, ветки, осколки скрытые в снегу, гололед. Сосульки – все это сможет стать причиной травм у людей зимой.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правильные ответы жетоны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таких ситуациях пригодятся знания по оказанию первой медицинской помощи.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назовите возможные виды зимних травм.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6FE3-6420-48DC-8BE3-3CE374DCD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5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Обморожение, переохлаждение, переломы конечностей, травмы головы, растяжение связок, вывихи, ушибы, раны, кровотечения.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6FE3-6420-48DC-8BE3-3CE374DCD6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9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УШИБЫ ГОЛОВЫ</a:t>
            </a:r>
          </a:p>
          <a:p>
            <a:endParaRPr lang="ru-RU" dirty="0"/>
          </a:p>
          <a:p>
            <a:r>
              <a:rPr lang="ru-RU" dirty="0"/>
              <a:t>Симптомы: полная или частичная потеря сознания ,тошнота, рвота.</a:t>
            </a:r>
          </a:p>
          <a:p>
            <a:endParaRPr lang="ru-RU" dirty="0"/>
          </a:p>
          <a:p>
            <a:r>
              <a:rPr lang="ru-RU" dirty="0"/>
              <a:t>Ваши действия: Вызвать скорую, положить на спинку и голову повернуть на бок, приложить к ушибу что-нибудь холодное.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2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1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5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ВЫВИХИ.</a:t>
            </a:r>
          </a:p>
          <a:p>
            <a:endParaRPr lang="ru-RU" dirty="0"/>
          </a:p>
          <a:p>
            <a:r>
              <a:rPr lang="ru-RU" dirty="0"/>
              <a:t>Симптомы: сильная боль, отёк, изменение формы в суставах</a:t>
            </a:r>
          </a:p>
          <a:p>
            <a:endParaRPr lang="ru-RU" dirty="0"/>
          </a:p>
          <a:p>
            <a:r>
              <a:rPr lang="ru-RU" dirty="0"/>
              <a:t>Ваши действия: Самостоятельно не вправлять! Покой, приложить холодное, обратиться к врачу.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1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Раздать карточки распечатанные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4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УШИБЫ ГОЛОВЫ</a:t>
            </a:r>
          </a:p>
          <a:p>
            <a:endParaRPr lang="ru-RU" dirty="0"/>
          </a:p>
          <a:p>
            <a:r>
              <a:rPr lang="ru-RU" dirty="0"/>
              <a:t>Симптомы: полная или частичная потеря сознания ,тошнота, рвота.</a:t>
            </a:r>
          </a:p>
          <a:p>
            <a:endParaRPr lang="ru-RU" dirty="0"/>
          </a:p>
          <a:p>
            <a:r>
              <a:rPr lang="ru-RU" dirty="0"/>
              <a:t>Ваши действия: Вызвать скорую, положить на спинку и голову повернуть на бок, приложить к ушибу что-нибудь холодное.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6FA7-1B7D-479E-B72C-BDCEEF06DB7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2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61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5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50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5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4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0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1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0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7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9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6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7BBD-CE7B-4C01-BE66-A8209C2707E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9DCA49-D0C8-4EF1-91D3-CC06F468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3" y="685800"/>
            <a:ext cx="60657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правила оказания первой помощи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123" y="3732788"/>
            <a:ext cx="2395936" cy="2243522"/>
          </a:xfrm>
          <a:prstGeom prst="rect">
            <a:avLst/>
          </a:prstGeom>
        </p:spPr>
      </p:pic>
      <p:pic>
        <p:nvPicPr>
          <p:cNvPr id="5" name="Picture 2" descr="https://avatars.mds.yandex.net/get-altay/2006773/2a0000016c279c4d4a6808ce032f4e00d4e8/XXL">
            <a:extLst>
              <a:ext uri="{FF2B5EF4-FFF2-40B4-BE49-F238E27FC236}">
                <a16:creationId xmlns:a16="http://schemas.microsoft.com/office/drawing/2014/main" id="{1527159F-C7CF-429D-8242-387871B6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" b="99415" l="4669" r="98444">
                        <a14:foregroundMark x1="40078" y1="5653" x2="40078" y2="5653"/>
                        <a14:foregroundMark x1="39689" y1="3509" x2="45914" y2="11891"/>
                        <a14:foregroundMark x1="88716" y1="41520" x2="98444" y2="51462"/>
                        <a14:foregroundMark x1="97971" y1="51304" x2="90272" y2="48733"/>
                        <a14:foregroundMark x1="98444" y1="51462" x2="98443" y2="51462"/>
                        <a14:foregroundMark x1="73152" y1="88109" x2="71595" y2="98635"/>
                        <a14:foregroundMark x1="71595" y1="98635" x2="64981" y2="89474"/>
                        <a14:foregroundMark x1="64981" y1="89474" x2="67315" y2="83626"/>
                        <a14:foregroundMark x1="57977" y1="27290" x2="43191" y2="18129"/>
                        <a14:foregroundMark x1="43191" y1="18129" x2="66148" y2="21832"/>
                        <a14:foregroundMark x1="21401" y1="19298" x2="36187" y2="26121"/>
                        <a14:foregroundMark x1="36187" y1="26121" x2="54086" y2="30604"/>
                        <a14:foregroundMark x1="54086" y1="30604" x2="78599" y2="21248"/>
                        <a14:foregroundMark x1="59922" y1="7797" x2="52529" y2="7018"/>
                        <a14:foregroundMark x1="9339" y1="71930" x2="5058" y2="74464"/>
                        <a14:foregroundMark x1="23346" y1="98635" x2="23346" y2="99415"/>
                        <a14:backgroundMark x1="99611" y1="53021" x2="99611" y2="51462"/>
                        <a14:backgroundMark x1="98444" y1="52047" x2="98444" y2="51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456" y="1286643"/>
            <a:ext cx="2451038" cy="4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0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presentation.ru/img/tmb/1/34058/ba34cff65230206b53d4c0af258f166d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590" y="885825"/>
            <a:ext cx="6777787" cy="48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o/OP7sThuokEFNXQ5L3G4rU9Hny6mw0ZRzid8AcW/slide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447" y="785812"/>
            <a:ext cx="7360693" cy="4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1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755" y="934275"/>
            <a:ext cx="6756489" cy="49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93914" y="160422"/>
            <a:ext cx="11593286" cy="6400799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435581" y="5826291"/>
            <a:ext cx="590735" cy="201762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229" y="1138989"/>
            <a:ext cx="4305087" cy="689550"/>
          </a:xfrm>
          <a:prstGeom prst="roundRect">
            <a:avLst/>
          </a:prstGeom>
          <a:noFill/>
          <a:ln w="38100">
            <a:solidFill>
              <a:srgbClr val="DE080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i="1" dirty="0">
                <a:ln w="0"/>
                <a:solidFill>
                  <a:srgbClr val="0070C0"/>
                </a:solidFill>
              </a:rPr>
              <a:t>Минутка отдыха</a:t>
            </a:r>
          </a:p>
        </p:txBody>
      </p:sp>
      <p:pic>
        <p:nvPicPr>
          <p:cNvPr id="1026" name="Picture 2" descr="https://avatars.mds.yandex.net/get-altay/2006773/2a0000016c279c4d4a6808ce032f4e00d4e8/X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9" b="99415" l="4669" r="98444">
                        <a14:foregroundMark x1="40078" y1="5653" x2="40078" y2="5653"/>
                        <a14:foregroundMark x1="39689" y1="3509" x2="45914" y2="11891"/>
                        <a14:foregroundMark x1="88716" y1="41520" x2="98444" y2="51462"/>
                        <a14:foregroundMark x1="97971" y1="51304" x2="90272" y2="48733"/>
                        <a14:foregroundMark x1="98444" y1="51462" x2="98443" y2="51462"/>
                        <a14:foregroundMark x1="73152" y1="88109" x2="71595" y2="98635"/>
                        <a14:foregroundMark x1="71595" y1="98635" x2="64981" y2="89474"/>
                        <a14:foregroundMark x1="64981" y1="89474" x2="67315" y2="83626"/>
                        <a14:foregroundMark x1="57977" y1="27290" x2="43191" y2="18129"/>
                        <a14:foregroundMark x1="43191" y1="18129" x2="66148" y2="21832"/>
                        <a14:foregroundMark x1="21401" y1="19298" x2="36187" y2="26121"/>
                        <a14:foregroundMark x1="36187" y1="26121" x2="54086" y2="30604"/>
                        <a14:foregroundMark x1="54086" y1="30604" x2="78599" y2="21248"/>
                        <a14:foregroundMark x1="59922" y1="7797" x2="52529" y2="7018"/>
                        <a14:foregroundMark x1="9339" y1="71930" x2="5058" y2="74464"/>
                        <a14:foregroundMark x1="23346" y1="98635" x2="23346" y2="99415"/>
                        <a14:backgroundMark x1="99611" y1="53021" x2="99611" y2="51462"/>
                        <a14:backgroundMark x1="98444" y1="52047" x2="98444" y2="51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986" y="828675"/>
            <a:ext cx="2451038" cy="4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cument-5210882373385746046_R3v45PjL (1)">
            <a:hlinkClick r:id="" action="ppaction://media"/>
            <a:extLst>
              <a:ext uri="{FF2B5EF4-FFF2-40B4-BE49-F238E27FC236}">
                <a16:creationId xmlns:a16="http://schemas.microsoft.com/office/drawing/2014/main" id="{F8481CCD-2C40-4783-AF71-924261333A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5416" t="5943" r="5434" b="6461"/>
          <a:stretch/>
        </p:blipFill>
        <p:spPr>
          <a:xfrm>
            <a:off x="6080574" y="2464904"/>
            <a:ext cx="3586395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391886" y="160422"/>
            <a:ext cx="11462657" cy="6400799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435581" y="5826291"/>
            <a:ext cx="590735" cy="201762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229" y="1138989"/>
            <a:ext cx="4305087" cy="1915418"/>
          </a:xfrm>
          <a:prstGeom prst="roundRect">
            <a:avLst/>
          </a:prstGeom>
          <a:noFill/>
          <a:ln w="38100">
            <a:solidFill>
              <a:srgbClr val="DE080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i="1" dirty="0">
                <a:ln w="0"/>
                <a:solidFill>
                  <a:srgbClr val="0070C0"/>
                </a:solidFill>
              </a:rPr>
              <a:t>Аптечка</a:t>
            </a:r>
          </a:p>
          <a:p>
            <a:pPr algn="ctr"/>
            <a:r>
              <a:rPr lang="ru-RU" sz="3600" b="1" i="1" dirty="0">
                <a:ln w="0"/>
                <a:solidFill>
                  <a:srgbClr val="0070C0"/>
                </a:solidFill>
              </a:rPr>
              <a:t>для первой</a:t>
            </a:r>
          </a:p>
          <a:p>
            <a:pPr algn="ctr"/>
            <a:r>
              <a:rPr lang="ru-RU" sz="3600" b="1" i="1" dirty="0">
                <a:ln w="0"/>
                <a:solidFill>
                  <a:srgbClr val="0070C0"/>
                </a:solidFill>
              </a:rPr>
              <a:t>помощи</a:t>
            </a:r>
          </a:p>
        </p:txBody>
      </p:sp>
      <p:pic>
        <p:nvPicPr>
          <p:cNvPr id="7" name="Picture 2" descr="https://avatars.mds.yandex.net/get-altay/2006773/2a0000016c279c4d4a6808ce032f4e00d4e8/XXL">
            <a:extLst>
              <a:ext uri="{FF2B5EF4-FFF2-40B4-BE49-F238E27FC236}">
                <a16:creationId xmlns:a16="http://schemas.microsoft.com/office/drawing/2014/main" id="{C78D0EF8-6775-404C-88A6-044F745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99415" l="4669" r="98444">
                        <a14:foregroundMark x1="40078" y1="5653" x2="40078" y2="5653"/>
                        <a14:foregroundMark x1="39689" y1="3509" x2="45914" y2="11891"/>
                        <a14:foregroundMark x1="88716" y1="41520" x2="98444" y2="51462"/>
                        <a14:foregroundMark x1="97971" y1="51304" x2="90272" y2="48733"/>
                        <a14:foregroundMark x1="98444" y1="51462" x2="98443" y2="51462"/>
                        <a14:foregroundMark x1="73152" y1="88109" x2="71595" y2="98635"/>
                        <a14:foregroundMark x1="71595" y1="98635" x2="64981" y2="89474"/>
                        <a14:foregroundMark x1="64981" y1="89474" x2="67315" y2="83626"/>
                        <a14:foregroundMark x1="57977" y1="27290" x2="43191" y2="18129"/>
                        <a14:foregroundMark x1="43191" y1="18129" x2="66148" y2="21832"/>
                        <a14:foregroundMark x1="21401" y1="19298" x2="36187" y2="26121"/>
                        <a14:foregroundMark x1="36187" y1="26121" x2="54086" y2="30604"/>
                        <a14:foregroundMark x1="54086" y1="30604" x2="78599" y2="21248"/>
                        <a14:foregroundMark x1="59922" y1="7797" x2="52529" y2="7018"/>
                        <a14:foregroundMark x1="9339" y1="71930" x2="5058" y2="74464"/>
                        <a14:foregroundMark x1="23346" y1="98635" x2="23346" y2="99415"/>
                        <a14:backgroundMark x1="99611" y1="53021" x2="99611" y2="51462"/>
                        <a14:backgroundMark x1="98444" y1="52047" x2="98444" y2="51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856" y="838614"/>
            <a:ext cx="2451038" cy="4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753" y="2392636"/>
            <a:ext cx="2112264" cy="946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69" y="3262376"/>
            <a:ext cx="1817083" cy="1029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107" y="4644414"/>
            <a:ext cx="2026077" cy="1515204"/>
          </a:xfrm>
          <a:prstGeom prst="rect">
            <a:avLst/>
          </a:prstGeom>
        </p:spPr>
      </p:pic>
      <p:pic>
        <p:nvPicPr>
          <p:cNvPr id="1026" name="Picture 2" descr="https://pics.clipartpng.com/Medical_Bag_and_Stethoscope_PNG_Clipart-3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563" y="3777217"/>
            <a:ext cx="2516791" cy="23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359229" y="208547"/>
            <a:ext cx="11495314" cy="6304549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976" y="436419"/>
            <a:ext cx="6266047" cy="704017"/>
          </a:xfrm>
          <a:prstGeom prst="roundRect">
            <a:avLst>
              <a:gd name="adj" fmla="val 37560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/>
              <a:t>Что нужно взять с собой для оказания первой помощи при </a:t>
            </a:r>
            <a:r>
              <a:rPr lang="ru-RU" sz="1500" b="1" i="1" dirty="0">
                <a:solidFill>
                  <a:srgbClr val="DE0800"/>
                </a:solidFill>
              </a:rPr>
              <a:t>закрытом переломе?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1298">
            <a:off x="1951113" y="1213385"/>
            <a:ext cx="1106304" cy="110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565" y="3777216"/>
            <a:ext cx="2143125" cy="1607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84" y="1895694"/>
            <a:ext cx="1625430" cy="1008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41" y="2325817"/>
            <a:ext cx="567169" cy="990837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797141" y="2291196"/>
            <a:ext cx="997527" cy="384861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5052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20949 L 0.37396 -0.1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-0.01111 L 0.38073 0.22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55729 0.3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5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88" y="1848370"/>
            <a:ext cx="786384" cy="2317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078" y="3069119"/>
            <a:ext cx="2220898" cy="1321109"/>
          </a:xfrm>
          <a:prstGeom prst="rect">
            <a:avLst/>
          </a:prstGeom>
        </p:spPr>
      </p:pic>
      <p:pic>
        <p:nvPicPr>
          <p:cNvPr id="1026" name="Picture 2" descr="https://pics.clipartpng.com/Medical_Bag_and_Stethoscope_PNG_Clipart-3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078" y="3900488"/>
            <a:ext cx="2474170" cy="23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228601" y="206201"/>
            <a:ext cx="11701210" cy="6416842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1748" y="564300"/>
            <a:ext cx="6296751" cy="752237"/>
          </a:xfrm>
          <a:prstGeom prst="roundRect">
            <a:avLst>
              <a:gd name="adj" fmla="val 45476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0070C0"/>
                </a:solidFill>
              </a:rPr>
              <a:t>Что нужно взять с собой для оказания первой помощи при </a:t>
            </a:r>
            <a:r>
              <a:rPr lang="ru-RU" sz="1500" b="1" i="1" dirty="0">
                <a:solidFill>
                  <a:srgbClr val="DE0800"/>
                </a:solidFill>
              </a:rPr>
              <a:t>обмороке?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1298">
            <a:off x="2039720" y="1451616"/>
            <a:ext cx="1106304" cy="1106304"/>
          </a:xfrm>
          <a:prstGeom prst="rect">
            <a:avLst/>
          </a:prstGeom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368534" y="6021760"/>
            <a:ext cx="997527" cy="384861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289" y="1848370"/>
            <a:ext cx="1068779" cy="1303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633" y="4319987"/>
            <a:ext cx="21431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4282 L 0.57309 0.156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47891 0.246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894" y="1929556"/>
            <a:ext cx="2112264" cy="946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628" y="3335115"/>
            <a:ext cx="1879092" cy="1481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999" y="1460162"/>
            <a:ext cx="1836964" cy="1836964"/>
          </a:xfrm>
          <a:prstGeom prst="rect">
            <a:avLst/>
          </a:prstGeom>
        </p:spPr>
      </p:pic>
      <p:pic>
        <p:nvPicPr>
          <p:cNvPr id="1026" name="Picture 2" descr="https://pics.clipartpng.com/Medical_Bag_and_Stethoscope_PNG_Clipart-3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496" y="3586163"/>
            <a:ext cx="2585020" cy="24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391886" y="176463"/>
            <a:ext cx="11560628" cy="6354966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977" y="450537"/>
            <a:ext cx="6266047" cy="438805"/>
          </a:xfrm>
          <a:prstGeom prst="roundRect">
            <a:avLst>
              <a:gd name="adj" fmla="val 45476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0070C0"/>
                </a:solidFill>
              </a:rPr>
              <a:t>Что нужно взять с собой для оказания первой помощи при </a:t>
            </a:r>
            <a:r>
              <a:rPr lang="ru-RU" sz="1500" b="1" i="1" dirty="0">
                <a:solidFill>
                  <a:srgbClr val="DE0800"/>
                </a:solidFill>
              </a:rPr>
              <a:t>ссадине?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1298">
            <a:off x="2409824" y="959487"/>
            <a:ext cx="1106304" cy="1106304"/>
          </a:xfrm>
          <a:prstGeom prst="rect">
            <a:avLst/>
          </a:prstGeom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797141" y="2291196"/>
            <a:ext cx="997527" cy="384861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031" y="3731106"/>
            <a:ext cx="1504319" cy="18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32 0.05671 L 0.28299 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58055 0.10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55087 0.2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d0.mycdn.me/image?id=892914457127&amp;t=20&amp;plc=MOBILE&amp;tkn=*CRyIHAvk8WTIwxwuTr1uFp7R7LU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125" y="2914789"/>
            <a:ext cx="2615695" cy="14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ics.clipartpng.com/Medical_Bag_and_Stethoscope_PNG_Clipart-35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668" y="3649358"/>
            <a:ext cx="2388499" cy="22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391886" y="192506"/>
            <a:ext cx="11560628" cy="6256421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817" y="466967"/>
            <a:ext cx="6266047" cy="752237"/>
          </a:xfrm>
          <a:prstGeom prst="roundRect">
            <a:avLst>
              <a:gd name="adj" fmla="val 45476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0070C0"/>
                </a:solidFill>
              </a:rPr>
              <a:t>Что нужно взять с собой для оказания первой помощи при </a:t>
            </a:r>
            <a:r>
              <a:rPr lang="ru-RU" sz="1500" b="1" i="1" dirty="0">
                <a:solidFill>
                  <a:srgbClr val="DE0800"/>
                </a:solidFill>
              </a:rPr>
              <a:t>обморожении?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1298">
            <a:off x="2166935" y="1085812"/>
            <a:ext cx="1106304" cy="1106304"/>
          </a:xfrm>
          <a:prstGeom prst="rect">
            <a:avLst/>
          </a:prstGeom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797141" y="2291196"/>
            <a:ext cx="997527" cy="384861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525" y="3292625"/>
            <a:ext cx="1238003" cy="2602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984" y="1388119"/>
            <a:ext cx="698987" cy="1433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00" y="4594002"/>
            <a:ext cx="768096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51563 0.19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957" y="2050903"/>
            <a:ext cx="2112264" cy="946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98" y="2676057"/>
            <a:ext cx="1504319" cy="1833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965" y="3166554"/>
            <a:ext cx="2742302" cy="1553971"/>
          </a:xfrm>
          <a:prstGeom prst="rect">
            <a:avLst/>
          </a:prstGeom>
        </p:spPr>
      </p:pic>
      <p:pic>
        <p:nvPicPr>
          <p:cNvPr id="1026" name="Picture 2" descr="https://pics.clipartpng.com/Medical_Bag_and_Stethoscope_PNG_Clipart-3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9569" y="3956064"/>
            <a:ext cx="2357820" cy="22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359229" y="256674"/>
            <a:ext cx="11593285" cy="6209440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139" y="572384"/>
            <a:ext cx="6266047" cy="438805"/>
          </a:xfrm>
          <a:prstGeom prst="roundRect">
            <a:avLst>
              <a:gd name="adj" fmla="val 45476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0070C0"/>
                </a:solidFill>
              </a:rPr>
              <a:t>Что нужно взять с собой для оказания первой помощи при </a:t>
            </a:r>
            <a:r>
              <a:rPr lang="ru-RU" sz="1500" b="1" i="1" dirty="0">
                <a:solidFill>
                  <a:srgbClr val="DE0800"/>
                </a:solidFill>
              </a:rPr>
              <a:t>ушибе?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1298">
            <a:off x="2307012" y="1063071"/>
            <a:ext cx="1106304" cy="1106304"/>
          </a:xfrm>
          <a:prstGeom prst="rect">
            <a:avLst/>
          </a:prstGeom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797141" y="2291196"/>
            <a:ext cx="997527" cy="384861"/>
          </a:xfrm>
          <a:prstGeom prst="rightArrow">
            <a:avLst>
              <a:gd name="adj1" fmla="val 50000"/>
              <a:gd name="adj2" fmla="val 1795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425" y="4566337"/>
            <a:ext cx="758952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8356 L 0.33576 0.0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57327 0.239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21996 0.289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123" y="127155"/>
            <a:ext cx="6640952" cy="167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gas-kvas.com/uploads/posts/2023-02/1676699249_gas-kvas-com-p-detskie-risunki-okazanie-pervoi-pomoshchi-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592" y="1806773"/>
            <a:ext cx="8667820" cy="48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6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d.kopilkaurokov.ru/up/html/2016/12/29/k_58643f20503e3/374264_2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61" y="971550"/>
            <a:ext cx="7140623" cy="49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1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344" y="785813"/>
            <a:ext cx="7218730" cy="5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kopilkaurokov.ru/up/html/2016/12/29/k_58643f20503e3/374264_2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419" y="700088"/>
            <a:ext cx="7291424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3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0.showslide.ru/s_slide/fa9d36808852f2c66b7e0d61f8f63fa0/c78ee70f-7d09-494e-b567-a64b83dc7d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305920"/>
            <a:ext cx="6741424" cy="40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12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d.kopilkaurokov.ru/up/html/2016/12/29/k_58643f20503e3/374264_2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499" y="714375"/>
            <a:ext cx="7214223" cy="47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5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o/OP7sThuokEFNXQ5L3G4rU9Hny6mw0ZRzid8AcW/slide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952376"/>
            <a:ext cx="7878667" cy="49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8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93" y="871538"/>
            <a:ext cx="6874648" cy="45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presentation.ru/img/tmb/1/34058/ba34cff65230206b53d4c0af258f166d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998" y="878508"/>
            <a:ext cx="8035173" cy="52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3" y="318862"/>
            <a:ext cx="2136828" cy="5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d.kopilkaurokov.ru/up/html/2016/12/29/k_58643f20503e3/374264_2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005022"/>
            <a:ext cx="7593343" cy="48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7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513" y="756450"/>
            <a:ext cx="7127827" cy="45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96" y="214312"/>
            <a:ext cx="823954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6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d.kopilkaurokov.ru/up/html/2016/12/29/k_58643f20503e3/374264_2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654" y="642938"/>
            <a:ext cx="7112156" cy="46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92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" y="204717"/>
            <a:ext cx="10376848" cy="64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0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s.clipartpng.com/Medical_Bag_and_Stethoscope_PNG_Clipart-3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696" y="3593415"/>
            <a:ext cx="2397075" cy="22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391886" y="208548"/>
            <a:ext cx="11495314" cy="6160169"/>
          </a:xfrm>
          <a:prstGeom prst="frame">
            <a:avLst>
              <a:gd name="adj1" fmla="val 1693"/>
            </a:avLst>
          </a:prstGeom>
          <a:solidFill>
            <a:srgbClr val="DE08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5154640" y="453200"/>
            <a:ext cx="3631131" cy="2128096"/>
          </a:xfrm>
          <a:prstGeom prst="wedgeEllipseCallout">
            <a:avLst>
              <a:gd name="adj1" fmla="val -73072"/>
              <a:gd name="adj2" fmla="val 3176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Жизнь каждого человека-это вселенная.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Потерю которой невозможно восполнить!</a:t>
            </a:r>
          </a:p>
        </p:txBody>
      </p:sp>
      <p:pic>
        <p:nvPicPr>
          <p:cNvPr id="6" name="Picture 2" descr="https://avatars.mds.yandex.net/get-altay/2006773/2a0000016c279c4d4a6808ce032f4e00d4e8/XXL">
            <a:extLst>
              <a:ext uri="{FF2B5EF4-FFF2-40B4-BE49-F238E27FC236}">
                <a16:creationId xmlns:a16="http://schemas.microsoft.com/office/drawing/2014/main" id="{895FAE07-75F7-47C7-99D4-A04BED41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" b="99415" l="4669" r="98444">
                        <a14:foregroundMark x1="40078" y1="5653" x2="40078" y2="5653"/>
                        <a14:foregroundMark x1="39689" y1="3509" x2="45914" y2="11891"/>
                        <a14:foregroundMark x1="88716" y1="41520" x2="98444" y2="51462"/>
                        <a14:foregroundMark x1="97971" y1="51304" x2="90272" y2="48733"/>
                        <a14:foregroundMark x1="98444" y1="51462" x2="98443" y2="51462"/>
                        <a14:foregroundMark x1="73152" y1="88109" x2="71595" y2="98635"/>
                        <a14:foregroundMark x1="71595" y1="98635" x2="64981" y2="89474"/>
                        <a14:foregroundMark x1="64981" y1="89474" x2="67315" y2="83626"/>
                        <a14:foregroundMark x1="57977" y1="27290" x2="43191" y2="18129"/>
                        <a14:foregroundMark x1="43191" y1="18129" x2="66148" y2="21832"/>
                        <a14:foregroundMark x1="21401" y1="19298" x2="36187" y2="26121"/>
                        <a14:foregroundMark x1="36187" y1="26121" x2="54086" y2="30604"/>
                        <a14:foregroundMark x1="54086" y1="30604" x2="78599" y2="21248"/>
                        <a14:foregroundMark x1="59922" y1="7797" x2="52529" y2="7018"/>
                        <a14:foregroundMark x1="9339" y1="71930" x2="5058" y2="74464"/>
                        <a14:foregroundMark x1="23346" y1="98635" x2="23346" y2="99415"/>
                        <a14:backgroundMark x1="99611" y1="53021" x2="99611" y2="51462"/>
                        <a14:backgroundMark x1="98444" y1="52047" x2="98444" y2="51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986" y="828675"/>
            <a:ext cx="2451038" cy="4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3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300" y="771525"/>
            <a:ext cx="6993375" cy="50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137" y="144379"/>
            <a:ext cx="8245643" cy="2085474"/>
          </a:xfrm>
          <a:prstGeom prst="rect">
            <a:avLst/>
          </a:prstGeom>
        </p:spPr>
      </p:pic>
      <p:pic>
        <p:nvPicPr>
          <p:cNvPr id="14338" name="Picture 2" descr="https://gas-kvas.com/uploads/posts/2023-02/1676699249_gas-kvas-com-p-detskie-risunki-okazanie-pervoi-pomoshchi-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189" y="2371725"/>
            <a:ext cx="7537538" cy="42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5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4" y="495343"/>
            <a:ext cx="9302299" cy="56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975" y="731274"/>
            <a:ext cx="8343116" cy="5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8" y="746576"/>
            <a:ext cx="8044076" cy="54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4" y="848232"/>
            <a:ext cx="7588225" cy="48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0.showslide.ru/s_slide/fa9d36808852f2c66b7e0d61f8f63fa0/c78ee70f-7d09-494e-b567-a64b83dc7d2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401" y="1071562"/>
            <a:ext cx="6964792" cy="4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144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1007</TotalTime>
  <Words>528</Words>
  <Application>Microsoft Office PowerPoint</Application>
  <PresentationFormat>Широкоэкранный</PresentationFormat>
  <Paragraphs>52</Paragraphs>
  <Slides>33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Изенев Алексей Сергеевич</cp:lastModifiedBy>
  <cp:revision>111</cp:revision>
  <dcterms:created xsi:type="dcterms:W3CDTF">2021-06-15T17:04:05Z</dcterms:created>
  <dcterms:modified xsi:type="dcterms:W3CDTF">2025-07-30T09:36:32Z</dcterms:modified>
</cp:coreProperties>
</file>