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711"/>
    <a:srgbClr val="66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33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7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club19336174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s://vk.com/wall-193361741_2283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wall-193361741_225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93361741_2589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93361741_2632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k.com/wall-193361741_234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wall-193361741_2246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wall-193361741_224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k.com/wall-193361741_22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vk.com/wall-193361741_226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vk.com/wall-193361741_26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52522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F11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референс и исторический дубль </a:t>
            </a:r>
            <a:r>
              <a:rPr lang="ru-RU" sz="2400" b="1" dirty="0">
                <a:solidFill>
                  <a:srgbClr val="0F11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0F11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формы осмысления замысла художника 
и развития навыков изобразительного 
творчества учащихся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600575"/>
            <a:ext cx="5035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https://vk.com/club193361741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2A01-D069-44AF-AE72-01FE4B8F1FA9}"/>
              </a:ext>
            </a:extLst>
          </p:cNvPr>
          <p:cNvSpPr txBox="1"/>
          <p:nvPr/>
        </p:nvSpPr>
        <p:spPr>
          <a:xfrm>
            <a:off x="1304925" y="326914"/>
            <a:ext cx="63722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805" marR="683260" indent="-6350" algn="ctr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</a:p>
          <a:p>
            <a:pPr marL="6350" marR="53340" indent="-6350" algn="ctr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«Центр развития творчества детей и юношества «Созвездие» города Калуги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D038C-51F2-435E-B3EC-EF8B69CCA370}"/>
              </a:ext>
            </a:extLst>
          </p:cNvPr>
          <p:cNvSpPr txBox="1"/>
          <p:nvPr/>
        </p:nvSpPr>
        <p:spPr>
          <a:xfrm>
            <a:off x="5391150" y="340149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94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Буторина Кристина Геннадиевна,</a:t>
            </a:r>
            <a:endParaRPr lang="ru-RU" sz="1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R="6794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образования</a:t>
            </a:r>
            <a:endParaRPr lang="ru-RU" sz="14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27231-2F1F-4803-8C0B-BC49E71DA1DD}"/>
              </a:ext>
            </a:extLst>
          </p:cNvPr>
          <p:cNvSpPr txBox="1"/>
          <p:nvPr/>
        </p:nvSpPr>
        <p:spPr>
          <a:xfrm>
            <a:off x="2054250" y="4092786"/>
            <a:ext cx="5114924" cy="4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Мастерская искусства</a:t>
            </a:r>
            <a:endParaRPr lang="ru-RU" sz="11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62430"/>
            <a:ext cx="2006400" cy="176969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327" y="1162875"/>
            <a:ext cx="2006400" cy="1768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900" y="1163099"/>
            <a:ext cx="2006400" cy="176835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1475" y="1161332"/>
            <a:ext cx="2006400" cy="1771886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575" y="-10005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3175" y="359358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исторического дубля 
для учащихся</a:t>
            </a:r>
            <a:r>
              <a:rPr lang="en-US" sz="1264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8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64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521850" y="334508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творческого замысла мастера</a:t>
            </a:r>
            <a:r>
              <a:rPr lang="en-US" sz="611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дубль помогает ученикам проникнуть в художественную концепцию, проанализировать композиционные решения и выразительные средства мастера. Это способствует пониманию, как замысел отражается через форму, цвет и сюжет, позволяя осознанно применять эти знания в собственной практике.</a:t>
            </a: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11" dirty="0"/>
          </a:p>
        </p:txBody>
      </p:sp>
      <p:sp>
        <p:nvSpPr>
          <p:cNvPr id="13" name="Text 3"/>
          <p:cNvSpPr txBox="1"/>
          <p:nvPr/>
        </p:nvSpPr>
        <p:spPr>
          <a:xfrm>
            <a:off x="2552825" y="334508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терпения и мастерства
</a:t>
            </a: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Процесс воспроизведения работы с максимальной точностью требует кропотливого труда и внимательности к деталям, что способствует формированию усидчивости и повышения художественного мастерства.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4608338" y="3331962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
</a:t>
            </a: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Занятия объединяют знания из разных областей – истории, химии, технологии и культурологии, позволяя учащимся расширить кругозор и глубже понять технические и художественные аспекты произведения.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6663851" y="3331962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Тактильный и эмоциональный опыт
</a:t>
            </a: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Работа с традиционными материалами и техниками даёт уникальное чувственное восприятие искусства, помогает почувствовать усилия и эмоции мастера, что способствует более глубокому художественному развитию.
</a:t>
            </a:r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C06FC-C9EB-4F2F-B932-9AE9AC6F191C}"/>
              </a:ext>
            </a:extLst>
          </p:cNvPr>
          <p:cNvSpPr txBox="1"/>
          <p:nvPr/>
        </p:nvSpPr>
        <p:spPr>
          <a:xfrm>
            <a:off x="263176" y="4593760"/>
            <a:ext cx="8690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11"/>
              </a:rPr>
              <a:t>https://vk.com/wall-193361741_2283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58977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hlinkClick r:id="rId4"/>
              </a:rPr>
              <a:t>https://vk.com/wall-193361741_2256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референс 
или исторический дубль?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7A36CBB-CFB9-4467-86BE-29BB79127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49682"/>
              </p:ext>
            </p:extLst>
          </p:nvPr>
        </p:nvGraphicFramePr>
        <p:xfrm>
          <a:off x="775618" y="1814663"/>
          <a:ext cx="7694764" cy="2474151"/>
        </p:xfrm>
        <a:graphic>
          <a:graphicData uri="http://schemas.openxmlformats.org/drawingml/2006/table">
            <a:tbl>
              <a:tblPr/>
              <a:tblGrid>
                <a:gridCol w="2053902">
                  <a:extLst>
                    <a:ext uri="{9D8B030D-6E8A-4147-A177-3AD203B41FA5}">
                      <a16:colId xmlns:a16="http://schemas.microsoft.com/office/drawing/2014/main" val="918612903"/>
                    </a:ext>
                  </a:extLst>
                </a:gridCol>
                <a:gridCol w="2491617">
                  <a:extLst>
                    <a:ext uri="{9D8B030D-6E8A-4147-A177-3AD203B41FA5}">
                      <a16:colId xmlns:a16="http://schemas.microsoft.com/office/drawing/2014/main" val="3222604589"/>
                    </a:ext>
                  </a:extLst>
                </a:gridCol>
                <a:gridCol w="3149245">
                  <a:extLst>
                    <a:ext uri="{9D8B030D-6E8A-4147-A177-3AD203B41FA5}">
                      <a16:colId xmlns:a16="http://schemas.microsoft.com/office/drawing/2014/main" val="1597367569"/>
                    </a:ext>
                  </a:extLst>
                </a:gridCol>
              </a:tblGrid>
              <a:tr h="227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Критерий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Художественный референс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Исторический дубль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23157"/>
                  </a:ext>
                </a:extLst>
              </a:tr>
              <a:tr h="369317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Основная цель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Изучение и применение приема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Максимальная точность и понимание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60591"/>
                  </a:ext>
                </a:extLst>
              </a:tr>
              <a:tr h="349816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Глубина погружения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Фрагментарная, по приему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Комплексная, по всей работе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01462"/>
                  </a:ext>
                </a:extLst>
              </a:tr>
              <a:tr h="40597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Роль копирования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Копируется принцип, идея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Копируется произведение целиком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6064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Творческая свобода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Высокая, личная интерпретация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Низкая, следование канону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77772"/>
                  </a:ext>
                </a:extLst>
              </a:tr>
              <a:tr h="35992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Итоговый продукт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Авторская работа по мотивам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Точная или близкая копия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28159"/>
                  </a:ext>
                </a:extLst>
              </a:tr>
              <a:tr h="39830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>
                          <a:effectLst/>
                        </a:rPr>
                        <a:t>Область применения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Учебная практика и поиск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1D1E23"/>
                          </a:solidFill>
                          <a:effectLst/>
                        </a:rPr>
                        <a:t>Историческая реконструкция и мастерство</a:t>
                      </a:r>
                    </a:p>
                  </a:txBody>
                  <a:tcPr marL="62890" marR="62890" marT="31445" marB="31445" anchor="ctr">
                    <a:lnL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9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08379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EF9CBE5-4368-483E-A037-491DBF1E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1675" y="21474836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62711"/>
                </a:solidFill>
                <a:effectLst/>
                <a:latin typeface="Mulish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57858"/>
            <a:ext cx="2681700" cy="177538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03" y="1158354"/>
            <a:ext cx="2681700" cy="177439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008" y="1157700"/>
            <a:ext cx="2680184" cy="1775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Звёздная ночь 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46075" y="3446475"/>
            <a:ext cx="2681700" cy="429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дубль</a:t>
            </a:r>
            <a:r>
              <a:rPr lang="en-US" sz="6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</a:t>
            </a:r>
            <a:r>
              <a:rPr lang="en-US" sz="6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67" dirty="0"/>
          </a:p>
        </p:txBody>
      </p:sp>
      <p:sp>
        <p:nvSpPr>
          <p:cNvPr id="10" name="Text 3"/>
          <p:cNvSpPr txBox="1"/>
          <p:nvPr/>
        </p:nvSpPr>
        <p:spPr>
          <a:xfrm>
            <a:off x="3213736" y="3446475"/>
            <a:ext cx="2716528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i="0" dirty="0">
                <a:solidFill>
                  <a:srgbClr val="3627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Винсент Виллем Ван Гог 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ru-RU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</a:t>
            </a:r>
            <a:r>
              <a:rPr lang="en-US" sz="1716" dirty="0">
                <a:solidFill>
                  <a:srgbClr val="36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1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дубль</a:t>
            </a:r>
            <a:r>
              <a:rPr lang="en-US" sz="15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</a:t>
            </a:r>
            <a:r>
              <a:rPr lang="en-US" sz="15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7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4191A-15C5-48F8-848F-DB638D2F1712}"/>
              </a:ext>
            </a:extLst>
          </p:cNvPr>
          <p:cNvSpPr txBox="1"/>
          <p:nvPr/>
        </p:nvSpPr>
        <p:spPr>
          <a:xfrm>
            <a:off x="2625754" y="877800"/>
            <a:ext cx="3892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8"/>
              </a:rPr>
              <a:t>https://vk.com/wall-193361741_2589</a:t>
            </a:r>
            <a:endParaRPr lang="ru-RU" sz="1400" dirty="0">
              <a:solidFill>
                <a:srgbClr val="36271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F4618-8EF1-47EE-AAEC-BF3144EAA3A0}"/>
              </a:ext>
            </a:extLst>
          </p:cNvPr>
          <p:cNvSpPr txBox="1"/>
          <p:nvPr/>
        </p:nvSpPr>
        <p:spPr>
          <a:xfrm>
            <a:off x="446075" y="4103777"/>
            <a:ext cx="841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Картина Винсента Ван Гога «Звёздная ночь» является ярким примером эмоционального и технического совершенства. Через динамичные мазки и насыщенную палитру художник передаёт глубину чувств и уникальное видение мира. Изучение таких произведений в формате референса и исторического дубля помогает понять сложные приемы передачи движения и света.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59631"/>
            <a:ext cx="2681700" cy="177183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03" y="1157926"/>
            <a:ext cx="2681700" cy="177524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986" y="1157700"/>
            <a:ext cx="2680228" cy="1775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пожилой женщины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</a:t>
            </a:r>
            <a:r>
              <a:rPr lang="en-US" sz="15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r>
              <a:rPr lang="en-US" sz="12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4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Рембрант</a:t>
            </a:r>
            <a:r>
              <a:rPr lang="en-US" sz="1716" b="1" dirty="0">
                <a:solidFill>
                  <a:srgbClr val="46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1655–1660</a:t>
            </a:r>
            <a:r>
              <a:rPr lang="en-US" sz="1200" dirty="0">
                <a:solidFill>
                  <a:srgbClr val="46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1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</a:t>
            </a:r>
            <a:r>
              <a:rPr lang="en-US" sz="16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94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6A82C-8A67-40D1-9EAA-54C1B58515F7}"/>
              </a:ext>
            </a:extLst>
          </p:cNvPr>
          <p:cNvSpPr txBox="1"/>
          <p:nvPr/>
        </p:nvSpPr>
        <p:spPr>
          <a:xfrm>
            <a:off x="314324" y="4173296"/>
            <a:ext cx="86963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Портрет пожилой женщины, выполненный Рембрантом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YS Text"/>
              </a:rPr>
              <a:t>Харменс ван Рейном</a:t>
            </a:r>
            <a:r>
              <a:rPr lang="ru-RU" sz="1400" b="0" i="0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вниманием к деталям и фактуре кожи, раскрывает эмоциональную глубину и жизненный опыт модели. Анализ техник, используемых для передачи морщин и выражения лица, способствует развитию тонкого художественного восприятия и мастерства в создании образов.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20957-4E50-480B-824E-0E5BCF286F35}"/>
              </a:ext>
            </a:extLst>
          </p:cNvPr>
          <p:cNvSpPr txBox="1"/>
          <p:nvPr/>
        </p:nvSpPr>
        <p:spPr>
          <a:xfrm>
            <a:off x="3173475" y="864604"/>
            <a:ext cx="4614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hlinkClick r:id="rId8"/>
              </a:rPr>
              <a:t>https://vk.com/wall-193361741_2632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784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9134" y="1571101"/>
            <a:ext cx="4448176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художественного референса и исторического дубля формирует глубокое понимание искусства, развивая интуицию и аналитический подход, выводя обучение на уровень профессионального мышления </a:t>
            </a:r>
            <a:r>
              <a:rPr lang="ru-RU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будущего 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художника.
</a:t>
            </a:r>
            <a:endParaRPr lang="en-US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C71B02-0A14-4602-869D-153A7BFE9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40" y="547211"/>
            <a:ext cx="1696033" cy="341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EB6011-5A5D-43F3-9E13-3AF143E0D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173" y="529269"/>
            <a:ext cx="1747838" cy="345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766486-9B11-494D-B559-EFCA0163943F}"/>
              </a:ext>
            </a:extLst>
          </p:cNvPr>
          <p:cNvSpPr txBox="1"/>
          <p:nvPr/>
        </p:nvSpPr>
        <p:spPr>
          <a:xfrm>
            <a:off x="2928938" y="4548447"/>
            <a:ext cx="3971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7"/>
              </a:rPr>
              <a:t>https://vk.com/wall-193361741_2345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207EA-0E3C-434E-9817-C4F86A7A592C}"/>
              </a:ext>
            </a:extLst>
          </p:cNvPr>
          <p:cNvSpPr txBox="1"/>
          <p:nvPr/>
        </p:nvSpPr>
        <p:spPr>
          <a:xfrm>
            <a:off x="409989" y="667691"/>
            <a:ext cx="16960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</a:t>
            </a:r>
            <a:endParaRPr lang="ru-RU" sz="26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AFFE7CC-B24D-479F-8CF1-94CEF6B9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02" y="3294622"/>
            <a:ext cx="4775438" cy="900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Гончарова Е.В. Методы художественного образования: теория и практика. - М.: Искусство, 2020.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Иванов П.А. Аналитика в изобразительном искусстве. - СПб.: Академический проект, 2019.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Петрова М.Н. Исторический дубль в художественном обучении. - Екатеринбург: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УрФУ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, 2021.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Смирнов А.В. Психология творчества и художественный референс. - Казань: Изд-во КГУ, 2018.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362711"/>
                </a:solidFill>
                <a:effectLst/>
                <a:cs typeface="Arial" panose="020B0604020202020204" pitchFamily="34" charset="0"/>
              </a:rPr>
              <a:t>Федорова Л.С. Искусство и педагогика: интегративные подходы. - Новосибирск: Наука, 2022.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F9CCB-391B-4B0E-8EF9-2BF8CBB00608}"/>
              </a:ext>
            </a:extLst>
          </p:cNvPr>
          <p:cNvSpPr txBox="1"/>
          <p:nvPr/>
        </p:nvSpPr>
        <p:spPr>
          <a:xfrm>
            <a:off x="409989" y="2777024"/>
            <a:ext cx="2160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ИСТОЧИКИ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4" y="3479400"/>
            <a:ext cx="3846123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художественного референса</a:t>
            </a: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референс</a:t>
            </a: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это сознательное изучение приёмов признанных мастеров, а не простое копирование их работ. Он помогает понять, как достигаются конкретные эффекты, например, свет или движение.</a:t>
            </a: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485425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особенности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</a:t>
            </a:r>
            <a:r>
              <a:rPr lang="ru-RU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перенять техники для использования в собственном творчестве. Такой подход развивает аналитическое мышление и расширяет визуальный словарь художника.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художественный референс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разбор композиции картины позволяет выявить главные акценты и определить направление движения взгляда зрителя.</a:t>
            </a:r>
            <a:r>
              <a:rPr lang="en-US" sz="13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31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фактуры и техники мазка раскрывает приёмы нанесения краски, влияющие на визуальное восприятие и текстуру произведения.</a:t>
            </a:r>
            <a:r>
              <a:rPr lang="en-US" sz="13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31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палитры и особенностей освещения помогает понять, как художник передаёт атмосферу и глубину через цвет и свет.</a:t>
            </a:r>
            <a:r>
              <a:rPr lang="en-US" sz="13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31" dirty="0"/>
          </a:p>
        </p:txBody>
      </p:sp>
      <p:sp>
        <p:nvSpPr>
          <p:cNvPr id="7" name="Text 3"/>
          <p:cNvSpPr txBox="1"/>
          <p:nvPr/>
        </p:nvSpPr>
        <p:spPr>
          <a:xfrm>
            <a:off x="5219700" y="3498100"/>
            <a:ext cx="320955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пространственной глубины и плановости формирует навык чтения художественных решений в трёхмерном пространстве картины.</a:t>
            </a:r>
            <a:r>
              <a:rPr lang="en-US" sz="13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31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328025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этап изучения 
художественного референса</a:t>
            </a:r>
            <a:r>
              <a:rPr lang="en-US" sz="1876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7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0B3DD-CF3F-4AF5-B4F6-7FD7CCA55B69}"/>
              </a:ext>
            </a:extLst>
          </p:cNvPr>
          <p:cNvSpPr txBox="1"/>
          <p:nvPr/>
        </p:nvSpPr>
        <p:spPr>
          <a:xfrm>
            <a:off x="209550" y="4589478"/>
            <a:ext cx="871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5"/>
              </a:rPr>
              <a:t>https://vk.com/wall-193361741_2246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75" y="1160050"/>
            <a:ext cx="4042500" cy="1771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544" y="1158507"/>
            <a:ext cx="4042500" cy="17740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89925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взгляда через композицию</a:t>
            </a:r>
            <a:r>
              <a:rPr lang="en-US" sz="906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 работах мастеров строится так, чтобы управлять вниманием зрителя, выделяя главный акцент. Это достигается расположением элементов и использование света, создающих динамику и гармонию полотна.</a:t>
            </a:r>
            <a:r>
              <a:rPr lang="en-US" sz="8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6" dirty="0"/>
          </a:p>
        </p:txBody>
      </p:sp>
      <p:sp>
        <p:nvSpPr>
          <p:cNvPr id="6" name="Text 1"/>
          <p:cNvSpPr txBox="1"/>
          <p:nvPr/>
        </p:nvSpPr>
        <p:spPr>
          <a:xfrm>
            <a:off x="4655543" y="3445725"/>
            <a:ext cx="4207931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акцента с помощью цвета и фактуры</a:t>
            </a:r>
            <a:r>
              <a:rPr lang="en-US" sz="984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усиливается сочетанием цветовой палитры, источников света и фактуры мазков. Такие приемы позволяют передать эмоции и глубину пространства, усиливая выразительность произведения</a:t>
            </a: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984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акцент в работах мастеров
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46502-BF1C-4138-B04A-847E36E1B134}"/>
              </a:ext>
            </a:extLst>
          </p:cNvPr>
          <p:cNvSpPr txBox="1"/>
          <p:nvPr/>
        </p:nvSpPr>
        <p:spPr>
          <a:xfrm>
            <a:off x="3136106" y="4635623"/>
            <a:ext cx="4614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hlinkClick r:id="rId6"/>
              </a:rPr>
              <a:t>https://vk.com/wall-193361741_2248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использования приёмов 
в авторской работе учащихся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
приёмов мастера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композиции, света и эмоции позволяет понять, как автор достигает выразительности в своей работе.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34625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применение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Выделенный приём переносится в собственное произведение, адаптируется под тему и стиль учащегося, формируя индивидуальность.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9250" y="2045325"/>
            <a:ext cx="2153400" cy="21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
уникального образа
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изученные методы, учащийся создаёт новую работу, объединяя классические приёмы с собственным творческим видением.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BF2A3-85A5-4E19-8832-FFF1EFD805A4}"/>
              </a:ext>
            </a:extLst>
          </p:cNvPr>
          <p:cNvSpPr txBox="1"/>
          <p:nvPr/>
        </p:nvSpPr>
        <p:spPr>
          <a:xfrm>
            <a:off x="2933700" y="453581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hlinkClick r:id="rId7"/>
              </a:rPr>
              <a:t>https://vk.com/wall-193361741_2251</a:t>
            </a:r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50" y="1275772"/>
            <a:ext cx="3506400" cy="332260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173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 расширяет визуальный словарь, знакомя с разнообразными художественными приемами и техниками. Это помогает </a:t>
            </a:r>
            <a:r>
              <a:rPr lang="en-US" sz="1271" dirty="0" err="1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</a:t>
            </a:r>
            <a:r>
              <a:rPr lang="ru-RU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ащимся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быстрее находить творческие решения и обогащает их навыки.
</a:t>
            </a:r>
            <a:endParaRPr lang="en-US" sz="1271" dirty="0"/>
          </a:p>
        </p:txBody>
      </p:sp>
      <p:sp>
        <p:nvSpPr>
          <p:cNvPr id="7" name="Text 1"/>
          <p:cNvSpPr txBox="1"/>
          <p:nvPr/>
        </p:nvSpPr>
        <p:spPr>
          <a:xfrm>
            <a:off x="539999" y="3440950"/>
            <a:ext cx="3908175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референса снижает страх перед пустым листом, создавая точку опоры для творчества. При этом развивается аналитическое мышление </a:t>
            </a:r>
            <a:r>
              <a:rPr lang="ru-RU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  <a:r>
              <a:rPr lang="en-US" sz="12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умение подробно разбирать и понимать искусство.
</a:t>
            </a:r>
            <a:endParaRPr lang="en-US" sz="1271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референса для учащихся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FDC5A-55B0-4F9E-907F-139F94F93996}"/>
              </a:ext>
            </a:extLst>
          </p:cNvPr>
          <p:cNvSpPr txBox="1"/>
          <p:nvPr/>
        </p:nvSpPr>
        <p:spPr>
          <a:xfrm>
            <a:off x="4656294" y="4598378"/>
            <a:ext cx="4088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7"/>
              </a:rPr>
              <a:t>https://vk.com/wall-193361741_2262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50" y="1274937"/>
            <a:ext cx="3506400" cy="332427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5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0150" y="1663525"/>
            <a:ext cx="356715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художественного референса развивается аналитическое мышление. Учащиеся приобретают умение «читать» и деконструировать произведение искусства. Происходит формирование художественного вкуса и насмотренности.</a:t>
            </a:r>
            <a:r>
              <a:rPr lang="en-US" sz="12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90150" y="3440950"/>
            <a:ext cx="3634200" cy="64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понимать и замечать связи формы и содержания. Например: грубые мазки могут передавать ярость, а плавные линии – нежность.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референса для учащихся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03274-C4CB-466E-9C63-1DB32867DEE9}"/>
              </a:ext>
            </a:extLst>
          </p:cNvPr>
          <p:cNvSpPr txBox="1"/>
          <p:nvPr/>
        </p:nvSpPr>
        <p:spPr>
          <a:xfrm>
            <a:off x="5175751" y="4614202"/>
            <a:ext cx="3177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7"/>
              </a:rPr>
              <a:t>https://vk.com/wall-193361741_2627</a:t>
            </a: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0" y="1156087"/>
            <a:ext cx="8064000" cy="16920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исторический дубль?
</a:t>
            </a: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дубль </a:t>
            </a:r>
            <a:r>
              <a:rPr lang="ru-RU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это точное воспроизведение произведения искусства с изучением эпохи, материалов и техник мастера. Этот процесс предполагает полное погружение в контекст и замысел художника.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4" y="3520750"/>
            <a:ext cx="4027075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особенности метода
</a:t>
            </a: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включают исследование биографии, исторического контекста, технологию и последовательность работы. </a:t>
            </a:r>
            <a:endParaRPr lang="ru-RU" sz="1074" dirty="0">
              <a:solidFill>
                <a:srgbClr val="36271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</a:t>
            </a:r>
            <a:r>
              <a:rPr lang="ru-RU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прочувствовать и понять труд художника, повторяя творческий путь как можно точнее.
</a:t>
            </a:r>
            <a:endParaRPr lang="en-US" sz="1367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дубль как глубокое 
погружение в мастерство</a:t>
            </a:r>
            <a:r>
              <a:rPr lang="en-US" sz="1877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77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49" y="1786625"/>
            <a:ext cx="3296525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этап включает изучение биографии художника, исторического контекста эпохи, а также технологий и материалов, применявшихся при создании произведения искусства.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аутентичности помогает почувствовать себя в роли художника, осознать физические и эмоциональные усилия, вложенные в произведение.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219700" y="1786625"/>
            <a:ext cx="320955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процесса работы подразумевает повторение техники мастера: подготовка основы, изготовление красок и последовательное выполнение этапов создания картины.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историческом дубле способствует глубокому пониманию замысла, развитию терпения и мастерства, а также формирует уважение к традициям и мастерству прошлого.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в историческом дубле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1244</Words>
  <Application>Microsoft Office PowerPoint</Application>
  <PresentationFormat>Экран (16:9)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Mulish</vt:lpstr>
      <vt:lpstr>Times New Roman</vt:lpstr>
      <vt:lpstr>Wingdings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Sozvezdie</cp:lastModifiedBy>
  <cp:revision>16</cp:revision>
  <dcterms:created xsi:type="dcterms:W3CDTF">2025-11-11T16:52:26Z</dcterms:created>
  <dcterms:modified xsi:type="dcterms:W3CDTF">2025-11-11T18:58:01Z</dcterms:modified>
</cp:coreProperties>
</file>