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95" r:id="rId4"/>
    <p:sldId id="260" r:id="rId5"/>
    <p:sldId id="259" r:id="rId6"/>
    <p:sldId id="258" r:id="rId7"/>
    <p:sldId id="261" r:id="rId8"/>
    <p:sldId id="262" r:id="rId9"/>
    <p:sldId id="263" r:id="rId10"/>
    <p:sldId id="264" r:id="rId11"/>
    <p:sldId id="294" r:id="rId12"/>
    <p:sldId id="270" r:id="rId13"/>
    <p:sldId id="267" r:id="rId14"/>
    <p:sldId id="266" r:id="rId15"/>
    <p:sldId id="289" r:id="rId16"/>
    <p:sldId id="273" r:id="rId17"/>
    <p:sldId id="274" r:id="rId18"/>
    <p:sldId id="276" r:id="rId19"/>
    <p:sldId id="275" r:id="rId20"/>
    <p:sldId id="277" r:id="rId21"/>
    <p:sldId id="278" r:id="rId22"/>
    <p:sldId id="279" r:id="rId23"/>
    <p:sldId id="280" r:id="rId24"/>
    <p:sldId id="272" r:id="rId25"/>
    <p:sldId id="281" r:id="rId26"/>
    <p:sldId id="293" r:id="rId27"/>
    <p:sldId id="282" r:id="rId28"/>
    <p:sldId id="283" r:id="rId29"/>
    <p:sldId id="284" r:id="rId30"/>
    <p:sldId id="291" r:id="rId31"/>
    <p:sldId id="288" r:id="rId32"/>
    <p:sldId id="285" r:id="rId33"/>
    <p:sldId id="286" r:id="rId34"/>
    <p:sldId id="287" r:id="rId35"/>
    <p:sldId id="290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3D30E8"/>
    <a:srgbClr val="0066FF"/>
    <a:srgbClr val="FF33CC"/>
    <a:srgbClr val="3399FF"/>
    <a:srgbClr val="FB911D"/>
    <a:srgbClr val="66FF33"/>
    <a:srgbClr val="3218A0"/>
    <a:srgbClr val="39207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709" autoAdjust="0"/>
  </p:normalViewPr>
  <p:slideViewPr>
    <p:cSldViewPr>
      <p:cViewPr>
        <p:scale>
          <a:sx n="100" d="100"/>
          <a:sy n="100" d="100"/>
        </p:scale>
        <p:origin x="-389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870" y="-6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29DB308-9455-45A2-B83F-EEB292527CD6}" type="datetimeFigureOut">
              <a:rPr lang="en-US"/>
              <a:pPr>
                <a:defRPr/>
              </a:pPr>
              <a:t>1/30/2010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57BF417-A6BA-44BD-8DC1-F583E3D3D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4E6721-E51D-4FF3-9B94-DCD704B5375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89CB53-497E-43F8-A9A2-7A1427E8E4C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7BF417-A6BA-44BD-8DC1-F583E3D3DC8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7BF417-A6BA-44BD-8DC1-F583E3D3DC8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7BF417-A6BA-44BD-8DC1-F583E3D3DC8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02510-2D2C-4C13-874A-191EE2EDE4CA}" type="datetimeFigureOut">
              <a:rPr lang="en-US"/>
              <a:pPr>
                <a:defRPr/>
              </a:pPr>
              <a:t>1/30/2010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D8F2E-258F-4E19-991F-31465E923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223EC-5279-4E6D-8D2A-8B2771255542}" type="datetimeFigureOut">
              <a:rPr lang="en-US"/>
              <a:pPr>
                <a:defRPr/>
              </a:pPr>
              <a:t>1/30/2010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02C3A-04BE-4BFE-8838-89073D5F8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479AD-D8E3-4BDC-B436-4275CCBCE43E}" type="datetimeFigureOut">
              <a:rPr lang="en-US"/>
              <a:pPr>
                <a:defRPr/>
              </a:pPr>
              <a:t>1/30/2010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BA20D-D5ED-40EE-ABE3-1120DB973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447C1-C49E-48D5-BAC3-689ED2FB09A1}" type="datetimeFigureOut">
              <a:rPr lang="en-US"/>
              <a:pPr>
                <a:defRPr/>
              </a:pPr>
              <a:t>1/30/2010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21CF2-3F37-45E0-8EFF-4E8DBDBD6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728AA-0CE2-4681-9ADF-C4CA57A56AE6}" type="datetimeFigureOut">
              <a:rPr lang="en-US"/>
              <a:pPr>
                <a:defRPr/>
              </a:pPr>
              <a:t>1/30/2010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62026-9083-47CF-A2DD-9DB69E011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DC625-D8D9-4AA0-9DF7-54E4E4DC2B0F}" type="datetimeFigureOut">
              <a:rPr lang="en-US"/>
              <a:pPr>
                <a:defRPr/>
              </a:pPr>
              <a:t>1/30/2010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8F0CC-AA0D-46C2-B81D-52EC69BC3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C32D6-0D85-4A48-8FBB-80A02D02AD52}" type="datetimeFigureOut">
              <a:rPr lang="en-US"/>
              <a:pPr>
                <a:defRPr/>
              </a:pPr>
              <a:t>1/30/2010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6AF09-2D37-4603-BAD9-B6C400AEA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28EE6-5999-421A-B6B4-9527C4867F4E}" type="datetimeFigureOut">
              <a:rPr lang="en-US"/>
              <a:pPr>
                <a:defRPr/>
              </a:pPr>
              <a:t>1/30/2010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06258-1CE3-4BD6-B977-F7E16DA42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5657C-46B8-4698-B839-5FCA6BA26142}" type="datetimeFigureOut">
              <a:rPr lang="en-US"/>
              <a:pPr>
                <a:defRPr/>
              </a:pPr>
              <a:t>1/30/2010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5FF67-6025-461E-BAE1-DD4D1ABE7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6A407-CA98-46A4-A8EA-813B213CC005}" type="datetimeFigureOut">
              <a:rPr lang="en-US"/>
              <a:pPr>
                <a:defRPr/>
              </a:pPr>
              <a:t>1/30/2010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69B88-13C9-4623-858C-381F5CE47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F67E3-A97D-45C8-85C7-5B566A9D584A}" type="datetimeFigureOut">
              <a:rPr lang="en-US"/>
              <a:pPr>
                <a:defRPr/>
              </a:pPr>
              <a:t>1/30/2010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B6B07-38AF-4A3D-AED4-B3785A851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9CE7D6-5D99-40B5-A81A-C7F0245A8697}" type="datetimeFigureOut">
              <a:rPr lang="en-US"/>
              <a:pPr>
                <a:defRPr/>
              </a:pPr>
              <a:t>1/30/2010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E77A20-62D2-4DBC-95F5-6ED49C08E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14446"/>
          </a:xfrm>
          <a:effectLst>
            <a:glow rad="139700">
              <a:schemeClr val="accent1">
                <a:satMod val="175000"/>
                <a:alpha val="40000"/>
              </a:schemeClr>
            </a:glow>
            <a:outerShdw blurRad="355600" dist="190500" dir="12660000" sx="97000" sy="97000" rotWithShape="0">
              <a:srgbClr val="3218A0">
                <a:alpha val="87000"/>
              </a:srgbClr>
            </a:outerShdw>
          </a:effectLst>
          <a:scene3d>
            <a:camera prst="perspectiveAbove" fov="900000">
              <a:rot lat="20399998" lon="0" rev="0"/>
            </a:camera>
            <a:lightRig rig="threePt" dir="t"/>
          </a:scene3d>
          <a:sp3d extrusionH="76200">
            <a:bevelT w="165100" prst="riblet"/>
            <a:bevelB w="127000" h="107950"/>
            <a:extrusionClr>
              <a:srgbClr val="3D30E8"/>
            </a:extrusion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Зачем строят корабли и самолёты?</a:t>
            </a:r>
            <a:endParaRPr lang="en-US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3" name="Content Placeholder 12" descr="пассажирское 1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42844" y="2143116"/>
            <a:ext cx="4572032" cy="24346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Content Placeholder 11" descr="пассажирский ту 154.jpe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929190" y="2714620"/>
            <a:ext cx="4041775" cy="27076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исследовательское 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299" r="8299"/>
          <a:stretch>
            <a:fillRect/>
          </a:stretch>
        </p:blipFill>
        <p:spPr>
          <a:xfrm>
            <a:off x="642938" y="785813"/>
            <a:ext cx="7929562" cy="5946775"/>
          </a:xfrm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2875" y="0"/>
            <a:ext cx="8786813" cy="804863"/>
          </a:xfrm>
          <a:blipFill dpi="0" rotWithShape="1">
            <a:blip r:embed="rId3"/>
            <a:srcRect/>
            <a:tile tx="0" ty="0" sx="100000" sy="100000" flip="none" algn="tl"/>
          </a:blipFill>
          <a:scene3d>
            <a:camera prst="obliqueTopRight"/>
            <a:lightRig rig="glow" dir="t"/>
          </a:scene3d>
          <a:sp3d prstMaterial="flat">
            <a:bevelT prst="slope"/>
            <a:bevelB/>
          </a:sp3d>
        </p:spPr>
        <p:txBody>
          <a:bodyPr/>
          <a:lstStyle/>
          <a:p>
            <a:r>
              <a:rPr lang="ru-RU" sz="2400" b="1" i="1" smtClean="0">
                <a:solidFill>
                  <a:srgbClr val="3218A0"/>
                </a:solidFill>
              </a:rPr>
              <a:t>Исследовательское судно «Космонавт Юрий Гагарин»</a:t>
            </a:r>
            <a:endParaRPr lang="en-US" sz="2400" b="1" i="1" smtClean="0">
              <a:solidFill>
                <a:srgbClr val="3218A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convex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Вот стальная птица</a:t>
            </a:r>
            <a:b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 небеса стремится,</a:t>
            </a:r>
            <a:b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 </a:t>
            </a:r>
            <a:r>
              <a:rPr lang="en-US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вед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ё</a:t>
            </a: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 е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ё</a:t>
            </a: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пилот</a:t>
            </a: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Что</a:t>
            </a: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</a:t>
            </a: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птица</a:t>
            </a: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?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32" y="0"/>
            <a:ext cx="5486400" cy="92867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Самолёты</a:t>
            </a:r>
            <a:endParaRPr lang="en-US" sz="660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Placeholder 4" descr="аэробус.jpe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786" y="928671"/>
            <a:ext cx="7620053" cy="57150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7186634" cy="56514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Пассажирский самолёт «ТУ 154»  </a:t>
            </a:r>
            <a:endParaRPr lang="en-US" sz="320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Content Placeholder 3" descr="пассажирский ту 154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142984"/>
            <a:ext cx="8215370" cy="55036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142876"/>
            <a:ext cx="7643866" cy="785794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Пассажирский сверхзвуковой самолёт «ТУ 144»</a:t>
            </a:r>
            <a:endParaRPr lang="en-US" sz="280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Content Placeholder 4" descr="пассажирский сверхзвуковой ту 144.jpeg"/>
          <p:cNvPicPr>
            <a:picLocks noGrp="1" noChangeAspect="1"/>
          </p:cNvPicPr>
          <p:nvPr>
            <p:ph idx="1"/>
          </p:nvPr>
        </p:nvPicPr>
        <p:blipFill>
          <a:blip r:embed="rId2"/>
          <a:srcRect r="390" b="2252"/>
          <a:stretch>
            <a:fillRect/>
          </a:stretch>
        </p:blipFill>
        <p:spPr>
          <a:xfrm>
            <a:off x="246069" y="1000108"/>
            <a:ext cx="8683649" cy="57465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0"/>
            <a:ext cx="7929618" cy="1000108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dirty="0" smtClean="0">
                <a:ln w="11430"/>
                <a:solidFill>
                  <a:srgbClr val="0066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Внутри пассажирского самолёта</a:t>
            </a:r>
            <a:endParaRPr lang="en-US" sz="3600" dirty="0">
              <a:ln w="11430"/>
              <a:solidFill>
                <a:srgbClr val="0066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Content Placeholder 4" descr="как устроен самоле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4762" y="1233101"/>
            <a:ext cx="6826262" cy="54106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142852"/>
            <a:ext cx="6286544" cy="727058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Военный самолёт «СУ 35»</a:t>
            </a:r>
            <a:endParaRPr lang="en-US" sz="360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Content Placeholder 4" descr="военный су 35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857232"/>
            <a:ext cx="8157064" cy="57405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480" y="0"/>
            <a:ext cx="5600768" cy="792158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Грузовой самолёт</a:t>
            </a:r>
            <a:endParaRPr lang="en-US" sz="440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Content Placeholder 3" descr="грузовой мрия 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857232"/>
            <a:ext cx="8546184" cy="57150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456" y="-12654"/>
            <a:ext cx="6257940" cy="655572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Грузовой</a:t>
            </a:r>
            <a:r>
              <a:rPr lang="ru-RU" sz="440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самолёт</a:t>
            </a:r>
            <a:endParaRPr lang="en-US" sz="440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Content Placeholder 4" descr="грузовой самолет руслан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3" y="714356"/>
            <a:ext cx="8001058" cy="60007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3570" y="500042"/>
            <a:ext cx="3286148" cy="2643206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Внутри грузового самолёта</a:t>
            </a:r>
            <a:endParaRPr lang="en-US" sz="480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Content Placeholder 4" descr="грузовой мрия 3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214290"/>
            <a:ext cx="5000660" cy="334406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5" descr="грузовой мрия 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3857628"/>
            <a:ext cx="4251517" cy="284309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66" y="0"/>
            <a:ext cx="8229600" cy="11429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Корабли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пассажирское горы.jpeg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1214438"/>
            <a:ext cx="7429500" cy="5572125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4" y="142852"/>
            <a:ext cx="6186502" cy="571504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Самолёт-кукурузник «АН 28»</a:t>
            </a:r>
            <a:endParaRPr lang="en-US" sz="320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Content Placeholder 4" descr="ан 28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90535" y="839372"/>
            <a:ext cx="7739117" cy="5804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0"/>
            <a:ext cx="7186634" cy="727034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Лёгкий самолёт «АН 2» на лыжах</a:t>
            </a:r>
            <a:endParaRPr lang="en-US" sz="320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Content Placeholder 4" descr="ан 2 на лыжах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928670"/>
            <a:ext cx="8572560" cy="5715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130198"/>
            <a:ext cx="4929222" cy="86991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Лёгкий</a:t>
            </a:r>
            <a:r>
              <a:rPr lang="ru-RU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самолёт «Красный партизан»</a:t>
            </a:r>
            <a:endParaRPr lang="en-US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2" name="Content Placeholder 11" descr="малая авиация 3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011988"/>
            <a:ext cx="7572428" cy="5679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6329378" cy="661984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Самолёт-амфибия</a:t>
            </a:r>
            <a:endParaRPr lang="en-US" sz="400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Content Placeholder 6" descr="амфибия 4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931292"/>
            <a:ext cx="8429684" cy="56197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Пожарный самолёт-амфибия МЧС</a:t>
            </a:r>
            <a:endParaRPr lang="en-US" sz="400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Content Placeholder 4" descr="амфибия бе 200_3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210" y="1000108"/>
            <a:ext cx="8583342" cy="56520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8072494" cy="798496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Пожарный самолёт-амфибия МЧС</a:t>
            </a:r>
            <a:endParaRPr lang="en-US" sz="360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Content Placeholder 4" descr="пожарный самолет амфибия 3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5786" y="1128547"/>
            <a:ext cx="7572428" cy="5729453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Ни пера, </a:t>
            </a:r>
            <a:r>
              <a:rPr lang="ru-RU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ни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крыла, 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быстрее </a:t>
            </a:r>
            <a:r>
              <a:rPr lang="ru-RU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орла,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Только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3D30E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выпустит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хвост</a:t>
            </a:r>
            <a:r>
              <a:rPr lang="en-US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Понесется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FF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</a:t>
            </a:r>
            <a:r>
              <a:rPr lang="en-US" b="1" dirty="0" smtClean="0">
                <a:ln w="11430"/>
                <a:solidFill>
                  <a:srgbClr val="FF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FF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звезд</a:t>
            </a:r>
            <a:r>
              <a:rPr lang="en-US" b="1" dirty="0" smtClean="0">
                <a:ln w="11430"/>
                <a:solidFill>
                  <a:srgbClr val="FF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союз старт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00298" y="433407"/>
            <a:ext cx="3382495" cy="4995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5-Point Star 6"/>
          <p:cNvSpPr/>
          <p:nvPr/>
        </p:nvSpPr>
        <p:spPr>
          <a:xfrm>
            <a:off x="8929718" y="3071810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8929718" y="3286124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8929718" y="3500438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8929718" y="3714752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8929718" y="3929066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8929718" y="4143380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8929718" y="4357694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8929718" y="4572008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8929718" y="4786322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8929718" y="5000636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8929718" y="5214950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8929718" y="5429264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8929718" y="5643578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8929718" y="5857892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8929718" y="285728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8929718" y="500042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8929718" y="714356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8929718" y="928670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8929718" y="1142984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8929718" y="1357298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8929718" y="1571612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8929718" y="1785926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/>
          <p:cNvSpPr/>
          <p:nvPr/>
        </p:nvSpPr>
        <p:spPr>
          <a:xfrm>
            <a:off x="8929718" y="2000240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8929718" y="2214554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>
            <a:off x="8929718" y="2428868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8929718" y="2643182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8929718" y="2857496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/>
          <p:cNvSpPr/>
          <p:nvPr/>
        </p:nvSpPr>
        <p:spPr>
          <a:xfrm>
            <a:off x="8929718" y="6072206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/>
          <p:cNvSpPr/>
          <p:nvPr/>
        </p:nvSpPr>
        <p:spPr>
          <a:xfrm>
            <a:off x="8929718" y="6286520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/>
          <p:cNvSpPr/>
          <p:nvPr/>
        </p:nvSpPr>
        <p:spPr>
          <a:xfrm>
            <a:off x="8929718" y="6500834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5-Point Star 39"/>
          <p:cNvSpPr/>
          <p:nvPr/>
        </p:nvSpPr>
        <p:spPr>
          <a:xfrm>
            <a:off x="71406" y="3071786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/>
          <p:cNvSpPr/>
          <p:nvPr/>
        </p:nvSpPr>
        <p:spPr>
          <a:xfrm>
            <a:off x="71406" y="3286100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5-Point Star 41"/>
          <p:cNvSpPr/>
          <p:nvPr/>
        </p:nvSpPr>
        <p:spPr>
          <a:xfrm>
            <a:off x="71406" y="3500414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5-Point Star 42"/>
          <p:cNvSpPr/>
          <p:nvPr/>
        </p:nvSpPr>
        <p:spPr>
          <a:xfrm>
            <a:off x="71406" y="3714728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5-Point Star 43"/>
          <p:cNvSpPr/>
          <p:nvPr/>
        </p:nvSpPr>
        <p:spPr>
          <a:xfrm>
            <a:off x="71406" y="3929042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5-Point Star 44"/>
          <p:cNvSpPr/>
          <p:nvPr/>
        </p:nvSpPr>
        <p:spPr>
          <a:xfrm>
            <a:off x="71406" y="4143356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5-Point Star 45"/>
          <p:cNvSpPr/>
          <p:nvPr/>
        </p:nvSpPr>
        <p:spPr>
          <a:xfrm>
            <a:off x="71406" y="4357670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5-Point Star 46"/>
          <p:cNvSpPr/>
          <p:nvPr/>
        </p:nvSpPr>
        <p:spPr>
          <a:xfrm>
            <a:off x="71406" y="4571984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5-Point Star 47"/>
          <p:cNvSpPr/>
          <p:nvPr/>
        </p:nvSpPr>
        <p:spPr>
          <a:xfrm>
            <a:off x="71406" y="4786298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5-Point Star 48"/>
          <p:cNvSpPr/>
          <p:nvPr/>
        </p:nvSpPr>
        <p:spPr>
          <a:xfrm>
            <a:off x="71406" y="5000612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5-Point Star 49"/>
          <p:cNvSpPr/>
          <p:nvPr/>
        </p:nvSpPr>
        <p:spPr>
          <a:xfrm>
            <a:off x="71406" y="5214926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/>
          <p:cNvSpPr/>
          <p:nvPr/>
        </p:nvSpPr>
        <p:spPr>
          <a:xfrm>
            <a:off x="71406" y="5429240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5-Point Star 51"/>
          <p:cNvSpPr/>
          <p:nvPr/>
        </p:nvSpPr>
        <p:spPr>
          <a:xfrm>
            <a:off x="71406" y="5643554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5-Point Star 52"/>
          <p:cNvSpPr/>
          <p:nvPr/>
        </p:nvSpPr>
        <p:spPr>
          <a:xfrm>
            <a:off x="71406" y="5857868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5-Point Star 54"/>
          <p:cNvSpPr/>
          <p:nvPr/>
        </p:nvSpPr>
        <p:spPr>
          <a:xfrm>
            <a:off x="71406" y="285704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5-Point Star 55"/>
          <p:cNvSpPr/>
          <p:nvPr/>
        </p:nvSpPr>
        <p:spPr>
          <a:xfrm>
            <a:off x="71406" y="500018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5-Point Star 56"/>
          <p:cNvSpPr/>
          <p:nvPr/>
        </p:nvSpPr>
        <p:spPr>
          <a:xfrm>
            <a:off x="71406" y="714332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5-Point Star 57"/>
          <p:cNvSpPr/>
          <p:nvPr/>
        </p:nvSpPr>
        <p:spPr>
          <a:xfrm>
            <a:off x="71406" y="928646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5-Point Star 58"/>
          <p:cNvSpPr/>
          <p:nvPr/>
        </p:nvSpPr>
        <p:spPr>
          <a:xfrm>
            <a:off x="71406" y="1142960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5-Point Star 59"/>
          <p:cNvSpPr/>
          <p:nvPr/>
        </p:nvSpPr>
        <p:spPr>
          <a:xfrm>
            <a:off x="71406" y="1357274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5-Point Star 60"/>
          <p:cNvSpPr/>
          <p:nvPr/>
        </p:nvSpPr>
        <p:spPr>
          <a:xfrm>
            <a:off x="71406" y="1571588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5-Point Star 61"/>
          <p:cNvSpPr/>
          <p:nvPr/>
        </p:nvSpPr>
        <p:spPr>
          <a:xfrm>
            <a:off x="71406" y="1785902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5-Point Star 62"/>
          <p:cNvSpPr/>
          <p:nvPr/>
        </p:nvSpPr>
        <p:spPr>
          <a:xfrm>
            <a:off x="71406" y="2000216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5-Point Star 63"/>
          <p:cNvSpPr/>
          <p:nvPr/>
        </p:nvSpPr>
        <p:spPr>
          <a:xfrm>
            <a:off x="71406" y="2214530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5-Point Star 64"/>
          <p:cNvSpPr/>
          <p:nvPr/>
        </p:nvSpPr>
        <p:spPr>
          <a:xfrm>
            <a:off x="71406" y="2428844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5-Point Star 65"/>
          <p:cNvSpPr/>
          <p:nvPr/>
        </p:nvSpPr>
        <p:spPr>
          <a:xfrm>
            <a:off x="71406" y="2643158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5-Point Star 66"/>
          <p:cNvSpPr/>
          <p:nvPr/>
        </p:nvSpPr>
        <p:spPr>
          <a:xfrm>
            <a:off x="71406" y="2857472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5-Point Star 67"/>
          <p:cNvSpPr/>
          <p:nvPr/>
        </p:nvSpPr>
        <p:spPr>
          <a:xfrm>
            <a:off x="71406" y="6072182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5-Point Star 68"/>
          <p:cNvSpPr/>
          <p:nvPr/>
        </p:nvSpPr>
        <p:spPr>
          <a:xfrm>
            <a:off x="71406" y="6286496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5-Point Star 69"/>
          <p:cNvSpPr/>
          <p:nvPr/>
        </p:nvSpPr>
        <p:spPr>
          <a:xfrm>
            <a:off x="71406" y="6500810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5-Point Star 71"/>
          <p:cNvSpPr/>
          <p:nvPr/>
        </p:nvSpPr>
        <p:spPr>
          <a:xfrm>
            <a:off x="8715404" y="6715124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5-Point Star 72"/>
          <p:cNvSpPr/>
          <p:nvPr/>
        </p:nvSpPr>
        <p:spPr>
          <a:xfrm>
            <a:off x="8501090" y="6715124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5-Point Star 73"/>
          <p:cNvSpPr/>
          <p:nvPr/>
        </p:nvSpPr>
        <p:spPr>
          <a:xfrm>
            <a:off x="8286776" y="6715100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5-Point Star 74"/>
          <p:cNvSpPr/>
          <p:nvPr/>
        </p:nvSpPr>
        <p:spPr>
          <a:xfrm>
            <a:off x="8072462" y="6715148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5-Point Star 75"/>
          <p:cNvSpPr/>
          <p:nvPr/>
        </p:nvSpPr>
        <p:spPr>
          <a:xfrm>
            <a:off x="7858148" y="6715124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5-Point Star 76"/>
          <p:cNvSpPr/>
          <p:nvPr/>
        </p:nvSpPr>
        <p:spPr>
          <a:xfrm>
            <a:off x="7643834" y="6715124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5-Point Star 77"/>
          <p:cNvSpPr/>
          <p:nvPr/>
        </p:nvSpPr>
        <p:spPr>
          <a:xfrm>
            <a:off x="7429520" y="6715100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5-Point Star 78"/>
          <p:cNvSpPr/>
          <p:nvPr/>
        </p:nvSpPr>
        <p:spPr>
          <a:xfrm>
            <a:off x="7215206" y="6715124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5-Point Star 79"/>
          <p:cNvSpPr/>
          <p:nvPr/>
        </p:nvSpPr>
        <p:spPr>
          <a:xfrm>
            <a:off x="7000892" y="6715100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5-Point Star 80"/>
          <p:cNvSpPr/>
          <p:nvPr/>
        </p:nvSpPr>
        <p:spPr>
          <a:xfrm>
            <a:off x="6786578" y="6715100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5-Point Star 81"/>
          <p:cNvSpPr/>
          <p:nvPr/>
        </p:nvSpPr>
        <p:spPr>
          <a:xfrm>
            <a:off x="6572264" y="6715076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5-Point Star 82"/>
          <p:cNvSpPr/>
          <p:nvPr/>
        </p:nvSpPr>
        <p:spPr>
          <a:xfrm>
            <a:off x="6357950" y="6715124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5-Point Star 83"/>
          <p:cNvSpPr/>
          <p:nvPr/>
        </p:nvSpPr>
        <p:spPr>
          <a:xfrm>
            <a:off x="6143636" y="6715100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5-Point Star 84"/>
          <p:cNvSpPr/>
          <p:nvPr/>
        </p:nvSpPr>
        <p:spPr>
          <a:xfrm>
            <a:off x="5929322" y="6715100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5-Point Star 85"/>
          <p:cNvSpPr/>
          <p:nvPr/>
        </p:nvSpPr>
        <p:spPr>
          <a:xfrm>
            <a:off x="5715008" y="6715076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5-Point Star 86"/>
          <p:cNvSpPr/>
          <p:nvPr/>
        </p:nvSpPr>
        <p:spPr>
          <a:xfrm>
            <a:off x="5500694" y="6715172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5-Point Star 87"/>
          <p:cNvSpPr/>
          <p:nvPr/>
        </p:nvSpPr>
        <p:spPr>
          <a:xfrm>
            <a:off x="5286380" y="6715148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5-Point Star 88"/>
          <p:cNvSpPr/>
          <p:nvPr/>
        </p:nvSpPr>
        <p:spPr>
          <a:xfrm>
            <a:off x="5072066" y="6715148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5-Point Star 89"/>
          <p:cNvSpPr/>
          <p:nvPr/>
        </p:nvSpPr>
        <p:spPr>
          <a:xfrm>
            <a:off x="4857752" y="6715124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5-Point Star 90"/>
          <p:cNvSpPr/>
          <p:nvPr/>
        </p:nvSpPr>
        <p:spPr>
          <a:xfrm>
            <a:off x="4643438" y="6715172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5-Point Star 91"/>
          <p:cNvSpPr/>
          <p:nvPr/>
        </p:nvSpPr>
        <p:spPr>
          <a:xfrm>
            <a:off x="4429124" y="6715148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5-Point Star 92"/>
          <p:cNvSpPr/>
          <p:nvPr/>
        </p:nvSpPr>
        <p:spPr>
          <a:xfrm>
            <a:off x="4214810" y="6715148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5-Point Star 93"/>
          <p:cNvSpPr/>
          <p:nvPr/>
        </p:nvSpPr>
        <p:spPr>
          <a:xfrm>
            <a:off x="4000496" y="6715124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5-Point Star 94"/>
          <p:cNvSpPr/>
          <p:nvPr/>
        </p:nvSpPr>
        <p:spPr>
          <a:xfrm>
            <a:off x="3786182" y="6715148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5-Point Star 95"/>
          <p:cNvSpPr/>
          <p:nvPr/>
        </p:nvSpPr>
        <p:spPr>
          <a:xfrm>
            <a:off x="3571868" y="6715124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5-Point Star 96"/>
          <p:cNvSpPr/>
          <p:nvPr/>
        </p:nvSpPr>
        <p:spPr>
          <a:xfrm>
            <a:off x="3357554" y="6715124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5-Point Star 97"/>
          <p:cNvSpPr/>
          <p:nvPr/>
        </p:nvSpPr>
        <p:spPr>
          <a:xfrm>
            <a:off x="3143240" y="6715100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5-Point Star 98"/>
          <p:cNvSpPr/>
          <p:nvPr/>
        </p:nvSpPr>
        <p:spPr>
          <a:xfrm>
            <a:off x="2928926" y="6715148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5-Point Star 99"/>
          <p:cNvSpPr/>
          <p:nvPr/>
        </p:nvSpPr>
        <p:spPr>
          <a:xfrm>
            <a:off x="2714612" y="6715124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5-Point Star 100"/>
          <p:cNvSpPr/>
          <p:nvPr/>
        </p:nvSpPr>
        <p:spPr>
          <a:xfrm>
            <a:off x="2500298" y="6715124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5-Point Star 101"/>
          <p:cNvSpPr/>
          <p:nvPr/>
        </p:nvSpPr>
        <p:spPr>
          <a:xfrm>
            <a:off x="2285984" y="6715100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5-Point Star 102"/>
          <p:cNvSpPr/>
          <p:nvPr/>
        </p:nvSpPr>
        <p:spPr>
          <a:xfrm>
            <a:off x="2071670" y="6715124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5-Point Star 103"/>
          <p:cNvSpPr/>
          <p:nvPr/>
        </p:nvSpPr>
        <p:spPr>
          <a:xfrm>
            <a:off x="1857356" y="6715100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5-Point Star 104"/>
          <p:cNvSpPr/>
          <p:nvPr/>
        </p:nvSpPr>
        <p:spPr>
          <a:xfrm>
            <a:off x="1643042" y="6715100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5-Point Star 105"/>
          <p:cNvSpPr/>
          <p:nvPr/>
        </p:nvSpPr>
        <p:spPr>
          <a:xfrm>
            <a:off x="1428728" y="6715076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5-Point Star 106"/>
          <p:cNvSpPr/>
          <p:nvPr/>
        </p:nvSpPr>
        <p:spPr>
          <a:xfrm>
            <a:off x="1214414" y="6715124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5-Point Star 107"/>
          <p:cNvSpPr/>
          <p:nvPr/>
        </p:nvSpPr>
        <p:spPr>
          <a:xfrm>
            <a:off x="1000100" y="6715100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5-Point Star 108"/>
          <p:cNvSpPr/>
          <p:nvPr/>
        </p:nvSpPr>
        <p:spPr>
          <a:xfrm>
            <a:off x="785786" y="6715100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5-Point Star 109"/>
          <p:cNvSpPr/>
          <p:nvPr/>
        </p:nvSpPr>
        <p:spPr>
          <a:xfrm>
            <a:off x="571472" y="6715076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5-Point Star 110"/>
          <p:cNvSpPr/>
          <p:nvPr/>
        </p:nvSpPr>
        <p:spPr>
          <a:xfrm>
            <a:off x="357158" y="6715100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Sun 118"/>
          <p:cNvSpPr/>
          <p:nvPr/>
        </p:nvSpPr>
        <p:spPr>
          <a:xfrm>
            <a:off x="71438" y="6643710"/>
            <a:ext cx="214282" cy="21431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Sun 119"/>
          <p:cNvSpPr/>
          <p:nvPr/>
        </p:nvSpPr>
        <p:spPr>
          <a:xfrm>
            <a:off x="8858312" y="6643686"/>
            <a:ext cx="214282" cy="21431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5-Point Star 120"/>
          <p:cNvSpPr/>
          <p:nvPr/>
        </p:nvSpPr>
        <p:spPr>
          <a:xfrm>
            <a:off x="8715372" y="71414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5-Point Star 121"/>
          <p:cNvSpPr/>
          <p:nvPr/>
        </p:nvSpPr>
        <p:spPr>
          <a:xfrm>
            <a:off x="8501058" y="71414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5-Point Star 122"/>
          <p:cNvSpPr/>
          <p:nvPr/>
        </p:nvSpPr>
        <p:spPr>
          <a:xfrm>
            <a:off x="8286744" y="71390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5-Point Star 123"/>
          <p:cNvSpPr/>
          <p:nvPr/>
        </p:nvSpPr>
        <p:spPr>
          <a:xfrm>
            <a:off x="8072430" y="71438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5-Point Star 124"/>
          <p:cNvSpPr/>
          <p:nvPr/>
        </p:nvSpPr>
        <p:spPr>
          <a:xfrm>
            <a:off x="7858116" y="71414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5-Point Star 125"/>
          <p:cNvSpPr/>
          <p:nvPr/>
        </p:nvSpPr>
        <p:spPr>
          <a:xfrm>
            <a:off x="7643802" y="71414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5-Point Star 126"/>
          <p:cNvSpPr/>
          <p:nvPr/>
        </p:nvSpPr>
        <p:spPr>
          <a:xfrm>
            <a:off x="7429488" y="71390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5-Point Star 127"/>
          <p:cNvSpPr/>
          <p:nvPr/>
        </p:nvSpPr>
        <p:spPr>
          <a:xfrm>
            <a:off x="7215174" y="71414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5-Point Star 128"/>
          <p:cNvSpPr/>
          <p:nvPr/>
        </p:nvSpPr>
        <p:spPr>
          <a:xfrm>
            <a:off x="7000860" y="71390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5-Point Star 129"/>
          <p:cNvSpPr/>
          <p:nvPr/>
        </p:nvSpPr>
        <p:spPr>
          <a:xfrm>
            <a:off x="6786546" y="71390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5-Point Star 130"/>
          <p:cNvSpPr/>
          <p:nvPr/>
        </p:nvSpPr>
        <p:spPr>
          <a:xfrm>
            <a:off x="6572232" y="71366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5-Point Star 131"/>
          <p:cNvSpPr/>
          <p:nvPr/>
        </p:nvSpPr>
        <p:spPr>
          <a:xfrm>
            <a:off x="6357918" y="71414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5-Point Star 132"/>
          <p:cNvSpPr/>
          <p:nvPr/>
        </p:nvSpPr>
        <p:spPr>
          <a:xfrm>
            <a:off x="6143604" y="71390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5-Point Star 133"/>
          <p:cNvSpPr/>
          <p:nvPr/>
        </p:nvSpPr>
        <p:spPr>
          <a:xfrm>
            <a:off x="5929290" y="71390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5-Point Star 134"/>
          <p:cNvSpPr/>
          <p:nvPr/>
        </p:nvSpPr>
        <p:spPr>
          <a:xfrm>
            <a:off x="5714976" y="71366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5-Point Star 135"/>
          <p:cNvSpPr/>
          <p:nvPr/>
        </p:nvSpPr>
        <p:spPr>
          <a:xfrm>
            <a:off x="5500662" y="71462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5-Point Star 136"/>
          <p:cNvSpPr/>
          <p:nvPr/>
        </p:nvSpPr>
        <p:spPr>
          <a:xfrm>
            <a:off x="5286348" y="71438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5-Point Star 137"/>
          <p:cNvSpPr/>
          <p:nvPr/>
        </p:nvSpPr>
        <p:spPr>
          <a:xfrm>
            <a:off x="5072034" y="71438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5-Point Star 138"/>
          <p:cNvSpPr/>
          <p:nvPr/>
        </p:nvSpPr>
        <p:spPr>
          <a:xfrm>
            <a:off x="4857720" y="71414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5-Point Star 139"/>
          <p:cNvSpPr/>
          <p:nvPr/>
        </p:nvSpPr>
        <p:spPr>
          <a:xfrm>
            <a:off x="4643406" y="71462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5-Point Star 140"/>
          <p:cNvSpPr/>
          <p:nvPr/>
        </p:nvSpPr>
        <p:spPr>
          <a:xfrm>
            <a:off x="4429092" y="71438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5-Point Star 141"/>
          <p:cNvSpPr/>
          <p:nvPr/>
        </p:nvSpPr>
        <p:spPr>
          <a:xfrm>
            <a:off x="4214778" y="71438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5-Point Star 142"/>
          <p:cNvSpPr/>
          <p:nvPr/>
        </p:nvSpPr>
        <p:spPr>
          <a:xfrm>
            <a:off x="4000464" y="71414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5-Point Star 143"/>
          <p:cNvSpPr/>
          <p:nvPr/>
        </p:nvSpPr>
        <p:spPr>
          <a:xfrm>
            <a:off x="3786150" y="71438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5-Point Star 144"/>
          <p:cNvSpPr/>
          <p:nvPr/>
        </p:nvSpPr>
        <p:spPr>
          <a:xfrm>
            <a:off x="3571836" y="71414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5-Point Star 145"/>
          <p:cNvSpPr/>
          <p:nvPr/>
        </p:nvSpPr>
        <p:spPr>
          <a:xfrm>
            <a:off x="3357522" y="71414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5-Point Star 146"/>
          <p:cNvSpPr/>
          <p:nvPr/>
        </p:nvSpPr>
        <p:spPr>
          <a:xfrm>
            <a:off x="3143208" y="71390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5-Point Star 147"/>
          <p:cNvSpPr/>
          <p:nvPr/>
        </p:nvSpPr>
        <p:spPr>
          <a:xfrm>
            <a:off x="2928894" y="71438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5-Point Star 148"/>
          <p:cNvSpPr/>
          <p:nvPr/>
        </p:nvSpPr>
        <p:spPr>
          <a:xfrm>
            <a:off x="2714580" y="71414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5-Point Star 149"/>
          <p:cNvSpPr/>
          <p:nvPr/>
        </p:nvSpPr>
        <p:spPr>
          <a:xfrm>
            <a:off x="2500266" y="71414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5-Point Star 150"/>
          <p:cNvSpPr/>
          <p:nvPr/>
        </p:nvSpPr>
        <p:spPr>
          <a:xfrm>
            <a:off x="2285952" y="71390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5-Point Star 151"/>
          <p:cNvSpPr/>
          <p:nvPr/>
        </p:nvSpPr>
        <p:spPr>
          <a:xfrm>
            <a:off x="2071638" y="71414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5-Point Star 152"/>
          <p:cNvSpPr/>
          <p:nvPr/>
        </p:nvSpPr>
        <p:spPr>
          <a:xfrm>
            <a:off x="1857324" y="71390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5-Point Star 153"/>
          <p:cNvSpPr/>
          <p:nvPr/>
        </p:nvSpPr>
        <p:spPr>
          <a:xfrm>
            <a:off x="1643010" y="71390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5-Point Star 154"/>
          <p:cNvSpPr/>
          <p:nvPr/>
        </p:nvSpPr>
        <p:spPr>
          <a:xfrm>
            <a:off x="1428696" y="71366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5-Point Star 155"/>
          <p:cNvSpPr/>
          <p:nvPr/>
        </p:nvSpPr>
        <p:spPr>
          <a:xfrm>
            <a:off x="1214382" y="71414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5-Point Star 156"/>
          <p:cNvSpPr/>
          <p:nvPr/>
        </p:nvSpPr>
        <p:spPr>
          <a:xfrm>
            <a:off x="1000068" y="71390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5-Point Star 157"/>
          <p:cNvSpPr/>
          <p:nvPr/>
        </p:nvSpPr>
        <p:spPr>
          <a:xfrm>
            <a:off x="785754" y="71390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5-Point Star 158"/>
          <p:cNvSpPr/>
          <p:nvPr/>
        </p:nvSpPr>
        <p:spPr>
          <a:xfrm>
            <a:off x="571440" y="71366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5-Point Star 159"/>
          <p:cNvSpPr/>
          <p:nvPr/>
        </p:nvSpPr>
        <p:spPr>
          <a:xfrm>
            <a:off x="357126" y="71390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Sun 162"/>
          <p:cNvSpPr/>
          <p:nvPr/>
        </p:nvSpPr>
        <p:spPr>
          <a:xfrm>
            <a:off x="71406" y="71414"/>
            <a:ext cx="214282" cy="21431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Sun 163"/>
          <p:cNvSpPr/>
          <p:nvPr/>
        </p:nvSpPr>
        <p:spPr>
          <a:xfrm>
            <a:off x="8858280" y="71414"/>
            <a:ext cx="214282" cy="21431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Title 160"/>
          <p:cNvSpPr>
            <a:spLocks noGrp="1"/>
          </p:cNvSpPr>
          <p:nvPr>
            <p:ph type="title"/>
          </p:nvPr>
        </p:nvSpPr>
        <p:spPr>
          <a:xfrm>
            <a:off x="2143108" y="5429264"/>
            <a:ext cx="4000528" cy="1162050"/>
          </a:xfrm>
        </p:spPr>
        <p:txBody>
          <a:bodyPr/>
          <a:lstStyle/>
          <a:p>
            <a:pPr algn="ctr"/>
            <a:r>
              <a:rPr lang="ru-RU" sz="72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Космос</a:t>
            </a:r>
            <a:endParaRPr lang="en-US" sz="72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3602"/>
            <a:ext cx="8001024" cy="549316"/>
          </a:xfrm>
        </p:spPr>
        <p:txBody>
          <a:bodyPr/>
          <a:lstStyle/>
          <a:p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Космический корабль «Восток-1»</a:t>
            </a:r>
            <a:endParaRPr lang="en-U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" name="Content Placeholder 6" descr="3d моделирование_vostok_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14282" y="714356"/>
            <a:ext cx="3376159" cy="60722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918" y="-24"/>
            <a:ext cx="8686800" cy="1143000"/>
          </a:xfrm>
        </p:spPr>
        <p:txBody>
          <a:bodyPr/>
          <a:lstStyle/>
          <a:p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Юрий Алексеевич Гагарин</a:t>
            </a:r>
            <a:endParaRPr lang="en-US" sz="36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" name="Content Placeholder 6" descr="gagarin_yr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7158" y="1142984"/>
            <a:ext cx="4000528" cy="56007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Content Placeholder 7" descr="гагарин с орденами.jpe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000628" y="1138509"/>
            <a:ext cx="3786214" cy="55988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  <a:ln>
            <a:solidFill>
              <a:srgbClr val="3D30E8"/>
            </a:solidFill>
          </a:ln>
          <a:scene3d>
            <a:camera prst="orthographicFront"/>
            <a:lightRig rig="flat" dir="t">
              <a:rot lat="0" lon="0" rev="18900000"/>
            </a:lightRig>
          </a:scene3d>
          <a:sp3d/>
        </p:spPr>
        <p:txBody>
          <a:bodyPr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6000" b="1" dirty="0" smtClean="0">
                <a:ln/>
                <a:solidFill>
                  <a:srgbClr val="0066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Ходит город-великан </a:t>
            </a:r>
            <a:r>
              <a:rPr lang="ru-RU" sz="6000" b="1" dirty="0" smtClean="0">
                <a:ln/>
                <a:solidFill>
                  <a:srgbClr val="0066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6000" b="1" dirty="0" smtClean="0">
                <a:ln/>
                <a:solidFill>
                  <a:srgbClr val="0066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6000" b="1" dirty="0" smtClean="0">
                <a:ln/>
                <a:solidFill>
                  <a:srgbClr val="0066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На работу в океан.</a:t>
            </a:r>
            <a:r>
              <a:rPr lang="ru-RU" sz="5400" b="1" dirty="0" smtClean="0">
                <a:ln/>
                <a:solidFill>
                  <a:srgbClr val="0066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5400" b="1" dirty="0" smtClean="0">
                <a:ln/>
                <a:solidFill>
                  <a:srgbClr val="0066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en-US" sz="5400" b="1" dirty="0">
              <a:ln/>
              <a:solidFill>
                <a:srgbClr val="0066FF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142852"/>
            <a:ext cx="5486400" cy="566738"/>
          </a:xfrm>
        </p:spPr>
        <p:txBody>
          <a:bodyPr/>
          <a:lstStyle/>
          <a:p>
            <a:pPr algn="ctr"/>
            <a:r>
              <a:rPr lang="ru-RU" sz="36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Шаттл перед запуском</a:t>
            </a:r>
            <a:endParaRPr lang="en-US" sz="360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Picture Placeholder 4" descr="шаттл перед запуском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000" r="8000"/>
          <a:stretch>
            <a:fillRect/>
          </a:stretch>
        </p:blipFill>
        <p:spPr>
          <a:xfrm>
            <a:off x="857224" y="1000108"/>
            <a:ext cx="7391413" cy="55435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806" y="142876"/>
            <a:ext cx="6057904" cy="714356"/>
          </a:xfrm>
        </p:spPr>
        <p:txBody>
          <a:bodyPr/>
          <a:lstStyle/>
          <a:p>
            <a:pPr algn="ctr"/>
            <a:r>
              <a:rPr lang="ru-RU" sz="36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Шаттл на орбите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9" name="Picture Placeholder 8" descr="шаттл на орбите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524" r="9524"/>
          <a:stretch>
            <a:fillRect/>
          </a:stretch>
        </p:blipFill>
        <p:spPr>
          <a:xfrm>
            <a:off x="785786" y="928670"/>
            <a:ext cx="7500990" cy="56257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Космическая станция «МИР»</a:t>
            </a:r>
            <a:endParaRPr lang="en-U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" name="Content Placeholder 6" descr="mir_shuttl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4876" y="1384122"/>
            <a:ext cx="4214842" cy="53310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Content Placeholder 10" descr="мир стыковка начало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214282" y="1357298"/>
            <a:ext cx="4143404" cy="53636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15370" cy="1000124"/>
          </a:xfrm>
        </p:spPr>
        <p:txBody>
          <a:bodyPr/>
          <a:lstStyle/>
          <a:p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Космическая станция «МКС»</a:t>
            </a:r>
            <a:endParaRPr lang="en-U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" name="Content Placeholder 6" descr="мир в сборке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5786" y="1071546"/>
            <a:ext cx="7572428" cy="56793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57224" y="71414"/>
            <a:ext cx="7215238" cy="709614"/>
          </a:xfrm>
        </p:spPr>
        <p:txBody>
          <a:bodyPr/>
          <a:lstStyle/>
          <a:p>
            <a:pPr algn="ctr"/>
            <a:r>
              <a:rPr lang="ru-RU" sz="36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Астронавты на «МКС»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1" name="Picture Placeholder 10" descr="мкс астронавты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704" r="5704"/>
          <a:stretch>
            <a:fillRect/>
          </a:stretch>
        </p:blipFill>
        <p:spPr>
          <a:xfrm>
            <a:off x="714348" y="910810"/>
            <a:ext cx="7643866" cy="5732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266" y="71414"/>
            <a:ext cx="6686568" cy="846158"/>
          </a:xfrm>
        </p:spPr>
        <p:txBody>
          <a:bodyPr/>
          <a:lstStyle/>
          <a:p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 открытом космосе</a:t>
            </a:r>
            <a:endParaRPr lang="en-U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" name="Content Placeholder 6" descr="mk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00100" y="1214422"/>
            <a:ext cx="7143800" cy="535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подводная лодка 4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583" r="5583"/>
          <a:stretch>
            <a:fillRect/>
          </a:stretch>
        </p:blipFill>
        <p:spPr>
          <a:xfrm>
            <a:off x="500063" y="892175"/>
            <a:ext cx="7858125" cy="5894388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1933810" y="-24"/>
            <a:ext cx="4638454" cy="857256"/>
          </a:xfr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3D30E8"/>
                </a:solidFill>
              </a:rPr>
              <a:t>     Подводная лодка</a:t>
            </a:r>
            <a:endParaRPr lang="en-US" sz="2800" b="1" dirty="0" smtClean="0">
              <a:solidFill>
                <a:srgbClr val="3D30E8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пожарный 3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10" y="785794"/>
            <a:ext cx="8001056" cy="6000793"/>
          </a:xfrm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1428728" y="71414"/>
            <a:ext cx="5486400" cy="642918"/>
          </a:xfrm>
          <a:blipFill>
            <a:blip r:embed="rId3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3D30E8"/>
                </a:solidFill>
              </a:rPr>
              <a:t>  Пожарный катер «Надежда»</a:t>
            </a:r>
            <a:endParaRPr lang="en-US" sz="2800" b="1" dirty="0" smtClean="0">
              <a:solidFill>
                <a:srgbClr val="3D30E8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атомный ледокол таймыр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168" r="6168"/>
          <a:stretch>
            <a:fillRect/>
          </a:stretch>
        </p:blipFill>
        <p:spPr>
          <a:xfrm>
            <a:off x="633413" y="785813"/>
            <a:ext cx="7867650" cy="5900737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1857356" y="0"/>
            <a:ext cx="5286412" cy="714356"/>
          </a:xfrm>
          <a:blipFill>
            <a:blip r:embed="rId3"/>
            <a:tile tx="0" ty="0" sx="100000" sy="100000" flip="none" algn="tl"/>
          </a:blipFill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</a:t>
            </a:r>
            <a:r>
              <a:rPr lang="ru-RU" sz="2400" b="1" dirty="0" smtClean="0">
                <a:solidFill>
                  <a:srgbClr val="3D30E8"/>
                </a:solidFill>
              </a:rPr>
              <a:t>Атомный ледокол «Таймыр»</a:t>
            </a:r>
            <a:endParaRPr lang="en-US" sz="2400" b="1" dirty="0" smtClean="0">
              <a:solidFill>
                <a:srgbClr val="3D30E8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2143108" y="52370"/>
            <a:ext cx="4286280" cy="804862"/>
          </a:xfrm>
          <a:blipFill>
            <a:blip r:embed="rId2"/>
            <a:tile tx="0" ty="0" sx="100000" sy="100000" flip="none" algn="tl"/>
          </a:blipFill>
          <a:effectLst>
            <a:glow rad="139700">
              <a:schemeClr val="accent5">
                <a:satMod val="175000"/>
                <a:alpha val="40000"/>
              </a:schemeClr>
            </a:glow>
            <a:softEdge rad="63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Крузенштерн</a:t>
            </a:r>
            <a:endParaRPr lang="en-US" sz="3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2" name="Picture Placeholder 11" descr="крузенштерн.jpe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71472" y="928670"/>
            <a:ext cx="7858180" cy="5893635"/>
          </a:xfr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" y="71438"/>
            <a:ext cx="7429500" cy="674687"/>
          </a:xfrm>
          <a:blipFill dpi="0" rotWithShape="1">
            <a:blip r:embed="rId3"/>
            <a:srcRect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3D30E8"/>
                </a:solidFill>
              </a:rPr>
              <a:t>Пассажирский корабль « </a:t>
            </a:r>
            <a:r>
              <a:rPr lang="en-US" dirty="0" smtClean="0">
                <a:solidFill>
                  <a:srgbClr val="3D30E8"/>
                </a:solidFill>
              </a:rPr>
              <a:t>NORWEGIAN DREAM</a:t>
            </a:r>
            <a:r>
              <a:rPr lang="ru-RU" dirty="0" smtClean="0">
                <a:solidFill>
                  <a:srgbClr val="3D30E8"/>
                </a:solidFill>
              </a:rPr>
              <a:t>»</a:t>
            </a:r>
            <a:endParaRPr lang="en-US" dirty="0" smtClean="0">
              <a:solidFill>
                <a:srgbClr val="3D30E8"/>
              </a:solidFill>
            </a:endParaRPr>
          </a:p>
        </p:txBody>
      </p:sp>
      <p:pic>
        <p:nvPicPr>
          <p:cNvPr id="4" name="Content Placeholder 3" descr="пассажирское 4.jpe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714348" y="857232"/>
            <a:ext cx="7858180" cy="589363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194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танкер для газа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5000" b="5000"/>
          <a:stretch>
            <a:fillRect/>
          </a:stretch>
        </p:blipFill>
        <p:spPr>
          <a:xfrm>
            <a:off x="357156" y="857231"/>
            <a:ext cx="8001025" cy="60007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1000100" y="52388"/>
            <a:ext cx="6500838" cy="804862"/>
          </a:xfrm>
          <a:blipFill dpi="0" rotWithShape="1">
            <a:blip r:embed="rId3"/>
            <a:srcRect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3218A0"/>
                </a:solidFill>
              </a:rPr>
              <a:t>Танкер для </a:t>
            </a:r>
            <a:r>
              <a:rPr lang="ru-RU" sz="2800" b="1" dirty="0" smtClean="0">
                <a:solidFill>
                  <a:srgbClr val="3218A0"/>
                </a:solidFill>
              </a:rPr>
              <a:t>ПЕРЕВОЗКИ</a:t>
            </a:r>
            <a:r>
              <a:rPr lang="ru-RU" sz="3600" b="1" dirty="0" smtClean="0">
                <a:solidFill>
                  <a:srgbClr val="3218A0"/>
                </a:solidFill>
              </a:rPr>
              <a:t> газа</a:t>
            </a:r>
            <a:endParaRPr lang="en-US" sz="3600" b="1" dirty="0" smtClean="0">
              <a:solidFill>
                <a:srgbClr val="3218A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900</TotalTime>
  <Words>151</Words>
  <Application>Microsoft Office PowerPoint</Application>
  <PresentationFormat>On-screen Show (4:3)</PresentationFormat>
  <Paragraphs>40</Paragraphs>
  <Slides>35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Зачем строят корабли и самолёты?</vt:lpstr>
      <vt:lpstr>Корабли</vt:lpstr>
      <vt:lpstr>Ходит город-великан  На работу в океан. </vt:lpstr>
      <vt:lpstr>Slide 4</vt:lpstr>
      <vt:lpstr>Slide 5</vt:lpstr>
      <vt:lpstr>Slide 6</vt:lpstr>
      <vt:lpstr>Slide 7</vt:lpstr>
      <vt:lpstr>Slide 8</vt:lpstr>
      <vt:lpstr>Slide 9</vt:lpstr>
      <vt:lpstr>Slide 10</vt:lpstr>
      <vt:lpstr>Вот стальная птица В небеса стремится, А ведёт её пилот. Что за птица? </vt:lpstr>
      <vt:lpstr>Самолёты</vt:lpstr>
      <vt:lpstr>Пассажирский самолёт «ТУ 154»  </vt:lpstr>
      <vt:lpstr>Пассажирский сверхзвуковой самолёт «ТУ 144»</vt:lpstr>
      <vt:lpstr>Внутри пассажирского самолёта</vt:lpstr>
      <vt:lpstr>Военный самолёт «СУ 35»</vt:lpstr>
      <vt:lpstr>Грузовой самолёт</vt:lpstr>
      <vt:lpstr>Грузовой самолёт</vt:lpstr>
      <vt:lpstr>Внутри грузового самолёта</vt:lpstr>
      <vt:lpstr>Самолёт-кукурузник «АН 28»</vt:lpstr>
      <vt:lpstr>Лёгкий самолёт «АН 2» на лыжах</vt:lpstr>
      <vt:lpstr>Лёгкий самолёт «Красный партизан»</vt:lpstr>
      <vt:lpstr> Самолёт-амфибия</vt:lpstr>
      <vt:lpstr>Пожарный самолёт-амфибия МЧС</vt:lpstr>
      <vt:lpstr>Пожарный самолёт-амфибия МЧС</vt:lpstr>
      <vt:lpstr>Ни пера, ни крыла, а быстрее орла,  Только выпустит хвост -  Понесется до звезд.  </vt:lpstr>
      <vt:lpstr>Космос</vt:lpstr>
      <vt:lpstr>Космический корабль «Восток-1»</vt:lpstr>
      <vt:lpstr>Юрий Алексеевич Гагарин</vt:lpstr>
      <vt:lpstr>Шаттл перед запуском</vt:lpstr>
      <vt:lpstr>Шаттл на орбите</vt:lpstr>
      <vt:lpstr>Космическая станция «МИР»</vt:lpstr>
      <vt:lpstr>Космическая станция «МКС»</vt:lpstr>
      <vt:lpstr>Астронавты на «МКС»</vt:lpstr>
      <vt:lpstr>В открытом космосе</vt:lpstr>
    </vt:vector>
  </TitlesOfParts>
  <Company>Free Software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Virtual PC</dc:creator>
  <cp:lastModifiedBy>Virtual PC</cp:lastModifiedBy>
  <cp:revision>117</cp:revision>
  <dcterms:created xsi:type="dcterms:W3CDTF">2010-01-24T07:13:56Z</dcterms:created>
  <dcterms:modified xsi:type="dcterms:W3CDTF">2010-01-30T14:25:02Z</dcterms:modified>
</cp:coreProperties>
</file>