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62" r:id="rId8"/>
    <p:sldId id="263" r:id="rId9"/>
    <p:sldId id="270" r:id="rId10"/>
    <p:sldId id="265" r:id="rId11"/>
    <p:sldId id="266" r:id="rId12"/>
    <p:sldId id="272" r:id="rId13"/>
    <p:sldId id="278" r:id="rId14"/>
    <p:sldId id="279" r:id="rId15"/>
    <p:sldId id="277" r:id="rId16"/>
    <p:sldId id="275" r:id="rId17"/>
    <p:sldId id="26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3118-CBE9-4C6C-BD6C-5903ED0D5B2D}" type="datetimeFigureOut">
              <a:rPr lang="ru-RU" smtClean="0"/>
              <a:t>15.06.2026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CE70E-8C75-44E8-B718-0B9EFD020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88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3118-CBE9-4C6C-BD6C-5903ED0D5B2D}" type="datetimeFigureOut">
              <a:rPr lang="ru-RU" smtClean="0"/>
              <a:t>15.06.2026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CE70E-8C75-44E8-B718-0B9EFD020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691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3118-CBE9-4C6C-BD6C-5903ED0D5B2D}" type="datetimeFigureOut">
              <a:rPr lang="ru-RU" smtClean="0"/>
              <a:t>15.06.2026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CE70E-8C75-44E8-B718-0B9EFD0203D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3640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3118-CBE9-4C6C-BD6C-5903ED0D5B2D}" type="datetimeFigureOut">
              <a:rPr lang="ru-RU" smtClean="0"/>
              <a:t>15.06.2026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CE70E-8C75-44E8-B718-0B9EFD020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192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3118-CBE9-4C6C-BD6C-5903ED0D5B2D}" type="datetimeFigureOut">
              <a:rPr lang="ru-RU" smtClean="0"/>
              <a:t>15.06.2026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CE70E-8C75-44E8-B718-0B9EFD0203D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073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3118-CBE9-4C6C-BD6C-5903ED0D5B2D}" type="datetimeFigureOut">
              <a:rPr lang="ru-RU" smtClean="0"/>
              <a:t>15.06.2026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CE70E-8C75-44E8-B718-0B9EFD020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14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3118-CBE9-4C6C-BD6C-5903ED0D5B2D}" type="datetimeFigureOut">
              <a:rPr lang="ru-RU" smtClean="0"/>
              <a:t>15.06.2026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CE70E-8C75-44E8-B718-0B9EFD020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337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3118-CBE9-4C6C-BD6C-5903ED0D5B2D}" type="datetimeFigureOut">
              <a:rPr lang="ru-RU" smtClean="0"/>
              <a:t>15.06.2026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CE70E-8C75-44E8-B718-0B9EFD020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847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3118-CBE9-4C6C-BD6C-5903ED0D5B2D}" type="datetimeFigureOut">
              <a:rPr lang="ru-RU" smtClean="0"/>
              <a:t>15.06.2026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CE70E-8C75-44E8-B718-0B9EFD020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470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3118-CBE9-4C6C-BD6C-5903ED0D5B2D}" type="datetimeFigureOut">
              <a:rPr lang="ru-RU" smtClean="0"/>
              <a:t>15.06.2026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CE70E-8C75-44E8-B718-0B9EFD020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144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3118-CBE9-4C6C-BD6C-5903ED0D5B2D}" type="datetimeFigureOut">
              <a:rPr lang="ru-RU" smtClean="0"/>
              <a:t>15.06.2026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CE70E-8C75-44E8-B718-0B9EFD020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223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3118-CBE9-4C6C-BD6C-5903ED0D5B2D}" type="datetimeFigureOut">
              <a:rPr lang="ru-RU" smtClean="0"/>
              <a:t>15.06.2026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CE70E-8C75-44E8-B718-0B9EFD020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358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3118-CBE9-4C6C-BD6C-5903ED0D5B2D}" type="datetimeFigureOut">
              <a:rPr lang="ru-RU" smtClean="0"/>
              <a:t>15.06.2026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CE70E-8C75-44E8-B718-0B9EFD020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51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3118-CBE9-4C6C-BD6C-5903ED0D5B2D}" type="datetimeFigureOut">
              <a:rPr lang="ru-RU" smtClean="0"/>
              <a:t>15.06.2026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CE70E-8C75-44E8-B718-0B9EFD020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190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3118-CBE9-4C6C-BD6C-5903ED0D5B2D}" type="datetimeFigureOut">
              <a:rPr lang="ru-RU" smtClean="0"/>
              <a:t>15.06.2026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CE70E-8C75-44E8-B718-0B9EFD020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1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3118-CBE9-4C6C-BD6C-5903ED0D5B2D}" type="datetimeFigureOut">
              <a:rPr lang="ru-RU" smtClean="0"/>
              <a:t>15.06.2026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CE70E-8C75-44E8-B718-0B9EFD020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569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33118-CBE9-4C6C-BD6C-5903ED0D5B2D}" type="datetimeFigureOut">
              <a:rPr lang="ru-RU" smtClean="0"/>
              <a:t>15.06.2026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34CE70E-8C75-44E8-B718-0B9EFD020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10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1308" y="518746"/>
            <a:ext cx="8713177" cy="3323492"/>
          </a:xfrm>
        </p:spPr>
        <p:txBody>
          <a:bodyPr/>
          <a:lstStyle/>
          <a:p>
            <a:pPr algn="ctr"/>
            <a:r>
              <a:rPr lang="ru-RU" sz="2000" b="1" dirty="0">
                <a:latin typeface="Bahnschrift Light" panose="020B0502040204020203" pitchFamily="34" charset="0"/>
              </a:rPr>
              <a:t>Консультация для </a:t>
            </a:r>
            <a:r>
              <a:rPr lang="ru-RU" sz="2000" b="1" dirty="0" smtClean="0">
                <a:latin typeface="Bahnschrift Light" panose="020B0502040204020203" pitchFamily="34" charset="0"/>
              </a:rPr>
              <a:t>воспитателей</a:t>
            </a:r>
            <a:br>
              <a:rPr lang="ru-RU" sz="2000" b="1" dirty="0" smtClean="0">
                <a:latin typeface="Bahnschrift Light" panose="020B0502040204020203" pitchFamily="34" charset="0"/>
              </a:rPr>
            </a:br>
            <a:r>
              <a:rPr lang="ru-RU" sz="2000" b="1" dirty="0">
                <a:latin typeface="Bahnschrift Light" panose="020B0502040204020203" pitchFamily="34" charset="0"/>
              </a:rPr>
              <a:t/>
            </a:r>
            <a:br>
              <a:rPr lang="ru-RU" sz="2000" b="1" dirty="0">
                <a:latin typeface="Bahnschrift Light" panose="020B0502040204020203" pitchFamily="34" charset="0"/>
              </a:rPr>
            </a:br>
            <a:r>
              <a:rPr lang="ru-RU" sz="2000" b="1" dirty="0" smtClean="0">
                <a:latin typeface="Bahnschrift Light" panose="020B0502040204020203" pitchFamily="34" charset="0"/>
              </a:rPr>
              <a:t> 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 smtClean="0">
                <a:latin typeface="Gabriola" panose="04040605051002020D02" pitchFamily="82" charset="0"/>
              </a:rPr>
              <a:t>«</a:t>
            </a:r>
            <a:r>
              <a:rPr lang="ru-RU" sz="3600" b="1" dirty="0" smtClean="0">
                <a:latin typeface="Gabriola" panose="04040605051002020D02" pitchFamily="82" charset="0"/>
              </a:rPr>
              <a:t>Организация </a:t>
            </a:r>
            <a:r>
              <a:rPr lang="ru-RU" sz="3600" b="1" dirty="0">
                <a:latin typeface="Gabriola" panose="04040605051002020D02" pitchFamily="82" charset="0"/>
              </a:rPr>
              <a:t>профилактической, оздоровительной и образовательной деятельности работы с детьми летом»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3332285"/>
            <a:ext cx="7766936" cy="3006969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Подготовила: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старший воспитатель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Бухонко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И.А.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767" y="3481752"/>
            <a:ext cx="6868258" cy="168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18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87416" y="586715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Летний период – хорошее время для привлечения детей к трудовой деятельности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Дети старшего возраста, например, с удовольствием помогают воспитателю в работе на участке, цветнике и огороде, помощи младшим воспитанникам, хозяйственно-бытовому труду, организации совместных развлечений и других мероприятий. В ходе трудовой деятельности с детьми закрепляются знания о профессиях, разучиваются пословицы и поговорки о труде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490" y="3085367"/>
            <a:ext cx="4385164" cy="377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356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25869" y="1195058"/>
            <a:ext cx="6096000" cy="37407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5433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22584" y="940777"/>
            <a:ext cx="5287108" cy="3055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33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Летом,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проводить с детьми больше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досугов, развлечений,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 дошколятам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интересны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«неожиданные» праздники, например - «Праздник мыльных пузырей», такие праздники не требуют долгой подготовки, но неизменно вызывают большой интерес детей.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Летние праздники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настоящий клад для организации летнего досуга детей. А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 праздники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выполняют еще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функцию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приобщения детей к богатствам родной культуры.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969" y="3996742"/>
            <a:ext cx="7939454" cy="274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01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1230" y="648974"/>
            <a:ext cx="692247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Самостоятельная деятельность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ребенка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возможность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проявить свои творческие способности, поиграть в любимые игры, используя оборудование участка, игрушки и пособия, которых нет в группе, побегать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Поэтому,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создавать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самостоятельных игр детей на открытом воздухе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(выносное оборудование).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отведенное для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самостоятельной деятельности должно регулироваться,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привычные игры детям быстро надоедают, и, если их активность не находит применения, они стремятся заполнить своё время самыми разными формами деятельности и при отсутствии руководства способны нанести ущерб как самим себе, так и окружающим.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педагогу важно найти баланс между самостоятельной активностью детей и педагогически организованным досугом.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 важно соблюдать баланс между активными играми и спокойными наблюдениями.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310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и охрана жизни детей в летний период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2099043"/>
            <a:ext cx="4184035" cy="38807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Санитарно-гигиенические требования: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чистоту в песочницах: использовать только чистый, влажный песок.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 мыть полы на верандах и в других теневых навесах.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жаркую погоду поливать водой игровые участки для охлаждения и прибивания пыли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04270" y="2099043"/>
            <a:ext cx="4184034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Осмотр участка перед каждой прогулкой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проверять территорию на наличие: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битого стекла, острых предметов;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опасных растений (белена, дурман, лютик едкий и др.);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ям, выбоин, торчащих гвоздей, досок, арматуры.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0079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и охрана жизни детей в летний период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Требования к одежде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</a:p>
          <a:p>
            <a:pPr marL="0" indent="0">
              <a:buNone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Одежда только по погоде, с учётом температуры и влажности.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Головной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убор (панамка, кепка, косынка) — обязателен для всех детей.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Ежедневный инструктаж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прогулкой напоминать детям правила безопасности: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качелях: не вставать, не спрыгивать, ждать полной остановки.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горках: скатываться по одному, ногами вперёд, не толкаться.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игре с песком: не кидаться песком, не тереть глаза грязными руками, после игры мыть руки.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4038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20970" y="2034773"/>
            <a:ext cx="9012114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держать всех детей в поле зрения, не отвлекаясь на посторонние разговоры и гаджеты.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852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63969" y="1426339"/>
            <a:ext cx="695471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Категорические </a:t>
            </a:r>
            <a:r>
              <a:rPr lang="ru-RU" sz="32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</a:t>
            </a:r>
          </a:p>
          <a:p>
            <a:r>
              <a:rPr lang="ru-RU" sz="20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❌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Оставлять детей без присмотра на горках,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качелях.</a:t>
            </a:r>
          </a:p>
          <a:p>
            <a:r>
              <a:rPr lang="ru-RU" sz="20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❌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занятия в душную погоду в душном, непроветриваемом помещении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❌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Игнорировать жалобы ребёнка на головную боль, тошноту, слабость или головокружение — это первые признаки перегрева. При появлении таких жалоб немедленно принять меры (увести в тень, напоить водой, вызвать медсестру).</a:t>
            </a:r>
          </a:p>
        </p:txBody>
      </p:sp>
    </p:spTree>
    <p:extLst>
      <p:ext uri="{BB962C8B-B14F-4D97-AF65-F5344CB8AC3E}">
        <p14:creationId xmlns:p14="http://schemas.microsoft.com/office/powerpoint/2010/main" val="301947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4807" y="266715"/>
            <a:ext cx="6096000" cy="28584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Лето должно принести детям заряд бодрости, укрепить иммунитет и подарить яркие впечатления.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Наша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— организовать этот процесс безопасно, интересно и с пользой для развития каждого ребёнка.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052" y="3125190"/>
            <a:ext cx="4431323" cy="359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462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2440" y="698479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не боюсь ещё и ещё раз повторять: забота о здоровье — это важнейший труд воспитателя. От жизнерадостности, бодрости детей зависит их духовная жизнь, мировоззрение, умственное развитие, прочность знаний, вера в свои силы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Сухомлинский В.А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466" y="3341076"/>
            <a:ext cx="2915749" cy="318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6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5315" y="549368"/>
            <a:ext cx="9064870" cy="2780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750"/>
              </a:spcAft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у всех родителей есть возможность выезжать из города с целью оздоровления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ребенка, задача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ДОУ состоит в том, чтобы всемерно использовать благоприятные для укрепления здоровья детей условия летнего времени, добиться, чтобы ребёнок окреп, поправился и закалился, научился понимать и любить удивительный, прекрасный мир растений и животных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750"/>
              </a:spcAft>
            </a:pPr>
            <a:endParaRPr lang="ru-RU" sz="24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900" y="3575538"/>
            <a:ext cx="1995854" cy="202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75338" y="499367"/>
            <a:ext cx="6096000" cy="46089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54330" algn="just">
              <a:lnSpc>
                <a:spcPct val="107000"/>
              </a:lnSpc>
              <a:spcAft>
                <a:spcPts val="0"/>
              </a:spcAft>
            </a:pP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76400" y="499367"/>
            <a:ext cx="6096000" cy="185396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56870" algn="just">
              <a:lnSpc>
                <a:spcPct val="106000"/>
              </a:lnSpc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деятельности детей в детском саду в летнее время имеет свою специфику,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приоритетной средой для организации детской деятельности становится открытый воздух. Воспитательно-образовательный процесс выходит за пределы групповых помещений и реализуется преимущественно на прогулочных участках.</a:t>
            </a:r>
            <a:endParaRPr lang="ru-RU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254" y="2479431"/>
            <a:ext cx="6005146" cy="437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4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8430" y="265427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Лето — это не просто «каникулы», а продолжение образовательного процесса, но в особых условиях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Главные приоритеты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1.Охрана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 и укрепление здоровья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детей.         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Профилактика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заболеваний и травматизма.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Реализация образовательной деятельности в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интеграции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оздоровительными мероприятиями.</a:t>
            </a:r>
          </a:p>
          <a:p>
            <a:pPr algn="ctr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Поддержание тесной связи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родителями. 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748" y="4096307"/>
            <a:ext cx="1993565" cy="20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04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9492" y="259305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Основная задача ДОУ при организации ЛОП - как можно полнее удовлетворить потребность растущего организма в отдыхе, творческой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 и движении.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679" y="2286001"/>
            <a:ext cx="6998676" cy="427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2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636" y="117231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Летний 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оздоровительный период включает в </a:t>
            </a:r>
            <a:r>
              <a:rPr lang="ru-RU" sz="2800" b="1" i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себя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9073" y="1536335"/>
            <a:ext cx="4184035" cy="388077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дня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летний оздоровительный период в ДОУ режим дня меняется за счёт увеличения времени пребывания детей на свежем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воздухе);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Оздоровительную работу с детьми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регулярные беседы по теме: «Формирование представлений о здоровом образе жизни»;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дни и недели здоровья; профилактика плоскостопия; укрепление осанки);</a:t>
            </a:r>
          </a:p>
          <a:p>
            <a:pPr lvl="0"/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Двигательный режим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(приём детей и утренняя гимнастика на воздухе; организованная двигательная деятельность на воздухе подвижные игры, развлечения, общеразвивающие упражнения; прогулка в 1-ой и 2-ой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пол.дня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89970" y="1536335"/>
            <a:ext cx="4184034" cy="3880773"/>
          </a:xfrm>
        </p:spPr>
        <p:txBody>
          <a:bodyPr>
            <a:normAutofit fontScale="85000" lnSpcReduction="20000"/>
          </a:bodyPr>
          <a:lstStyle/>
          <a:p>
            <a:pPr algn="just">
              <a:spcAft>
                <a:spcPts val="750"/>
              </a:spcAft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Закаливающие мероприятия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(воздушные и солнечные ванны, игры с водой и песком,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гимнастика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 сна с закаливающими мероприятиями);</a:t>
            </a:r>
          </a:p>
          <a:p>
            <a:pPr algn="just">
              <a:spcAft>
                <a:spcPts val="750"/>
              </a:spcAft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с семьёй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(участие родителей в оздоровительных мероприятиях, просветительская работа, выставки, информация в уголках для родителей, консультации, беседы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Питьевой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режим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увеличивается объём питья, вода доступна на прогулке, выдача — по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требованию).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824" y="4490654"/>
            <a:ext cx="1732407" cy="16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755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89638" y="262940"/>
            <a:ext cx="6096000" cy="130292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dirty="0"/>
              <a:t> </a:t>
            </a:r>
          </a:p>
          <a:p>
            <a:pPr algn="just">
              <a:spcAft>
                <a:spcPts val="750"/>
              </a:spcAft>
            </a:pPr>
            <a:endParaRPr lang="ru-RU" dirty="0"/>
          </a:p>
          <a:p>
            <a:pPr algn="just">
              <a:spcAft>
                <a:spcPts val="750"/>
              </a:spcAft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99138" y="707164"/>
            <a:ext cx="6770076" cy="4750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Летом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нет строгого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занятий. Образовательный процесс встраивается в режимные моменты.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Познавательное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развитие: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наблюдения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природой (насекомые, птицы, растения, облака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экспериментирование (опыты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водой 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песком), календарь природы и т.д.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Речевое развитие: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заучивание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стихов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о,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составление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рассказов,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словесные игры на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воздухе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чтение художественной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литературы,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сказок, организации игр –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драматизаций и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Художественно-эстетическое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рисование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асфальте цветными мелками,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нетрадиционные техники рисования, лепка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песка и глины,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изготовление вертушек и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т.д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Игровая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деятельность: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сюжетно-ролевые игры,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театрализованные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игры, дидактические, творческие и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т.д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482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1908" y="630896"/>
            <a:ext cx="6096000" cy="420724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5433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Физическое воспитание летом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имеет свои особенности, хотя и является продолжением работы, проводимой в течение учебного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утренняя гимнастика,  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физкультурные занятия,  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элементы физического воспитания в режиме дня (самостоятельная двигательная деятельность, подвижные игры),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закаливающие процедуры,  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совместная и самостоятельная деятельность (различные игры с использованием физкультурного оборудования),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прогулки за территорию ДОУ (прогулки, пешие походы, оздоровительный бег, игры).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508" y="4665359"/>
            <a:ext cx="1731414" cy="16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8561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1081</TotalTime>
  <Words>1149</Words>
  <Application>Microsoft Office PowerPoint</Application>
  <PresentationFormat>Широкоэкранный</PresentationFormat>
  <Paragraphs>77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Bahnschrift Light</vt:lpstr>
      <vt:lpstr>Calibri</vt:lpstr>
      <vt:lpstr>Gabriola</vt:lpstr>
      <vt:lpstr>Symbol</vt:lpstr>
      <vt:lpstr>Times New Roman</vt:lpstr>
      <vt:lpstr>Trebuchet MS</vt:lpstr>
      <vt:lpstr>Wingdings 3</vt:lpstr>
      <vt:lpstr>Аспект</vt:lpstr>
      <vt:lpstr>Консультация для воспитателей     «Организация профилактической, оздоровительной и образовательной деятельности работы с детьми летом»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Летний оздоровительный период включает в себя: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Безопасность и охрана жизни детей в летний период </vt:lpstr>
      <vt:lpstr>Безопасность и охрана жизни детей в летний период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«Организация профилактической, оздоровительной и образовательной деятельности работы с детьми летом» </dc:title>
  <dc:creator>User</dc:creator>
  <cp:lastModifiedBy>User</cp:lastModifiedBy>
  <cp:revision>46</cp:revision>
  <dcterms:created xsi:type="dcterms:W3CDTF">2026-05-19T04:43:22Z</dcterms:created>
  <dcterms:modified xsi:type="dcterms:W3CDTF">2026-06-15T03:15:15Z</dcterms:modified>
</cp:coreProperties>
</file>