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84" r:id="rId4"/>
    <p:sldId id="285" r:id="rId5"/>
    <p:sldId id="270" r:id="rId6"/>
    <p:sldId id="271" r:id="rId7"/>
    <p:sldId id="264" r:id="rId8"/>
    <p:sldId id="272" r:id="rId9"/>
    <p:sldId id="276" r:id="rId10"/>
    <p:sldId id="277" r:id="rId11"/>
    <p:sldId id="278" r:id="rId12"/>
    <p:sldId id="279" r:id="rId13"/>
    <p:sldId id="273" r:id="rId14"/>
    <p:sldId id="281" r:id="rId15"/>
    <p:sldId id="28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5" autoAdjust="0"/>
    <p:restoredTop sz="94660" autoAdjust="0"/>
  </p:normalViewPr>
  <p:slideViewPr>
    <p:cSldViewPr>
      <p:cViewPr>
        <p:scale>
          <a:sx n="66" d="100"/>
          <a:sy n="66" d="100"/>
        </p:scale>
        <p:origin x="-696" y="-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6D17-82DC-4DF1-878B-16457EA4ED3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D0295-27F8-4F92-88FC-1EBF681D6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D0295-27F8-4F92-88FC-1EBF681D6A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8A01-DFB2-4246-BEF7-5CD76947404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410-3341-410D-8B6C-69E5A2B0E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risoval-ko.ru/wp-content/uploads/2016/08/ittens_color_whee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isoval-ko.ru/wp-content/uploads/2016/08/TSvetovaya-temperatura-izmeryaetsya-v-Kelvinah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isoval-ko.ru/wp-content/uploads/2016/08/konchlovski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isoval-ko.ru/wp-content/uploads/2016/08/ittens_color_wheel.jpg" TargetMode="External"/><Relationship Id="rId2" Type="http://schemas.openxmlformats.org/officeDocument/2006/relationships/hyperlink" Target="http://risoval-ko.ru/teoriya-2/refle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88640"/>
            <a:ext cx="8496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делает картину живой?</a:t>
            </a:r>
          </a:p>
        </p:txBody>
      </p:sp>
      <p:pic>
        <p:nvPicPr>
          <p:cNvPr id="16" name="Рисунок 15" descr="4677a2658f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816424" cy="298953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03648" y="4797152"/>
            <a:ext cx="62281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ТРИ СЕКРЕТА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ЦВЕТНОЙ ТЕНИ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7984" y="980728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ИЛИ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0232" y="4293096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ru-RU" dirty="0" smtClean="0"/>
          </a:p>
          <a:p>
            <a:pPr fontAlgn="ctr"/>
            <a:r>
              <a:rPr lang="ru-RU" b="1" dirty="0" err="1" smtClean="0"/>
              <a:t>Камиль</a:t>
            </a:r>
            <a:r>
              <a:rPr lang="ru-RU" b="1" dirty="0" smtClean="0"/>
              <a:t> </a:t>
            </a:r>
            <a:r>
              <a:rPr lang="ru-RU" b="1" dirty="0" err="1" smtClean="0"/>
              <a:t>Писсарро</a:t>
            </a:r>
            <a:endParaRPr lang="ru-RU" b="1" dirty="0" smtClean="0"/>
          </a:p>
          <a:p>
            <a:pPr fontAlgn="ctr"/>
            <a:r>
              <a:rPr lang="ru-RU" dirty="0" smtClean="0"/>
              <a:t>Бульвар </a:t>
            </a:r>
            <a:r>
              <a:rPr lang="ru-RU" dirty="0"/>
              <a:t>Монмартр. Послеобеденное солнце, 1897</a:t>
            </a:r>
          </a:p>
        </p:txBody>
      </p:sp>
      <p:pic>
        <p:nvPicPr>
          <p:cNvPr id="20" name="Picture 2" descr="https://avatars.mds.yandex.net/get-pdb/2460500/a00a609c-50cb-494d-99ea-c300285ef1b8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760832" cy="302433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51520" y="4005064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Винсент Ван </a:t>
            </a:r>
            <a:r>
              <a:rPr lang="ru-RU" b="1" dirty="0" err="1" smtClean="0"/>
              <a:t>Гог</a:t>
            </a:r>
            <a:r>
              <a:rPr lang="ru-RU" b="1" dirty="0" smtClean="0"/>
              <a:t>. </a:t>
            </a:r>
            <a:r>
              <a:rPr lang="ru-RU" dirty="0" smtClean="0"/>
              <a:t>Сеятель на закате. 1888.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2849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Например, вы рисуете жёлтый абрикос, синюю сливу и алый помидор. Находим эти цвета на круге и смотрим, что там напротив. Дополнительные цвета распределятся соответственно: для жёлтого – фиолетовый, для синего – это будет оранжевый, для красного – зелёный.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89240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8772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Тень рисуется оттенками противоположными основному цвету предмета на цветовом спектре </a:t>
            </a:r>
          </a:p>
        </p:txBody>
      </p:sp>
      <p:pic>
        <p:nvPicPr>
          <p:cNvPr id="49154" name="Picture 2" descr="https://static.novayagazeta.ru/storage/content/pictures/32878/content_ErVFWiBSP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029" y="332656"/>
            <a:ext cx="2738971" cy="2773208"/>
          </a:xfrm>
          <a:prstGeom prst="rect">
            <a:avLst/>
          </a:prstGeom>
          <a:noFill/>
        </p:spPr>
      </p:pic>
      <p:pic>
        <p:nvPicPr>
          <p:cNvPr id="49156" name="Picture 4" descr="ÐÑÐ·ÑÐ¼Ð° Ð¡ÐµÑÐ³ÐµÐµÐ²Ð¸Ñ ÐÐµÑÑÐ¾Ð²-ÐÐ¾Ð´ÐºÐ¸Ð½ (1878 â 1939) | Ð§Ð°ÑÑÑ V: ÐÐÐ¢Ð®Ð ÐÐÐ Ð¢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096344" cy="2808312"/>
          </a:xfrm>
          <a:prstGeom prst="rect">
            <a:avLst/>
          </a:prstGeom>
          <a:noFill/>
        </p:spPr>
      </p:pic>
      <p:pic>
        <p:nvPicPr>
          <p:cNvPr id="11" name="Рисунок 10" descr="Цветовой круг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60040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560" y="6237312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Рисовать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одним и тем же цветом и свет, и тень нельзя!</a:t>
            </a:r>
            <a:endParaRPr kumimoji="0" lang="ru-RU" sz="3600" b="1" i="0" u="none" strike="noStrike" cap="all" normalizeH="0" baseline="0" dirty="0" smtClean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Совпадение температуры у цвета предмета и света, который на него падает, усиливает собственный эффект. Противоположный свет – ослабляет. </a:t>
            </a: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0" y="602128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5519" y="0"/>
            <a:ext cx="5574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Правило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третье: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51520" y="5208294"/>
            <a:ext cx="8892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Что такое цветовая </a:t>
            </a:r>
            <a:r>
              <a:rPr lang="ru-RU" sz="1600" dirty="0" smtClean="0"/>
              <a:t>температура.  Измеряют </a:t>
            </a:r>
            <a:r>
              <a:rPr lang="ru-RU" sz="1600" dirty="0"/>
              <a:t>её в Кельвинах (К).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Цветовая температура измеряется в Кельвинах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7992888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5085184"/>
            <a:ext cx="3024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Ван </a:t>
            </a:r>
            <a:r>
              <a:rPr lang="ru-RU" sz="1600" b="1" dirty="0" err="1"/>
              <a:t>Гог</a:t>
            </a:r>
            <a:r>
              <a:rPr lang="ru-RU" sz="1600" b="1" dirty="0"/>
              <a:t> </a:t>
            </a:r>
            <a:r>
              <a:rPr lang="ru-RU" sz="1600" dirty="0"/>
              <a:t>«Натюрморт с корзиной и шестью апельсинами».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Картина первая.</a:t>
            </a:r>
            <a:r>
              <a:rPr lang="ru-RU" dirty="0"/>
              <a:t> Мандарин лежит на столе, освещается тёплый светом от лампы или свечей. На освещённом участке он будет казаться более ярким и насыщенным, чем в реальности. А в тени оранжевый цвет во-первых, потеряет цветность, станет более серый,  и во-вторых, станет холоднее по тону.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33256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7016" y="580526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свет тёплый, то тень будет холодная.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свет холодный – тень будет тёплая.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как правильно рисовать тен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r="54644"/>
          <a:stretch>
            <a:fillRect/>
          </a:stretch>
        </p:blipFill>
        <p:spPr bwMode="auto">
          <a:xfrm>
            <a:off x="539552" y="2780928"/>
            <a:ext cx="2812991" cy="226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к правильно рисовать тен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44195"/>
          <a:stretch>
            <a:fillRect/>
          </a:stretch>
        </p:blipFill>
        <p:spPr bwMode="auto">
          <a:xfrm>
            <a:off x="5004048" y="2780928"/>
            <a:ext cx="3461062" cy="226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716016" y="692696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Картина вторая. </a:t>
            </a:r>
            <a:r>
              <a:rPr lang="ru-RU" dirty="0"/>
              <a:t>Тот же самый мандарин лежит на том же столе, но теперь на него падает холодное освещение. Сам мандарин в освещённой части станет блёклым. А вот тень заиграет горящими, звонкими оттенками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788024" y="5118721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Кончаловский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«Апельсины»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512" y="188640"/>
            <a:ext cx="5868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Примеры:</a:t>
            </a:r>
            <a:endParaRPr kumimoji="0" lang="ru-RU" sz="11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32656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тёплый цвет (предмет тёплого цвета) + тёплый свет = тень: ярче, насыщеннее, сильнее по тону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988840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холодный цвет + холодный свет = тень: насыщеннее, звонче, ярче</a:t>
            </a:r>
            <a:endParaRPr kumimoji="0" lang="ru-RU" sz="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21297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холодный цвет предмета + тёплое</a:t>
            </a:r>
            <a:r>
              <a:rPr kumimoji="0" lang="ru-RU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освещение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тень --- бледнее, </a:t>
            </a:r>
            <a:r>
              <a:rPr kumimoji="0" lang="ru-RU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ахроматичнее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слабее</a:t>
            </a:r>
            <a:endParaRPr kumimoji="0" lang="ru-RU" sz="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085184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тёплый цвет (предмет тёплого цвета) + холодный свет = тени: бледнее, слабее, </a:t>
            </a:r>
            <a:r>
              <a:rPr kumimoji="0" lang="ru-RU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ахроматичнее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702" name="Picture 6" descr="Ð¥ÑÐ´Ð¾Ð¶Ð½Ð¸Ðº ÐÐµÑÑÐ¾Ð²-ÐÐ¾Ð´ÐºÐ¸Ð½ Petrov-vodkin nature morte Ð½Ð°ÑÑÑÐ¼Ð¾ÑÑ paintings ÐºÐ°ÑÑÐ¸Ð½Ð° Ð¿ÐµÐ¹Ð·Ð°Ð¶Ð¸ Ð¿ÑÐ¸ÑÐ¾Ð´Ñ ÐÐ»ÑÐ±ÐµÑÑ Ð¡Ð°ÑÐ¸ÑÐ»Ð»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775271" cy="22573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2" y="594928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Петров-Водкин Кузьма Сергеевич </a:t>
            </a:r>
            <a:r>
              <a:rPr lang="ru-RU" sz="1400" dirty="0"/>
              <a:t>(1878—1939) — Розовый натюрморт. Ветка яблони, 1918 (Государственная Третьяковская Галерея)</a:t>
            </a:r>
          </a:p>
        </p:txBody>
      </p:sp>
      <p:pic>
        <p:nvPicPr>
          <p:cNvPr id="29704" name="Picture 8" descr="Ð¥ÑÐ´Ð¾Ð¶Ð½Ð¸Ðº ÐÐµÑÑÐ¾Ð²-ÐÐ¾Ð´ÐºÐ¸Ð½ Petrov-vodkin nature morte Ð½Ð°ÑÑÑÐ¼Ð¾ÑÑ paintings ÐºÐ°ÑÑÐ¸Ð½Ð° Ð¿ÐµÐ¹Ð·Ð°Ð¶Ð¸ Ð¿ÑÐ¸ÑÐ¾Ð´Ñ ÐÐ»ÑÐ±ÐµÑÑ Ð¡Ð°ÑÐ¸ÑÐ»Ð»Ð¸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592288" cy="210185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285293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Петров-Водкин Кузьма Сергеевич </a:t>
            </a:r>
            <a:r>
              <a:rPr lang="ru-RU" sz="1400" dirty="0"/>
              <a:t>(1878—1939) Натюрморт со стаканом, фруктом и фотографией, 1924 (Частная коллекция)</a:t>
            </a:r>
          </a:p>
        </p:txBody>
      </p:sp>
      <p:pic>
        <p:nvPicPr>
          <p:cNvPr id="29706" name="Picture 10" descr="Ð¥ÑÐ´Ð¾Ð¶Ð½Ð¸Ðº ÐÐµÑÑÐ¾Ð²-ÐÐ¾Ð´ÐºÐ¸Ð½ Petrov-vodkin nature morte Ð½Ð°ÑÑÑÐ¼Ð¾ÑÑ paintings ÐºÐ°ÑÑÐ¸Ð½Ð° Ð¿ÐµÐ¹Ð·Ð°Ð¶Ð¸ Ð¿ÑÐ¸ÑÐ¾Ð´Ñ ÐÐ»ÑÐ±ÐµÑÑ Ð¡Ð°ÑÐ¸ÑÐ»Ð»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1908441" cy="1484784"/>
          </a:xfrm>
          <a:prstGeom prst="rect">
            <a:avLst/>
          </a:prstGeom>
          <a:noFill/>
        </p:spPr>
      </p:pic>
      <p:pic>
        <p:nvPicPr>
          <p:cNvPr id="29708" name="Picture 12" descr="ÑÑÐ´Ð¾Ð¶Ð½Ð¸Ðº ÐÐ¸Ð½ÑÐµÐ½Ñ ÐÐ°Ð½ ÐÐ¾Ð³ Van Gogh Ð½Ð°ÑÑÑÐ¼Ð¾ÑÑ Ð¿ÐµÐ¹Ð·Ð°Ð¶Ð¸ Ð¿ÑÐ¸ÑÐ¾Ð´Ñ ÐÐ»ÑÐ±ÐµÑÑ Ð¡Ð°ÑÐ¸ÑÐ»Ð»Ð¸Ð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61252"/>
            <a:ext cx="1656183" cy="213056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716016" y="1268760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Винсент Ван </a:t>
            </a:r>
            <a:r>
              <a:rPr lang="ru-RU" sz="1600" b="1" dirty="0" err="1" smtClean="0"/>
              <a:t>Гог</a:t>
            </a:r>
            <a:r>
              <a:rPr lang="ru-RU" sz="1600" b="1" dirty="0" smtClean="0"/>
              <a:t> </a:t>
            </a:r>
            <a:r>
              <a:rPr lang="ru-RU" sz="1600" dirty="0" smtClean="0"/>
              <a:t>— Цветущая ветка миндаля в стакане и книга, 1888 (</a:t>
            </a:r>
            <a:r>
              <a:rPr lang="ru-RU" sz="1600" dirty="0" err="1" smtClean="0"/>
              <a:t>Private</a:t>
            </a:r>
            <a:r>
              <a:rPr lang="ru-RU" sz="1600" dirty="0" smtClean="0"/>
              <a:t> </a:t>
            </a:r>
            <a:r>
              <a:rPr lang="ru-RU" sz="1600" dirty="0" err="1" smtClean="0"/>
              <a:t>Collection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4437112"/>
            <a:ext cx="3347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Петров-Водкин Кузьма Сергеевич </a:t>
            </a:r>
            <a:r>
              <a:rPr lang="ru-RU" sz="1400" dirty="0"/>
              <a:t>(1878—1939) Виноград, 1938 (Государственный Русский Музей)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5733256"/>
            <a:ext cx="3024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ctr"/>
            <a:r>
              <a:rPr lang="ru-RU" sz="1600" b="1" dirty="0" smtClean="0"/>
              <a:t>Игорь Грабарь. </a:t>
            </a:r>
            <a:r>
              <a:rPr lang="ru-RU" sz="1600" dirty="0" smtClean="0"/>
              <a:t>Мартовский снег. 1904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39604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90872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Используйте тёплый рисунок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холодном фоне.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0872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фоне тёплой цветовой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гаммы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РИСУЙТЕ ХОЛОДНОЕ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548680"/>
            <a:ext cx="216024" cy="58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648" b="19256"/>
          <a:stretch>
            <a:fillRect/>
          </a:stretch>
        </p:blipFill>
        <p:spPr bwMode="auto">
          <a:xfrm>
            <a:off x="4788024" y="1700808"/>
            <a:ext cx="3104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788024" y="472514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 smtClean="0"/>
              <a:t>И. </a:t>
            </a:r>
            <a:r>
              <a:rPr lang="ru-RU" b="1" dirty="0"/>
              <a:t>Грабарь</a:t>
            </a:r>
            <a:r>
              <a:rPr lang="ru-RU" dirty="0"/>
              <a:t>. </a:t>
            </a:r>
            <a:r>
              <a:rPr lang="ru-RU" dirty="0" smtClean="0"/>
              <a:t>Яблоки. 1905/</a:t>
            </a:r>
          </a:p>
          <a:p>
            <a:pPr fontAlgn="ctr"/>
            <a:r>
              <a:rPr lang="ru-RU" dirty="0" smtClean="0"/>
              <a:t>Фрагмент. 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2946615" cy="37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88640"/>
            <a:ext cx="39604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Используйте тёмную фигуру на светлом фоне.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6064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Рисуйте сложную фигуру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простом фоне</a:t>
            </a: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355975" y="548680"/>
            <a:ext cx="45719" cy="58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725144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Камиль</a:t>
            </a:r>
            <a:r>
              <a:rPr lang="ru-RU" b="1" dirty="0"/>
              <a:t> </a:t>
            </a:r>
            <a:r>
              <a:rPr lang="ru-RU" b="1" dirty="0" err="1"/>
              <a:t>Писсарро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Бульвар </a:t>
            </a:r>
            <a:r>
              <a:rPr lang="ru-RU" dirty="0"/>
              <a:t>Монмартр </a:t>
            </a:r>
            <a:endParaRPr lang="ru-RU" dirty="0" smtClean="0"/>
          </a:p>
          <a:p>
            <a:r>
              <a:rPr lang="ru-RU" dirty="0" smtClean="0"/>
              <a:t>Утренний </a:t>
            </a:r>
            <a:r>
              <a:rPr lang="ru-RU" dirty="0"/>
              <a:t>свет и туман, 1897</a:t>
            </a:r>
          </a:p>
        </p:txBody>
      </p:sp>
      <p:pic>
        <p:nvPicPr>
          <p:cNvPr id="53252" name="Picture 4" descr=" ÐÐ°Ð¼Ð¸Ð»Ñ ÐÐ¸ÑÑÐ°ÑÑÐ¾. ÐÑÐ»ÑÐ²Ð°Ñ ÐÐ¾Ð½Ð¼Ð°ÑÑÑ ÑÑÑÐµÐ½Ð½Ð¸Ð¹ ÑÐ²ÐµÑ Ð¸ ÑÑÐ¼Ð°Ð½, 1897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21589" cy="3028554"/>
          </a:xfrm>
          <a:prstGeom prst="rect">
            <a:avLst/>
          </a:prstGeom>
          <a:noFill/>
        </p:spPr>
      </p:pic>
      <p:pic>
        <p:nvPicPr>
          <p:cNvPr id="53254" name="Picture 6" descr="ÐÐ¸Ð²Ð¾Ð¿Ð¸ÑÑ Ð¼Ð°ÑÐ»Ð¾Ð¼. Ð Ð¾Ð·Ñ Ð² Ð»ÑÑÐ°Ñ ÑÐ¾Ð»Ð½Ñ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2953803" cy="2217625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27759" t="24800" r="25582" b="20601"/>
          <a:stretch>
            <a:fillRect/>
          </a:stretch>
        </p:blipFill>
        <p:spPr bwMode="auto">
          <a:xfrm>
            <a:off x="4644008" y="3573016"/>
            <a:ext cx="39382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572000" y="6237312"/>
            <a:ext cx="389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/>
              <a:t>Игорь Грабарь. </a:t>
            </a:r>
            <a:r>
              <a:rPr lang="ru-RU" dirty="0"/>
              <a:t>В утренней росе. 1907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14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237312"/>
            <a:ext cx="281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/>
              <a:t>Игорь Грабарь. </a:t>
            </a:r>
            <a:r>
              <a:rPr lang="ru-RU" dirty="0"/>
              <a:t>Зима. 1904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0"/>
            <a:ext cx="2160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92080" y="1628800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Урок- презентацию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дистанционного обучения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 Малкина Л.В.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 дополнительного образования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Подростковый клуб Факел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Апрель 2020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Саратов.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6021288"/>
            <a:ext cx="262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000" dirty="0" smtClean="0"/>
              <a:t>Сегодня </a:t>
            </a:r>
            <a:r>
              <a:rPr lang="ru-RU" sz="2000" dirty="0"/>
              <a:t>тема урока посвящена освещению и падающей тени. </a:t>
            </a:r>
            <a:endParaRPr lang="ru-RU" sz="2000" dirty="0" smtClean="0"/>
          </a:p>
          <a:p>
            <a:r>
              <a:rPr lang="ru-RU" sz="2000" dirty="0" smtClean="0"/>
              <a:t>Чтобы </a:t>
            </a:r>
            <a:r>
              <a:rPr lang="ru-RU" sz="2000" dirty="0"/>
              <a:t>рисунок получился объемным, нужно показать свет, рефлекс и </a:t>
            </a:r>
            <a:r>
              <a:rPr lang="ru-RU" sz="2000" dirty="0" smtClean="0"/>
              <a:t>тень. </a:t>
            </a:r>
            <a:r>
              <a:rPr lang="ru-RU" sz="2000" dirty="0"/>
              <a:t>В живописи тоже есть свои </a:t>
            </a:r>
            <a:r>
              <a:rPr lang="ru-RU" sz="2000" dirty="0" smtClean="0"/>
              <a:t>правила.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22532" name="Picture 4" descr="http://risoval-ko.ru/wp-content/uploads/2016/12/1437650909_youloveit_ru_kak_risovat_eli_elku_derevya_kraskami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1805186" cy="24478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20162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Бывают такие картины, на которых вроде бы всё точно нарисовано, все предметы на месте, все пропорции правильные, а она как мёртвая, сразу видно, что «ненастоящая». Почему так? </a:t>
            </a:r>
          </a:p>
          <a:p>
            <a:r>
              <a:rPr lang="ru-RU" sz="1200" dirty="0" smtClean="0"/>
              <a:t>А потому, что неверно выбран цвет для отбрасываемой тени у предмета или она совсем не показана.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1484784"/>
            <a:ext cx="37444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Чтобы картина была живой,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поговорим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 падающей тени.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05064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Далее вы узнаете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три правила цветной тени,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стоит выбирать краски, чтобы картина была живой и настоящей. 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869160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Вспомним о построении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085184"/>
            <a:ext cx="4546079" cy="163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         </a:t>
            </a:r>
            <a:r>
              <a:rPr lang="ru-RU" dirty="0"/>
              <a:t>Известно, что падающая тень повторяет форму предмета, который её отбрасывает. Но каждый, кто пробовал рисовать, наверное, наблюдал как форма тени искажается и не абсолютно точно повторяет контуры предмета. Так по каким правилам строится падающая тень и какие закономерности можно здесь выявить?</a:t>
            </a:r>
          </a:p>
          <a:p>
            <a:pPr fontAlgn="base"/>
            <a:r>
              <a:rPr lang="ru-RU" b="1" dirty="0"/>
              <a:t>Построение падающих теней</a:t>
            </a:r>
            <a:endParaRPr lang="ru-RU" dirty="0"/>
          </a:p>
          <a:p>
            <a:pPr fontAlgn="base"/>
            <a:r>
              <a:rPr lang="ru-RU" dirty="0"/>
              <a:t>Сначала рассмотрим это на примере простого геометрического тела — куба. 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949280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093296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правильно построить падающую тень в рисунке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348880"/>
            <a:ext cx="4463782" cy="299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2420888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Определяется источник света.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Проводится перпендикуляр от источника света к плоскости, на которой стоит предмет.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От точки на плоскости, куда упирается этот перпендикуляр проводим лучи в сторону предмета.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От источника света проводятся воображаемые лучи, которые проходят через края предмета.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Отмечаем точками места пересечения лучей на плоскости и лучей от источника света.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Соединяем эти точки линией и получаем контур падающей тени.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776864" cy="28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332656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Вспомним о построении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212976"/>
            <a:ext cx="356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Приблизительная проекция тени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64502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Если обобщить вышесказанное и сказать проще, то нужно: во-первых, провести линии от источника света в пространстве; во-вторых, провести линии на плоскости от перпендикуляра. Места пересечения этих лучей и будут контуром падающей тени.</a:t>
            </a:r>
          </a:p>
          <a:p>
            <a:pPr fontAlgn="base"/>
            <a:r>
              <a:rPr lang="ru-RU" dirty="0" smtClean="0"/>
              <a:t>Такое же построение </a:t>
            </a:r>
            <a:r>
              <a:rPr lang="ru-RU" dirty="0"/>
              <a:t>теней </a:t>
            </a:r>
            <a:r>
              <a:rPr lang="ru-RU" dirty="0" smtClean="0"/>
              <a:t>справедливо для любого предмета. падающие </a:t>
            </a:r>
            <a:r>
              <a:rPr lang="ru-RU" dirty="0"/>
              <a:t>тени от </a:t>
            </a:r>
            <a:r>
              <a:rPr lang="ru-RU" dirty="0" smtClean="0"/>
              <a:t>сложных </a:t>
            </a:r>
            <a:r>
              <a:rPr lang="ru-RU" dirty="0"/>
              <a:t>форм </a:t>
            </a:r>
            <a:r>
              <a:rPr lang="ru-RU" dirty="0" smtClean="0"/>
              <a:t>можно рисовать </a:t>
            </a:r>
            <a:r>
              <a:rPr lang="ru-RU" dirty="0"/>
              <a:t>приблизительно. </a:t>
            </a:r>
            <a:r>
              <a:rPr lang="ru-RU" dirty="0" smtClean="0"/>
              <a:t>Однако</a:t>
            </a:r>
            <a:r>
              <a:rPr lang="ru-RU" dirty="0"/>
              <a:t>, это приблизительное рисование, всё же основывается на вышеизложенном принципе. В уме, в воображении художника делается та же самая приблизительная проекция, и на её основе рисуется контур тени.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4 ÐÐ°Ðº Ð¿Ð¾ÑÑÑÐ¾Ð¸ÑÑ Ð¿Ð°Ð´Ð°ÑÑÑÑ ÑÐµÐ½Ñ"/>
          <p:cNvPicPr>
            <a:picLocks noChangeAspect="1" noChangeArrowheads="1"/>
          </p:cNvPicPr>
          <p:nvPr/>
        </p:nvPicPr>
        <p:blipFill>
          <a:blip r:embed="rId2" cstate="print"/>
          <a:srcRect l="7407" r="37037" b="60372"/>
          <a:stretch>
            <a:fillRect/>
          </a:stretch>
        </p:blipFill>
        <p:spPr bwMode="auto">
          <a:xfrm>
            <a:off x="4860032" y="1412776"/>
            <a:ext cx="3240360" cy="19442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Вспомним </a:t>
            </a:r>
            <a:r>
              <a:rPr lang="ru-RU" dirty="0"/>
              <a:t>урок в котором мы изучали как на предметы падает свет. При каком освещении падающая тень длинная, а при каком - короткая, как влияет освещение на падающую тень 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4" name="Picture 2" descr="004 ÐÐ°Ðº Ð¿Ð¾ÑÑÑÐ¾Ð¸ÑÑ Ð¿Ð°Ð´Ð°ÑÑÑÑ ÑÐµÐ½Ñ"/>
          <p:cNvPicPr>
            <a:picLocks noChangeAspect="1" noChangeArrowheads="1"/>
          </p:cNvPicPr>
          <p:nvPr/>
        </p:nvPicPr>
        <p:blipFill>
          <a:blip r:embed="rId2" cstate="print"/>
          <a:srcRect l="7407" t="41279" r="11111"/>
          <a:stretch>
            <a:fillRect/>
          </a:stretch>
        </p:blipFill>
        <p:spPr bwMode="auto">
          <a:xfrm>
            <a:off x="827584" y="3933056"/>
            <a:ext cx="4752528" cy="2560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3789040"/>
            <a:ext cx="47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 чем дальше источник света удален и снижен, тем более длинные и размытые, нечеткие, со светлым краем, тени.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484784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Когда источник света прямо над предметом , на улице это полдень - тень самая короткая и лежит прямо под предметом,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кроме источника света (солнышка или лампы), на впечатление от картины влияние оказывает и время суток, солнечный или пасмурный день, время года (вспоминайте наши уроки в студии, и мою просьбу к вам обязательно это учитывать, чтобы вы ни рисовали - пейзаж, натюрморт, портрет или иллюстрацию.) Так в ясный день тени четкие, а краски насыщенные; в пасмурную погоду -тени призрачные, глухие, размытые. Ясный день добавляет бодрости, оптимизма, а дождливый, пасмурный день оставляет впечатление грусти и даже некоторой усталости. 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539552" y="2492896"/>
            <a:ext cx="2697480" cy="3645535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6250468"/>
            <a:ext cx="3384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Винсент Ван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Гог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– Два тополя по дороге к холмам </a:t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1889/ 61.6x45.7 см.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56490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Мы сразу видим на картине, какое время суток изображено, ясный или пасмурный день. Это оно влияет на наше впечатление от пейзажа, как нарисованного, так и окружающего нас. </a:t>
            </a:r>
          </a:p>
          <a:p>
            <a:endParaRPr lang="ru-RU" dirty="0" smtClean="0"/>
          </a:p>
          <a:p>
            <a:r>
              <a:rPr lang="ru-RU" dirty="0" smtClean="0"/>
              <a:t>Описанное правило распространяется не только на пейзажи, но и на всю живопись.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Вот мы и подошли к трем секретам, которые помогут сделать любую картину живой.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6237312"/>
            <a:ext cx="3384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Винсент Ван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Гог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– Два тополя по дороге к холмам </a:t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1889/ 61.6x45.7 см.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150" y="116632"/>
            <a:ext cx="5799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Правило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первое: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9512" y="6309320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Рисовать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одним и тем же цветом и свет, и тень нельзя!</a:t>
            </a:r>
            <a:endParaRPr kumimoji="0" lang="ru-RU" sz="3600" b="1" i="0" u="none" strike="noStrike" cap="all" normalizeH="0" baseline="0" dirty="0" smtClean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26876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свет тёплый, то тень будет холодная.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 холодный, – значит тень тёплая.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3848" y="2564904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 есть, если мы создаём, например, натюрморт, при свете </a:t>
            </a:r>
            <a:r>
              <a:rPr lang="ru-RU" dirty="0" smtClean="0"/>
              <a:t>солнечном на рассвете или закате или лампы </a:t>
            </a:r>
            <a:r>
              <a:rPr lang="ru-RU" dirty="0"/>
              <a:t>накаливания (который является желтоватым и, значит, довольно тёплым), то в тенях присутствуют холодные оттенки фиолетового, синего, иногда даже зеленоватые. Также и в свете пламени (свечи, керосиновые лампы, костёр, факел). Потому что огонь даёт очень тёплое освещение. </a:t>
            </a:r>
            <a:r>
              <a:rPr lang="ru-RU" dirty="0" smtClean="0"/>
              <a:t> Так же на закате и восходе освещение тёплых оттенков. Солнце всё окрашивает оранжевым и ярко-жёлтым. Поэтому в тенях появляются холодные оттенки: синие, голубые и </a:t>
            </a:r>
            <a:r>
              <a:rPr lang="ru-RU" dirty="0" err="1" smtClean="0"/>
              <a:t>т.п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2743141" cy="26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 flipV="1">
            <a:off x="0" y="602128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395536" y="764704"/>
            <a:ext cx="2697480" cy="364553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16632"/>
            <a:ext cx="3024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Винсент Ван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Гог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Два тополя по дороге к холмам </a:t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1889/ 61.6x45.7 см.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Так же на закате и восходе освещение тёплых оттенков. Солнце всё окрашивает оранжевым и ярко-жёлтым. Поэтому в тенях появляются холодные оттенки: синие, голубые и </a:t>
            </a:r>
            <a:r>
              <a:rPr lang="ru-RU" dirty="0" err="1" smtClean="0"/>
              <a:t>т.п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589240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7016" y="580526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свет тёплый, то тень будет холодная.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свет холодный – тень будет тёплая.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8050" t="40709" r="22338" b="13250"/>
          <a:stretch>
            <a:fillRect/>
          </a:stretch>
        </p:blipFill>
        <p:spPr bwMode="auto">
          <a:xfrm>
            <a:off x="3491880" y="1916832"/>
            <a:ext cx="4464496" cy="233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75856" y="4208458"/>
            <a:ext cx="54726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К. Моне «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Руанский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собор: портал и башня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Сен-Ромен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эффект утра».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К. Моне «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Руанский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собор: портал и башня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Сен-Ромен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полдень».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К. Моне «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Руанский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собор: портал и башня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Сен-Ромен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эффект солнца, конец дня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560" y="6237312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Рисовать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одним и тем же цветом и свет, и тень нельзя!</a:t>
            </a:r>
            <a:endParaRPr kumimoji="0" lang="ru-RU" sz="3600" b="1" i="0" u="none" strike="noStrike" cap="all" normalizeH="0" baseline="0" dirty="0" smtClean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Тень рисуется оттенками противоположными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основному цвету предмета на цветовом спектре </a:t>
            </a: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0" y="6021288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0"/>
            <a:ext cx="5906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Правило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второе: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175448" y="2636912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Звучит непонятно, но на самом деле это не сложно понять, если взглянуть на цветовой круг. Сначала освежим в памяти, что такое собственная тень.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tooltip="Рефлекс в живописи и рисунке: наглядное объяснение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 смотрим на то, какого цвета предмет, который мы сейчас изображаем. Это и есть локальный (основной) цвет. Потом смотрим на цветовой круг и находим цвет напротив основного – это дополнительный цвет. Так вот, в собственной тени любого предмета всегда есть дополнительные цвета, точнее их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оттенки.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Цветовой круг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389362" cy="2735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1185</Words>
  <Application>Microsoft Office PowerPoint</Application>
  <PresentationFormat>Экран 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72</cp:revision>
  <dcterms:created xsi:type="dcterms:W3CDTF">2020-04-27T10:33:51Z</dcterms:created>
  <dcterms:modified xsi:type="dcterms:W3CDTF">2020-04-28T08:14:08Z</dcterms:modified>
</cp:coreProperties>
</file>