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874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5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750600" y="1692000"/>
            <a:ext cx="1056240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FFFFFF"/>
                </a:solidFill>
                <a:latin typeface="Times New Roman"/>
                <a:ea typeface="Times New Roman"/>
              </a:rPr>
              <a:t>Инновационные методы работы с детьми раннего возраста</a:t>
            </a:r>
            <a:endParaRPr lang="ru-RU" sz="5400" b="0" strike="noStrike" spc="-1">
              <a:latin typeface="Times New Roman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1870560" y="327600"/>
            <a:ext cx="81050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МАОУ «Прогимназия Кристаллик»</a:t>
            </a:r>
            <a:endParaRPr lang="ru-RU" sz="2000" b="0" strike="noStrike" spc="-1" dirty="0">
              <a:latin typeface="Times New Roman"/>
            </a:endParaRPr>
          </a:p>
        </p:txBody>
      </p:sp>
      <p:sp>
        <p:nvSpPr>
          <p:cNvPr id="41" name="CustomShape 3"/>
          <p:cNvSpPr/>
          <p:nvPr/>
        </p:nvSpPr>
        <p:spPr>
          <a:xfrm>
            <a:off x="578520" y="3480480"/>
            <a:ext cx="116132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5400" b="1" strike="noStrike" spc="-1">
                <a:solidFill>
                  <a:srgbClr val="FFFFFF"/>
                </a:solidFill>
                <a:latin typeface="Times New Roman"/>
                <a:ea typeface="Times New Roman"/>
              </a:rPr>
              <a:t>«Хеппенинг»</a:t>
            </a:r>
            <a:endParaRPr lang="ru-RU" sz="5400" b="0" strike="noStrike" spc="-1">
              <a:latin typeface="Times New Roman"/>
            </a:endParaRPr>
          </a:p>
        </p:txBody>
      </p:sp>
      <p:sp>
        <p:nvSpPr>
          <p:cNvPr id="42" name="CustomShape 4"/>
          <p:cNvSpPr/>
          <p:nvPr/>
        </p:nvSpPr>
        <p:spPr>
          <a:xfrm>
            <a:off x="9024840" y="5673240"/>
            <a:ext cx="2458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Автор: Абрамова М.Ю.</a:t>
            </a:r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63" name="CustomShape 1"/>
          <p:cNvSpPr/>
          <p:nvPr/>
        </p:nvSpPr>
        <p:spPr>
          <a:xfrm>
            <a:off x="520920" y="543600"/>
            <a:ext cx="11149200" cy="601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Польза от рисования пальчиками:</a:t>
            </a:r>
            <a:endParaRPr lang="ru-RU" sz="4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хорошо развивают мелкую моторику, что способствует развитию речи;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развитие тактильной чувствительности. Это новые ощущения при макании пальчика в краску, при ведении пальчиком по различным поверхностям для рисования.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осознание ребёнком собственного тела.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раннее развитие творческих способностей.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развитие ловкости пальцев и кистей рук. Раскрашивая пальчиком изображение, малыш учится чувствовать границы.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развитие представлений о цвете.</a:t>
            </a:r>
            <a:endParaRPr lang="ru-RU" sz="2400" b="0" strike="noStrike" spc="-1"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развитие воображения и образного мышления.</a:t>
            </a:r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943920" y="1300680"/>
            <a:ext cx="10302840" cy="283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Сенсорная коробка </a:t>
            </a: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-это ёмкость с наполнителем, предназначенная для игры, главное предназначение которой-дать возможность детям трогать пересыпать, исследовать, изучать то ,что находится внутри неё, обучая и развивая ребёнка.</a:t>
            </a:r>
            <a:endParaRPr lang="ru-RU" sz="36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Рисунок 1"/>
          <p:cNvPicPr/>
          <p:nvPr/>
        </p:nvPicPr>
        <p:blipFill>
          <a:blip r:embed="rId2"/>
          <a:stretch/>
        </p:blipFill>
        <p:spPr>
          <a:xfrm>
            <a:off x="0" y="-72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67" name="CustomShape 1"/>
          <p:cNvSpPr/>
          <p:nvPr/>
        </p:nvSpPr>
        <p:spPr>
          <a:xfrm>
            <a:off x="1578960" y="294120"/>
            <a:ext cx="451620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Сенсорная коробка </a:t>
            </a:r>
            <a:endParaRPr lang="ru-RU" sz="4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1"/>
          <p:cNvPicPr/>
          <p:nvPr/>
        </p:nvPicPr>
        <p:blipFill>
          <a:blip r:embed="rId2"/>
          <a:stretch/>
        </p:blipFill>
        <p:spPr>
          <a:xfrm>
            <a:off x="0" y="-72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69" name="CustomShape 1"/>
          <p:cNvSpPr/>
          <p:nvPr/>
        </p:nvSpPr>
        <p:spPr>
          <a:xfrm>
            <a:off x="1070640" y="2421360"/>
            <a:ext cx="10049760" cy="130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0" b="1" strike="noStrike" spc="-1">
                <a:solidFill>
                  <a:srgbClr val="FFFFFF"/>
                </a:solidFill>
                <a:latin typeface="Calibri"/>
                <a:ea typeface="DejaVu Sans"/>
              </a:rPr>
              <a:t>Спасибо за внимание!</a:t>
            </a:r>
            <a:endParaRPr lang="ru-RU" sz="8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736920" y="889920"/>
            <a:ext cx="10930680" cy="557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Инновационные технологии</a:t>
            </a: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 – это система методов, способов, приёмов обучения, воспитательных средств, направленных на достижение позитивного результата за счёт динамичных изменений в личностном развитии ребёнка в современных социокультурных условиях. </a:t>
            </a:r>
            <a:endParaRPr lang="ru-RU" sz="3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Инновационные технологии обучения следует рассматривать как инструмент, с помощью которого новая образовательная программа может быть претворена в жизнь.</a:t>
            </a:r>
            <a:endParaRPr lang="ru-RU" sz="36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800640" y="1405800"/>
            <a:ext cx="10589760" cy="374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Личностно ориентированное обучение </a:t>
            </a:r>
            <a:r>
              <a:rPr lang="ru-RU" sz="40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- это такое обучение, где во главу ставится личность ребенка, ее самобытность, самоценность, субъектный опыт каждого сначала раскрывается, а затем согласовывается с содержанием образования.</a:t>
            </a:r>
            <a:endParaRPr lang="ru-RU" sz="4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1"/>
          <p:cNvPicPr/>
          <p:nvPr/>
        </p:nvPicPr>
        <p:blipFill>
          <a:blip r:embed="rId2"/>
          <a:stretch/>
        </p:blipFill>
        <p:spPr>
          <a:xfrm>
            <a:off x="0" y="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491400" y="825840"/>
            <a:ext cx="11149200" cy="557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Хеппенинг</a:t>
            </a: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- форма современного искусства, представляющая собой действия, события или ситуации, происходящие при участии художников, но не контролируемые им полностью. </a:t>
            </a:r>
            <a:endParaRPr lang="ru-RU" sz="3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Хэппенинг обычно включает в себя импровизацию и не имеет чёткого сценария. При нём неизвестно, какое получится изображение, он заведомо успешен по результату, тем самым усиливает интерес детей к изобразительной деятельности. </a:t>
            </a:r>
            <a:endParaRPr lang="ru-RU" sz="36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1"/>
          <p:cNvPicPr/>
          <p:nvPr/>
        </p:nvPicPr>
        <p:blipFill>
          <a:blip r:embed="rId2"/>
          <a:stretch/>
        </p:blipFill>
        <p:spPr>
          <a:xfrm>
            <a:off x="0" y="-72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3305160" y="152640"/>
            <a:ext cx="585144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Рисование пальчиками</a:t>
            </a:r>
            <a:endParaRPr lang="ru-RU" sz="4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1"/>
          <p:cNvPicPr/>
          <p:nvPr/>
        </p:nvPicPr>
        <p:blipFill>
          <a:blip r:embed="rId2"/>
          <a:stretch/>
        </p:blipFill>
        <p:spPr>
          <a:xfrm>
            <a:off x="-1080" y="-72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52" name="CustomShape 1"/>
          <p:cNvSpPr/>
          <p:nvPr/>
        </p:nvSpPr>
        <p:spPr>
          <a:xfrm>
            <a:off x="3372840" y="-10440"/>
            <a:ext cx="544428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Рисование кулачком </a:t>
            </a:r>
            <a:endParaRPr lang="ru-RU" sz="4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1"/>
          <p:cNvPicPr/>
          <p:nvPr/>
        </p:nvPicPr>
        <p:blipFill>
          <a:blip r:embed="rId2"/>
          <a:stretch/>
        </p:blipFill>
        <p:spPr>
          <a:xfrm>
            <a:off x="0" y="-720"/>
            <a:ext cx="12192120" cy="685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pic>
        <p:nvPicPr>
          <p:cNvPr id="55" name="Рисунок 3"/>
          <p:cNvPicPr/>
          <p:nvPr/>
        </p:nvPicPr>
        <p:blipFill>
          <a:blip r:embed="rId3"/>
          <a:stretch/>
        </p:blipFill>
        <p:spPr>
          <a:xfrm rot="16618200">
            <a:off x="7517880" y="2802240"/>
            <a:ext cx="3023640" cy="4032000"/>
          </a:xfrm>
          <a:prstGeom prst="rect">
            <a:avLst/>
          </a:prstGeom>
          <a:ln w="0">
            <a:noFill/>
          </a:ln>
        </p:spPr>
      </p:pic>
      <p:pic>
        <p:nvPicPr>
          <p:cNvPr id="56" name="Рисунок 4"/>
          <p:cNvPicPr/>
          <p:nvPr/>
        </p:nvPicPr>
        <p:blipFill>
          <a:blip r:embed="rId4"/>
          <a:srcRect l="4989" r="3359" b="2142"/>
          <a:stretch/>
        </p:blipFill>
        <p:spPr>
          <a:xfrm rot="14164800">
            <a:off x="1283040" y="3356280"/>
            <a:ext cx="2631240" cy="374616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7"/>
          <p:cNvPicPr/>
          <p:nvPr/>
        </p:nvPicPr>
        <p:blipFill>
          <a:blip r:embed="rId5"/>
          <a:stretch/>
        </p:blipFill>
        <p:spPr>
          <a:xfrm rot="4772400">
            <a:off x="3933000" y="1773720"/>
            <a:ext cx="3459960" cy="259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1"/>
          <p:cNvPicPr/>
          <p:nvPr/>
        </p:nvPicPr>
        <p:blipFill>
          <a:blip r:embed="rId2"/>
          <a:stretch/>
        </p:blipFill>
        <p:spPr>
          <a:xfrm>
            <a:off x="-360" y="-360"/>
            <a:ext cx="12192120" cy="6857640"/>
          </a:xfrm>
          <a:prstGeom prst="rect">
            <a:avLst/>
          </a:prstGeom>
          <a:ln w="0"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190080" y="183240"/>
            <a:ext cx="4188960" cy="13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Рисование на подносе</a:t>
            </a:r>
            <a:endParaRPr lang="ru-RU" sz="4000" b="0" strike="noStrike" spc="-1">
              <a:latin typeface="Times New Roman"/>
            </a:endParaRPr>
          </a:p>
        </p:txBody>
      </p:sp>
      <p:pic>
        <p:nvPicPr>
          <p:cNvPr id="60" name="Рисунок 5"/>
          <p:cNvPicPr/>
          <p:nvPr/>
        </p:nvPicPr>
        <p:blipFill>
          <a:blip r:embed="rId3"/>
          <a:stretch/>
        </p:blipFill>
        <p:spPr>
          <a:xfrm>
            <a:off x="4066560" y="322920"/>
            <a:ext cx="4012920" cy="3009240"/>
          </a:xfrm>
          <a:prstGeom prst="rect">
            <a:avLst/>
          </a:prstGeom>
          <a:ln w="0">
            <a:noFill/>
          </a:ln>
        </p:spPr>
      </p:pic>
      <p:pic>
        <p:nvPicPr>
          <p:cNvPr id="61" name="Рисунок 6"/>
          <p:cNvPicPr/>
          <p:nvPr/>
        </p:nvPicPr>
        <p:blipFill>
          <a:blip r:embed="rId4"/>
          <a:stretch/>
        </p:blipFill>
        <p:spPr>
          <a:xfrm>
            <a:off x="4134240" y="3631680"/>
            <a:ext cx="3874680" cy="2905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</TotalTime>
  <Words>244</Words>
  <Application>Microsoft Office PowerPoint</Application>
  <PresentationFormat>Произвольный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dc:description/>
  <cp:lastModifiedBy>kristal</cp:lastModifiedBy>
  <cp:revision>18</cp:revision>
  <dcterms:created xsi:type="dcterms:W3CDTF">2021-01-26T09:33:01Z</dcterms:created>
  <dcterms:modified xsi:type="dcterms:W3CDTF">2026-09-04T07:19:03Z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13</vt:i4>
  </property>
</Properties>
</file>