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58" r:id="rId5"/>
    <p:sldId id="261" r:id="rId6"/>
    <p:sldId id="263" r:id="rId7"/>
    <p:sldId id="264" r:id="rId8"/>
    <p:sldId id="265" r:id="rId9"/>
    <p:sldId id="266" r:id="rId10"/>
    <p:sldId id="267" r:id="rId11"/>
    <p:sldId id="262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8" d="100"/>
          <a:sy n="58" d="100"/>
        </p:scale>
        <p:origin x="78" y="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628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как средства развития мелкой моторики у детей с нарушением интеллекта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4365103"/>
            <a:ext cx="3672408" cy="1740447"/>
          </a:xfrm>
        </p:spPr>
        <p:txBody>
          <a:bodyPr>
            <a:normAutofit fontScale="85000" lnSpcReduction="20000"/>
          </a:bodyPr>
          <a:lstStyle/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 учитель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Максимова Елена Викторовна 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ГБОУ ЛО «Сосновоборская специальная школа»</a:t>
            </a:r>
          </a:p>
          <a:p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 Сосновый Бор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212976"/>
            <a:ext cx="4345016" cy="2892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836712"/>
            <a:ext cx="84969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Мои наблюдения: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используя пластилин в работе дети воспринимают занятие как игру , которая не вызывает у них негативизма.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ятно 2 2"/>
          <p:cNvSpPr/>
          <p:nvPr/>
        </p:nvSpPr>
        <p:spPr>
          <a:xfrm>
            <a:off x="2987824" y="2780928"/>
            <a:ext cx="3240360" cy="2448272"/>
          </a:xfrm>
          <a:prstGeom prst="irregularSeal2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Пластилин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691680" y="1556792"/>
            <a:ext cx="2304256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Внимательность </a:t>
            </a:r>
            <a:endParaRPr lang="ru-RU" sz="1600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292080" y="1484784"/>
            <a:ext cx="2376264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Аккуратность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51520" y="4005064"/>
            <a:ext cx="252028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Положительные эмоции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516216" y="3284984"/>
            <a:ext cx="2160240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Усидчивость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716016" y="4797152"/>
            <a:ext cx="2304256" cy="17281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Точное выполнение инструкций</a:t>
            </a:r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69.userapi.com/s/v1/ig2/Qcp-P9SQXkgZ4GyOb7Rte9nGv_6TU0sxSjMn4txtTrj3GFdKf3J2J_yUGg-K6cM5Rr60Xd-gyQUIRvRAPKYwFqmo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51200"/>
            <a:ext cx="4032448" cy="5946152"/>
          </a:xfrm>
          <a:prstGeom prst="rect">
            <a:avLst/>
          </a:prstGeom>
          <a:noFill/>
        </p:spPr>
      </p:pic>
      <p:pic>
        <p:nvPicPr>
          <p:cNvPr id="2" name="Picture 2" descr="https://sun9-86.userapi.com/s/v1/ig2/k_SIUJFQp6mUf2SbVFlsgqYoNGZ7RmRDd4xWruIJ8oktjaas-KXAgtbBtFlWF5IWo8dkgg-o0WAl299RTKw6WsJa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332656"/>
            <a:ext cx="2088232" cy="3240360"/>
          </a:xfrm>
          <a:prstGeom prst="rect">
            <a:avLst/>
          </a:prstGeom>
          <a:noFill/>
        </p:spPr>
      </p:pic>
      <p:pic>
        <p:nvPicPr>
          <p:cNvPr id="1028" name="Picture 4" descr="https://sun9-50.userapi.com/s/v1/ig2/N0yJp6E8aXfTmpYlwUZnEaBAkrw_MhwMaOBSfFhbFZ3U-nE_42KeNY-Qze-gAjHfValuPsoeDaCqTleieurfIzY1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32656"/>
            <a:ext cx="1944216" cy="3273090"/>
          </a:xfrm>
          <a:prstGeom prst="rect">
            <a:avLst/>
          </a:prstGeom>
          <a:noFill/>
        </p:spPr>
      </p:pic>
      <p:pic>
        <p:nvPicPr>
          <p:cNvPr id="1030" name="Picture 6" descr="https://sun9-61.userapi.com/s/v1/ig2/M0-LuciK28ctcbd9Uk4h-cd9L5HAPI0a-gM7gkg7HcnsnazK-4bDx7nR0IaKVXqlf_WSFm20H16y6U5pgaqVcRj2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6096" y="3861048"/>
            <a:ext cx="2808312" cy="252028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51520" y="260648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Наши работы с учениками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15.userapi.com/s/v1/ig2/v-VCV5xUpFCDkALniu8xf6nodwLOFzYY_RLC1Ca2ZJGVQWUG1C05s8Z9pUsc4tnRLDBmpbyBaZh7isEarswsGlfJ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3600400" cy="2952328"/>
          </a:xfrm>
          <a:prstGeom prst="rect">
            <a:avLst/>
          </a:prstGeom>
          <a:noFill/>
        </p:spPr>
      </p:pic>
      <p:pic>
        <p:nvPicPr>
          <p:cNvPr id="1028" name="Picture 4" descr="https://sun9-86.userapi.com/s/v1/ig2/A3p1-5FWIteD_D-yVRef4sjDiGA791yEMUocU_QM26lYP9Wjn1yPHQ55AMgtXiVzCbnFsbUUqqOvB9Ha3nPBbWXY.jpg?quality=95&amp;as=32x24,48x36,72x54,108x81,160x120,240x180,360x270,480x360,540x405,640x480,720x540,1080x810,1280x9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708920"/>
            <a:ext cx="4752528" cy="3672408"/>
          </a:xfrm>
          <a:prstGeom prst="rect">
            <a:avLst/>
          </a:prstGeom>
          <a:noFill/>
        </p:spPr>
      </p:pic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63752">
            <a:off x="735121" y="3939833"/>
            <a:ext cx="2786688" cy="1857339"/>
          </a:xfrm>
          <a:prstGeom prst="rect">
            <a:avLst/>
          </a:prstGeom>
          <a:noFill/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692696"/>
            <a:ext cx="4326742" cy="17728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sun9-35.userapi.com/s/v1/ig2/2xy6DYQumUepYwYTLjFdmTpCunOJmQgpZyXkhOfa7RQWWQqxqydInIRTY2352pwY2WeRnQeP24Vx7mv_6L1kDwHF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404664"/>
            <a:ext cx="3348372" cy="4464496"/>
          </a:xfrm>
          <a:prstGeom prst="rect">
            <a:avLst/>
          </a:prstGeom>
          <a:noFill/>
        </p:spPr>
      </p:pic>
      <p:pic>
        <p:nvPicPr>
          <p:cNvPr id="25604" name="Picture 4" descr="https://sun9-26.userapi.com/s/v1/ig2/N28jCUz6EfW1TajxaP0EUdlfHUfbuq2lLGthGRC6hd6WAW61Ts-sLr5VKXE3uUhQJECvd5Pxu_8FsWS5mI0Uc8vQ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32656"/>
            <a:ext cx="3294366" cy="4392488"/>
          </a:xfrm>
          <a:prstGeom prst="rect">
            <a:avLst/>
          </a:prstGeom>
          <a:noFill/>
        </p:spPr>
      </p:pic>
      <p:pic>
        <p:nvPicPr>
          <p:cNvPr id="25606" name="Picture 6" descr="https://sun9-33.userapi.com/s/v1/ig2/qXRBjLVQqtTrod3sQGPc5bLiPdzRqiRhc2IgcsOx_CWl_yKZTvOopR_L8HsuAkl8NmVV6GIvHeFVZqKX1DO7JTKl.jpg?quality=95&amp;as=32x43,48x64,72x96,108x144,160x213,240x320,360x480,480x640,540x720,640x853,720x960,960x1280&amp;from=bu&amp;cs=96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2492896"/>
            <a:ext cx="3071962" cy="40959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39752" y="2636912"/>
            <a:ext cx="41764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ЗА ВНИМАНИЕ!!!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Актуальность, цели и задачи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Актуальность.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К сожалению, у  детей с интеллектуальными нарушениями отмечается низкий уровень развития мелкой моторики. Они не могут застегнуть пуговицы, молнию на одежде, завязать шнурки на ботинках, неловко держат ложку, кисть, карандаш. Детям бывает трудно работать с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пазлами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, счетными палочками. Они не могут обвести фигуру, нарисовать по образцу или заштриховать предмет. </a:t>
            </a:r>
          </a:p>
          <a:p>
            <a:pPr algn="just"/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 Развитие тонких дифференцированных движений кистей и пальцев рук посредством овладения техникой пластилиновой живописи.</a:t>
            </a:r>
          </a:p>
          <a:p>
            <a:r>
              <a:rPr lang="ru-RU" sz="1900" i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	- развивать и укреплять мышцы руки;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- обучать элементарным трудовым навыкам;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- развивать детское изобразительное творчество;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- развивать у детей с нарушением интеллекта навыки работы с пластилином;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- развивать эстетическое, композиционное, пространственное восприятие;</a:t>
            </a:r>
          </a:p>
          <a:p>
            <a:pPr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	- воспитывать усидчивость, аккуратность, терпение, умение доводить начатое дело до конца.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920880" cy="115212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своей работе я руководствуюсь следующими принципами: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5"/>
            <a:ext cx="8363272" cy="4536504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Принцип доступности</a:t>
            </a:r>
          </a:p>
          <a:p>
            <a:pPr>
              <a:buNone/>
            </a:pPr>
            <a:r>
              <a:rPr lang="ru-RU" sz="2000" dirty="0" smtClean="0"/>
              <a:t>все задания должны соответствовать возрастным и индивидуальным особенностям детей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Принцип интеграции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сочетание основного вида деятельности с развитием речи, с игровой деятельностью, с развитием познавательных процессов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Принцип систематичности  </a:t>
            </a:r>
          </a:p>
          <a:p>
            <a:pPr>
              <a:buNone/>
            </a:pPr>
            <a:r>
              <a:rPr lang="ru-RU" sz="2000" dirty="0" smtClean="0"/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остепенно обучать детей новым приемам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переходя от  простого к сложному, что обеспечивает равномерное накопление и углубление знаний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Принцип свободы выбора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предоставляет детям возможность самим решить, каким цветом пластилина  будет оформлена их работа, какой материал выбрать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User\Desktop\scale_1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836712"/>
            <a:ext cx="1370525" cy="9020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Пластилинография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своей работе я применяю технику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протяжении длительного времени и считаю, что она способствует развитию мелкой моторики при условии ее систематического включения в образовательную деятельность.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15363" name="Picture 3" descr="C:\Users\User\Desktop\5ysWD-4WmgTS18kgoyp1eh6qjDlSm82vcR0P7pWzuE0Aupk7UOdEfDftY2rtKJzOoI3Iz0L9PT37G_EZbgCxbLL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564904"/>
            <a:ext cx="4824536" cy="3618402"/>
          </a:xfrm>
          <a:prstGeom prst="rect">
            <a:avLst/>
          </a:prstGeom>
          <a:noFill/>
        </p:spPr>
      </p:pic>
      <p:pic>
        <p:nvPicPr>
          <p:cNvPr id="15364" name="Picture 4" descr="C:\Users\User\Desktop\QCKyT0NqS1fOADQuP9MAb0kMoF9ETOZ792FNqYC-V772zG8WOA90TY3h8jJibDU5r6nOn27lnTzD7eXswSh1BoN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492896"/>
            <a:ext cx="1907704" cy="36092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476672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Применение техники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отрабатывании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лексических тем на разных уроках.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24744"/>
            <a:ext cx="8136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 по лексическим темам с помощью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пластилинографии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дает возможность детям запомнить новые слова, используя тактильный и зрительный анализаторы. Лучше всего у детей с интеллектуальными нарушениями накопление словаря происходит через увиденное и осознанное.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276872"/>
            <a:ext cx="25922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:«Осень. Осенние листочки»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Цвет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Соотнесение листа с деревом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70.userapi.com/s/v1/ig2/aqt9fUHRWFxnYj63SiJvNWAPseZnTQ1jBpjP3wy5jT4ZBF4a91JQPe5pG67An_dg5xMzWocfHEIEY4LNrphMfxRN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2420888"/>
            <a:ext cx="3995936" cy="2996952"/>
          </a:xfrm>
          <a:prstGeom prst="rect">
            <a:avLst/>
          </a:prstGeom>
          <a:noFill/>
        </p:spPr>
      </p:pic>
      <p:pic>
        <p:nvPicPr>
          <p:cNvPr id="2052" name="Picture 4" descr="https://sun9-47.userapi.com/s/v1/ig2/A2-Gdlnmoi1mzY55ElPfC-rIYSlTK-slF11rBv96ZUl5GNwP9L_QcbTvl0slt9_VusotHnVH159GvBLSzOxWPyL3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861048"/>
            <a:ext cx="2088232" cy="2793777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995936" y="5445224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Тема: «ПДД. Светофор»</a:t>
            </a:r>
          </a:p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Цвет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Действие на цвет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203848" y="2708920"/>
            <a:ext cx="576064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flipH="1">
            <a:off x="3059832" y="5661248"/>
            <a:ext cx="720080" cy="504056"/>
          </a:xfrm>
          <a:prstGeom prst="rightArrow">
            <a:avLst>
              <a:gd name="adj1" fmla="val 4211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57.userapi.com/s/v1/ig2/hYGpOdqNOvPhQl-hifeL73mBJkWVY5jeQkpLR-SEUVrYUZGpQ5K8BQRQnnk2woht9bnKG-QnABZz3ybST7eGKFM6.jpg?quality=95&amp;as=32x43,48x64,72x96,108x144,160x213,240x320,360x479,480x639,540x719,640x852,720x959,1080x1438,1280x1705,1440x1918,1922x25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3096344" cy="364270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07904" y="260649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: «Знакомство с буковой «А»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формирование графического образа букв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развитие тактильных ощущений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закрепление цвета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35.userapi.com/s/v1/ig2/2tZRNJjJ301eUhepAgSO2_JJRRc0h-LKUeiTqbYMPR-x0ZHNRHPmJxSGK6u1Xs28I39zzwr-Q2mjBgUoKOCU7F3W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2060848"/>
            <a:ext cx="2637668" cy="445215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04248" y="270892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:Домашние животные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3347864" y="692696"/>
            <a:ext cx="360040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6444208" y="2780928"/>
            <a:ext cx="360040" cy="50405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Примеры заданий с использованием пластилина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124744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Дети должны вылепить предмет название которого начинается на изучаемую букву.  (апельсин, улитка)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sun9-68.userapi.com/s/v1/ig2/BXxBiFCpPFiTWSXAyQOZo8Npe-eL9-Yb-Xcwd-CIutMaAK2PyrUg30_DXRXicl3C5hBelIdsO7M-pyiM4XdI_ban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916832"/>
            <a:ext cx="2376264" cy="363294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5589240"/>
            <a:ext cx="1296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4" descr="https://sun9-53.userapi.com/s/v1/ig2/Knmgvic6sS1JCU42U0sMFmFKrQZzllh91wTulonL7KI7JVMdU4Dqjsku0KfKMZRhd0nZbG3WnXsmHmYPDgi3gLUY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916832"/>
            <a:ext cx="2460222" cy="368033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012160" y="5589240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20688"/>
            <a:ext cx="7776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Проигрывание сказки «Колобок»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sun9-45.userapi.com/s/v1/ig2/BaIrEValVWWr3DWpio0oYFZu9kvBe-OajavutkjEJUVclFfI3wo2EwzNIEOnYt8Z_hU5IN_PPhV6vQbsfJMD7yvL.jpg?quality=95&amp;as=32x24,48x36,72x54,108x81,160x120,240x180,360x270,480x360,540x405,640x480,720x541,1080x811,1280x961,1440x1081,2560x1922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4640516" cy="4176464"/>
          </a:xfrm>
          <a:prstGeom prst="rect">
            <a:avLst/>
          </a:prstGeom>
          <a:noFill/>
        </p:spPr>
      </p:pic>
      <p:pic>
        <p:nvPicPr>
          <p:cNvPr id="22532" name="Picture 4" descr="https://sun9-13.userapi.com/s/v1/ig2/jhCdrY8x8_Z8ujImGV81m9H1aaelic0L5oq8rhoDZrVktxTFso9XhId7YWB48_b2yi5SxVaLPbbeAk01C7lFoLBC.jpg?quality=95&amp;as=32x24,48x36,72x54,108x81,160x120,240x180,360x270,480x360,540x405,640x480,720x540,1080x810,1280x960,1440x1080,2560x192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996952"/>
            <a:ext cx="3864429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620688"/>
            <a:ext cx="698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Решение простых счетных операций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4" name="Picture 2" descr="https://sun9-38.userapi.com/s/v1/ig2/f1ibRbcMx-Wu0ri7lR842P9wPSk5Oxv8ds_KXFw4_Ks8ZVmuzgHiKHUjXLeXL4-mEWjeSQvBn2AVIKdzpeMz07pA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1728192" cy="216024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555776" y="1628800"/>
            <a:ext cx="5760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6" name="Picture 4" descr="https://sun9-26.userapi.com/s/v1/ig2/9HtoLTEARu8G_GyoXcYcGWojsB8_T6ec2ejJk_e_s6o0n7XCCqR1zML3G-0KxmO8fxv-atGKbNv4Nc3clVSU6JrD.jpg?quality=95&amp;as=32x43,48x64,72x96,108x144,160x213,240x320,360x480,480x640,540x720,640x853,720x960,1080x1440,1280x1707,1440x1920,1920x2560&amp;from=bu&amp;cs=1280x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1" y="1052736"/>
            <a:ext cx="1656184" cy="2207383"/>
          </a:xfrm>
          <a:prstGeom prst="rect">
            <a:avLst/>
          </a:prstGeom>
          <a:noFill/>
        </p:spPr>
      </p:pic>
      <p:pic>
        <p:nvPicPr>
          <p:cNvPr id="23558" name="Picture 6" descr="https://sun9-84.userapi.com/s/v1/ig2/RRUGB-RBF5vL8h7PyHLgtPbM0cB2nkVsNLfdNNC12JdXYjIsXLq_c7Lh3TjN8hWkmSOpLSZNHG8rt4-zHa_Bght-.jpg?quality=95&amp;as=32x24,48x36,72x54,108x81,160x120,240x180,360x270,480x360,540x405,640x480,720x541,1080x811,1280x961,1440x1081,2560x1922&amp;from=bu&amp;cs=1280x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3789040"/>
            <a:ext cx="1684636" cy="230425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 flipV="1">
            <a:off x="2483768" y="4366522"/>
            <a:ext cx="5760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0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5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60" name="Picture 8" descr="https://sun9-42.userapi.com/s/v1/ig2/dIa7rm3BlAL9ViO4hkVPmfDR0akieUFizuXGUgO3-2anIumkJ_8iAkNrFzVvDO83Te4nJdyfs1jD3Zx3VRhV1gtR.jpg?quality=95&amp;as=32x24,48x36,72x54,108x81,160x120,240x180,360x270,480x360,540x405,640x480,720x541,1080x811,1280x961,1440x1081,2560x1922&amp;from=bu&amp;cs=1280x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717032"/>
            <a:ext cx="1656184" cy="231677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076056" y="2780928"/>
            <a:ext cx="35283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b="1" dirty="0" smtClean="0">
                <a:latin typeface="Times New Roman" pitchFamily="18" charset="0"/>
                <a:cs typeface="Times New Roman" pitchFamily="18" charset="0"/>
              </a:rPr>
              <a:t>1+1=2</a:t>
            </a:r>
            <a:endParaRPr lang="ru-RU" sz="8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474</Words>
  <Application>Microsoft Office PowerPoint</Application>
  <PresentationFormat>Экран (4:3)</PresentationFormat>
  <Paragraphs>63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Тема Office</vt:lpstr>
      <vt:lpstr>Применение пластилинографии как средства развития мелкой моторики у детей с нарушением интеллекта   </vt:lpstr>
      <vt:lpstr>Актуальность, цели и задачи пластилинографии</vt:lpstr>
      <vt:lpstr>В своей работе я руководствуюсь следующими принципами: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пластилинографии как средства развития мелкой моторики у детей с нарушением интеллекта   </dc:title>
  <dc:creator>User11</dc:creator>
  <cp:lastModifiedBy>user11</cp:lastModifiedBy>
  <cp:revision>29</cp:revision>
  <dcterms:created xsi:type="dcterms:W3CDTF">2025-11-21T06:45:56Z</dcterms:created>
  <dcterms:modified xsi:type="dcterms:W3CDTF">2026-09-15T08:22:01Z</dcterms:modified>
</cp:coreProperties>
</file>