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Raleway SemiBold"/>
      <p:regular r:id="rId201314"/>
    </p:embeddedFont>
    <p:embeddedFont>
      <p:font typeface="Raleway Bold"/>
      <p:regular r:id="rId201315"/>
    </p:embeddedFont>
    <p:embeddedFont>
      <p:font typeface="Raleway Black"/>
      <p:regular r:id="rId201316"/>
    </p:embeddedFont>
    <p:embeddedFont>
      <p:font typeface="Raleway"/>
      <p:regular r:id="rId201317"/>
    </p:embeddedFont>
    <p:embeddedFont>
      <p:font typeface="Roboto"/>
      <p:regular r:id="rId201318"/>
    </p:embeddedFont>
    <p:embeddedFont>
      <p:font typeface="Roboto SemiBold"/>
      <p:regular r:id="rId201319"/>
    </p:embeddedFont>
    <p:embeddedFont>
      <p:font typeface="Roboto Bold"/>
      <p:regular r:id="rId201320"/>
    </p:embeddedFont>
    <p:embeddedFont>
      <p:font typeface="Roboto Black"/>
      <p:regular r:id="rId2013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Relationship Id="rId201322" Target="fonts/201322.fntdata" Type="http://schemas.openxmlformats.org/officeDocument/2006/relationships/font"/><Relationship Id="rId201323" Target="fonts/201323.fntdata" Type="http://schemas.openxmlformats.org/officeDocument/2006/relationships/font"/><Relationship Id="rId201324" Target="fonts/201324.fntdata" Type="http://schemas.openxmlformats.org/officeDocument/2006/relationships/font"/><Relationship Id="rId201325" Target="fonts/201325.fntdata" Type="http://schemas.openxmlformats.org/officeDocument/2006/relationships/font"/><Relationship Id="rId201326" Target="fonts/201326.fntdata" Type="http://schemas.openxmlformats.org/officeDocument/2006/relationships/font"/><Relationship Id="rId201327" Target="fonts/20132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1.png"/><Relationship Id="rId4" Type="http://schemas.openxmlformats.org/officeDocument/2006/relationships/image" Target="../media/image-3-2.svg"/><Relationship Id="rId5" Type="http://schemas.openxmlformats.org/officeDocument/2006/relationships/image" Target="../media/image-3-1.png"/><Relationship Id="rId6" Type="http://schemas.openxmlformats.org/officeDocument/2006/relationships/image" Target="../media/image-3-2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image" Target="../media/image-3-7.png"/><Relationship Id="rId10" Type="http://schemas.openxmlformats.org/officeDocument/2006/relationships/image" Target="../media/image-3-8.sv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1.png"/><Relationship Id="rId4" Type="http://schemas.openxmlformats.org/officeDocument/2006/relationships/image" Target="../media/image-9-2.svg"/><Relationship Id="rId5" Type="http://schemas.openxmlformats.org/officeDocument/2006/relationships/image" Target="../media/image-9-1.png"/><Relationship Id="rId6" Type="http://schemas.openxmlformats.org/officeDocument/2006/relationships/image" Target="../media/image-9-2.svg"/><Relationship Id="rId7" Type="http://schemas.openxmlformats.org/officeDocument/2006/relationships/image" Target="../media/image-9-1.png"/><Relationship Id="rId8" Type="http://schemas.openxmlformats.org/officeDocument/2006/relationships/image" Target="../media/image-9-2.svg"/><Relationship Id="rId9" Type="http://schemas.openxmlformats.org/officeDocument/2006/relationships/image" Target="../media/image-9-1.png"/><Relationship Id="rId10" Type="http://schemas.openxmlformats.org/officeDocument/2006/relationships/image" Target="../media/image-9-2.svg"/><Relationship Id="rId11" Type="http://schemas.openxmlformats.org/officeDocument/2006/relationships/image" Target="../media/image-9-1.png"/><Relationship Id="rId12" Type="http://schemas.openxmlformats.org/officeDocument/2006/relationships/image" Target="../media/image-9-2.svg"/><Relationship Id="rId13" Type="http://schemas.openxmlformats.org/officeDocument/2006/relationships/image" Target="../media/image-9-1.png"/><Relationship Id="rId14" Type="http://schemas.openxmlformats.org/officeDocument/2006/relationships/image" Target="../media/image-9-2.svg"/><Relationship Id="rId15" Type="http://schemas.openxmlformats.org/officeDocument/2006/relationships/slideLayout" Target="../slideLayouts/slideLayout2.xml"/><Relationship Id="rId1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54534"/>
            <a:ext cx="6296860" cy="9884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Как возник и передавался фольклор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5233360" y="1741388"/>
            <a:ext cx="6296860" cy="464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 появления книг люди запоминали произведения на слух и рассказывали их другим.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5233360" y="2354957"/>
            <a:ext cx="6296860" cy="887909"/>
          </a:xfrm>
          <a:prstGeom prst="roundRect">
            <a:avLst>
              <a:gd name="adj" fmla="val 748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397861" y="2519462"/>
            <a:ext cx="5967859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Устная форма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5397861" y="2845991"/>
            <a:ext cx="5967859" cy="232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Произведения существовали в устной форме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233360" y="3375124"/>
            <a:ext cx="6296860" cy="887909"/>
          </a:xfrm>
          <a:prstGeom prst="roundRect">
            <a:avLst>
              <a:gd name="adj" fmla="val 748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397861" y="3539629"/>
            <a:ext cx="5967859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Вариативность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5397861" y="3866158"/>
            <a:ext cx="5967859" cy="232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Один и тот же текст мог иметь разные варианты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233360" y="4395291"/>
            <a:ext cx="6296860" cy="887909"/>
          </a:xfrm>
          <a:prstGeom prst="roundRect">
            <a:avLst>
              <a:gd name="adj" fmla="val 748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397861" y="4559796"/>
            <a:ext cx="5967859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Коллективность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5397861" y="4886325"/>
            <a:ext cx="5967859" cy="232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создании и сохранении фольклора участвовали многие люди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233360" y="5415459"/>
            <a:ext cx="6296860" cy="887909"/>
          </a:xfrm>
          <a:prstGeom prst="roundRect">
            <a:avLst>
              <a:gd name="adj" fmla="val 748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397861" y="5579963"/>
            <a:ext cx="5967859" cy="247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Живой язык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5397861" y="5906492"/>
            <a:ext cx="5967859" cy="232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Язык фольклора часто живой, образный и легко запоминается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2427" y="661690"/>
            <a:ext cx="3691044" cy="553452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3523" y="2737247"/>
            <a:ext cx="5273047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Фольклор — народная мудрость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6263523" y="3243263"/>
            <a:ext cx="5273047" cy="886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spcAft>
                <a:spcPts val="650"/>
              </a:spcAft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Фольклор — устное народное творчество.</a:t>
            </a:r>
            <a:endParaRPr lang="en-US" sz="1000" dirty="0"/>
          </a:p>
          <a:p>
            <a:pPr algn="l" indent="0" marL="0">
              <a:lnSpc>
                <a:spcPct val="113000"/>
              </a:lnSpc>
              <a:spcAft>
                <a:spcPts val="650"/>
              </a:spcAft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Это песни, сказки, пословицы, загадки и другие произведения, которые создавались и передавались из поколения в поколение.</a:t>
            </a:r>
            <a:endParaRPr lang="en-US" sz="1000" dirty="0"/>
          </a:p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Главная особенность фольклора — его автором считается народ.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73212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Главные признаки фольклора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54188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Фольклор отражает представления народа о мире, добре и зле, справедливости и человеческих качествах.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3056930"/>
            <a:ext cx="3496877" cy="7240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77479" y="3271341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Устная передача</a:t>
            </a:r>
            <a:endParaRPr lang="en-US" sz="18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3056930"/>
            <a:ext cx="3496877" cy="72409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663363" y="3271341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Коллективное авторство</a:t>
            </a:r>
            <a:endParaRPr lang="en-US" sz="18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3244" y="3056930"/>
            <a:ext cx="3496877" cy="72409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349247" y="3271341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Вариативность текста</a:t>
            </a:r>
            <a:endParaRPr lang="en-US" sz="18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475" y="3970040"/>
            <a:ext cx="3496877" cy="131464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7479" y="4184452"/>
            <a:ext cx="296646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Связь с народными обычаями</a:t>
            </a:r>
            <a:endParaRPr lang="en-US" sz="18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47359" y="3970040"/>
            <a:ext cx="3496877" cy="1314648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4663363" y="4184452"/>
            <a:ext cx="2966467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Повторения, ритм, образность и выразительность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714923"/>
            <a:ext cx="5822110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Что такое малые жанры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661475" y="3264198"/>
            <a:ext cx="5822110" cy="8893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spcAft>
                <a:spcPts val="750"/>
              </a:spcAft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Малые жанры фольклора — короткие произведения, которые легко запомнить и использовать в повседневной речи.</a:t>
            </a:r>
            <a:endParaRPr lang="en-US" sz="110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Они могут развлекать, поучать, объяснять явления природы, помогать в общении и передавать жизненный опыт.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3361" y="785813"/>
            <a:ext cx="3525452" cy="52862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41019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Пословицы и поговорки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2473325"/>
            <a:ext cx="291785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Пословица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2957612"/>
            <a:ext cx="2917851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Краткое изречение с поучительным смыслом.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944936" y="3945136"/>
            <a:ext cx="263439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«Без труда не вытащишь и рыбку из пруда».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661475" y="3775075"/>
            <a:ext cx="25399" cy="944959"/>
          </a:xfrm>
          <a:prstGeom prst="roundRect">
            <a:avLst>
              <a:gd name="adj" fmla="val 50001"/>
            </a:avLst>
          </a:prstGeom>
          <a:solidFill>
            <a:srgbClr val="1B1B27"/>
          </a:solidFill>
          <a:ln/>
        </p:spPr>
      </p:sp>
      <p:sp>
        <p:nvSpPr>
          <p:cNvPr id="8" name="Text 5"/>
          <p:cNvSpPr/>
          <p:nvPr/>
        </p:nvSpPr>
        <p:spPr>
          <a:xfrm>
            <a:off x="4046833" y="2473325"/>
            <a:ext cx="291785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Поговорка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4046833" y="2957612"/>
            <a:ext cx="2917851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Меткое выражение, обычно без прямого поучительного вывода.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4330294" y="3945136"/>
            <a:ext cx="263439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«Золотые руки», «Как снег на голову».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4046833" y="3775075"/>
            <a:ext cx="25399" cy="944959"/>
          </a:xfrm>
          <a:prstGeom prst="roundRect">
            <a:avLst>
              <a:gd name="adj" fmla="val 50001"/>
            </a:avLst>
          </a:prstGeom>
          <a:solidFill>
            <a:srgbClr val="1B1B27"/>
          </a:solidFill>
          <a:ln/>
        </p:spPr>
      </p:sp>
      <p:sp>
        <p:nvSpPr>
          <p:cNvPr id="12" name="Text 9"/>
          <p:cNvSpPr/>
          <p:nvPr/>
        </p:nvSpPr>
        <p:spPr>
          <a:xfrm>
            <a:off x="661475" y="5145286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Пословицы учат, а поговорки делают речь яркой и образной.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14587"/>
            <a:ext cx="5203794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Загадки: вопрос, образ, догадка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984897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Загадка — это краткое образное описание предмета или явления, которое нужно разгадать.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944936" y="3972421"/>
            <a:ext cx="55299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«Без рук, без ног, а ворота открывает» — ветер.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61475" y="3802360"/>
            <a:ext cx="25399" cy="642541"/>
          </a:xfrm>
          <a:prstGeom prst="roundRect">
            <a:avLst>
              <a:gd name="adj" fmla="val 50001"/>
            </a:avLst>
          </a:prstGeom>
          <a:solidFill>
            <a:srgbClr val="1B1B27"/>
          </a:solidFill>
          <a:ln/>
        </p:spPr>
      </p:sp>
      <p:sp>
        <p:nvSpPr>
          <p:cNvPr id="6" name="Text 4"/>
          <p:cNvSpPr/>
          <p:nvPr/>
        </p:nvSpPr>
        <p:spPr>
          <a:xfrm>
            <a:off x="661475" y="4657527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Загадки развивают наблюдательность, воображение, умение сравнивать и находить скрытые признаки.</a:t>
            </a:r>
            <a:endParaRPr lang="en-US" sz="145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2776" y="1694855"/>
            <a:ext cx="5203794" cy="34682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72035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Потешки, прибаутки и скороговорки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689027"/>
            <a:ext cx="3496877" cy="2448520"/>
          </a:xfrm>
          <a:prstGeom prst="roundRect">
            <a:avLst>
              <a:gd name="adj" fmla="val 324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6832" y="2884388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Потешки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56832" y="3293070"/>
            <a:ext cx="31061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Сопровождают игры и действия с маленькими детьми.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1140293" y="4223941"/>
            <a:ext cx="282270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«Сорока-ворона кашку варила…»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856832" y="4110534"/>
            <a:ext cx="25399" cy="831652"/>
          </a:xfrm>
          <a:prstGeom prst="roundRect">
            <a:avLst>
              <a:gd name="adj" fmla="val 50001"/>
            </a:avLst>
          </a:prstGeom>
          <a:solidFill>
            <a:srgbClr val="1B1B27"/>
          </a:solidFill>
          <a:ln/>
        </p:spPr>
      </p:sp>
      <p:sp>
        <p:nvSpPr>
          <p:cNvPr id="8" name="Shape 6"/>
          <p:cNvSpPr/>
          <p:nvPr/>
        </p:nvSpPr>
        <p:spPr>
          <a:xfrm>
            <a:off x="4347359" y="2689027"/>
            <a:ext cx="3496877" cy="2448520"/>
          </a:xfrm>
          <a:prstGeom prst="roundRect">
            <a:avLst>
              <a:gd name="adj" fmla="val 324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42716" y="2884388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Прибаутки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4542716" y="3293070"/>
            <a:ext cx="31061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Короткие забавные стишки или фразы.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8033244" y="2689027"/>
            <a:ext cx="3496877" cy="2448520"/>
          </a:xfrm>
          <a:prstGeom prst="roundRect">
            <a:avLst>
              <a:gd name="adj" fmla="val 324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8600" y="2884388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Скороговорки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8228600" y="3293070"/>
            <a:ext cx="31061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Помогают тренировать дикцию и произношение.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8512061" y="4223941"/>
            <a:ext cx="282270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«Шла Саша по шоссе и сосала сушку».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8228600" y="4110534"/>
            <a:ext cx="25399" cy="831652"/>
          </a:xfrm>
          <a:prstGeom prst="roundRect">
            <a:avLst>
              <a:gd name="adj" fmla="val 50001"/>
            </a:avLst>
          </a:prstGeom>
          <a:solidFill>
            <a:srgbClr val="1B1B27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48432"/>
            <a:ext cx="5203794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Считалки и заклички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614686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Считалка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61475" y="2098973"/>
            <a:ext cx="581337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Помогает честно выбрать участника игры или ведущего.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944936" y="2784078"/>
            <a:ext cx="55299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«На златом крыльце сидели…»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61475" y="2614017"/>
            <a:ext cx="25399" cy="642541"/>
          </a:xfrm>
          <a:prstGeom prst="roundRect">
            <a:avLst>
              <a:gd name="adj" fmla="val 50001"/>
            </a:avLst>
          </a:prstGeom>
          <a:solidFill>
            <a:srgbClr val="1B1B27"/>
          </a:solidFill>
          <a:ln/>
        </p:spPr>
      </p:sp>
      <p:sp>
        <p:nvSpPr>
          <p:cNvPr id="7" name="Text 5"/>
          <p:cNvSpPr/>
          <p:nvPr/>
        </p:nvSpPr>
        <p:spPr>
          <a:xfrm>
            <a:off x="661475" y="3469184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Закличка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661475" y="3953470"/>
            <a:ext cx="581337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Обращение к силам природы с просьбой или призывом.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944936" y="4638576"/>
            <a:ext cx="55299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«Дождик, дождик, пуще — дам тебе гущи!»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61475" y="4468515"/>
            <a:ext cx="25399" cy="642541"/>
          </a:xfrm>
          <a:prstGeom prst="roundRect">
            <a:avLst>
              <a:gd name="adj" fmla="val 50001"/>
            </a:avLst>
          </a:prstGeom>
          <a:solidFill>
            <a:srgbClr val="1B1B27"/>
          </a:solidFill>
          <a:ln/>
        </p:spPr>
      </p:sp>
      <p:sp>
        <p:nvSpPr>
          <p:cNvPr id="11" name="Text 9"/>
          <p:cNvSpPr/>
          <p:nvPr/>
        </p:nvSpPr>
        <p:spPr>
          <a:xfrm>
            <a:off x="661475" y="5323681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Оба жанра связаны с детскими играми и народными традициями.</a:t>
            </a:r>
            <a:endParaRPr lang="en-US" sz="145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2776" y="1694855"/>
            <a:ext cx="5203794" cy="34682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71798"/>
            <a:ext cx="10868745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Как различать малые жанры</a:t>
            </a:r>
            <a:endParaRPr lang="en-US" sz="2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7234" y="1275904"/>
            <a:ext cx="223237" cy="2232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45154" y="1271290"/>
            <a:ext cx="10385066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Пословица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1145154" y="1574006"/>
            <a:ext cx="10385066" cy="212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Поучает и содержит обобщённую мысль.</a:t>
            </a:r>
            <a:endParaRPr lang="en-US" sz="11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234" y="2025799"/>
            <a:ext cx="223237" cy="22324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45154" y="2021185"/>
            <a:ext cx="10385066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Поговорка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1145154" y="2323902"/>
            <a:ext cx="10385066" cy="212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Украшает речь метким выражением.</a:t>
            </a:r>
            <a:endParaRPr lang="en-US" sz="11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7234" y="2775694"/>
            <a:ext cx="223237" cy="22324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45154" y="2771080"/>
            <a:ext cx="10385066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Загадка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1145154" y="3073797"/>
            <a:ext cx="10385066" cy="212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Требует отгадки.</a:t>
            </a:r>
            <a:endParaRPr lang="en-US" sz="11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7234" y="3525589"/>
            <a:ext cx="223237" cy="22324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145154" y="3520976"/>
            <a:ext cx="10385066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Скороговорка</a:t>
            </a:r>
            <a:endParaRPr lang="en-US" sz="1450" dirty="0"/>
          </a:p>
        </p:txBody>
      </p:sp>
      <p:sp>
        <p:nvSpPr>
          <p:cNvPr id="14" name="Text 8"/>
          <p:cNvSpPr/>
          <p:nvPr/>
        </p:nvSpPr>
        <p:spPr>
          <a:xfrm>
            <a:off x="1145154" y="3823692"/>
            <a:ext cx="10385066" cy="212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Тренирует произношение.</a:t>
            </a:r>
            <a:endParaRPr lang="en-US" sz="11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7234" y="4275485"/>
            <a:ext cx="223237" cy="22324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145154" y="4270871"/>
            <a:ext cx="10385066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Считалка</a:t>
            </a:r>
            <a:endParaRPr lang="en-US" sz="1450" dirty="0"/>
          </a:p>
        </p:txBody>
      </p:sp>
      <p:sp>
        <p:nvSpPr>
          <p:cNvPr id="17" name="Text 10"/>
          <p:cNvSpPr/>
          <p:nvPr/>
        </p:nvSpPr>
        <p:spPr>
          <a:xfrm>
            <a:off x="1145154" y="4573587"/>
            <a:ext cx="10385066" cy="212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Помогает выбрать игрока.</a:t>
            </a:r>
            <a:endParaRPr lang="en-US" sz="115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7234" y="5025380"/>
            <a:ext cx="223237" cy="223242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1145154" y="5020766"/>
            <a:ext cx="10385066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Закличка</a:t>
            </a:r>
            <a:endParaRPr lang="en-US" sz="1450" dirty="0"/>
          </a:p>
        </p:txBody>
      </p:sp>
      <p:sp>
        <p:nvSpPr>
          <p:cNvPr id="20" name="Text 12"/>
          <p:cNvSpPr/>
          <p:nvPr/>
        </p:nvSpPr>
        <p:spPr>
          <a:xfrm>
            <a:off x="1145154" y="5323483"/>
            <a:ext cx="10385066" cy="212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Обращается к природе.</a:t>
            </a:r>
            <a:endParaRPr lang="en-US" sz="115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7234" y="5775275"/>
            <a:ext cx="223237" cy="223242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1145154" y="5770662"/>
            <a:ext cx="10385066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Потешка и прибаутка</a:t>
            </a:r>
            <a:endParaRPr lang="en-US" sz="1450" dirty="0"/>
          </a:p>
        </p:txBody>
      </p:sp>
      <p:sp>
        <p:nvSpPr>
          <p:cNvPr id="23" name="Text 14"/>
          <p:cNvSpPr/>
          <p:nvPr/>
        </p:nvSpPr>
        <p:spPr>
          <a:xfrm>
            <a:off x="1145154" y="6073378"/>
            <a:ext cx="10385066" cy="212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Развлекают и сопровождают игру.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45245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Фольклор живёт и сегодня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2519363"/>
            <a:ext cx="6296860" cy="1422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Малые жанры фольклора делают речь выразительной, помогают учиться, играть и понимать опыт предыдущих поколений.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Запомни: фольклор — это творчество народа, а малые жанры — его короткие, образные и мудрые произведения.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61475" y="4154289"/>
            <a:ext cx="6296860" cy="1058366"/>
          </a:xfrm>
          <a:prstGeom prst="roundRect">
            <a:avLst>
              <a:gd name="adj" fmla="val 7501"/>
            </a:avLst>
          </a:prstGeom>
          <a:solidFill>
            <a:srgbClr val="E1E1EA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482" y="4421981"/>
            <a:ext cx="236234" cy="18901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75723" y="4390529"/>
            <a:ext cx="54936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Попробуй найти в речи своей семьи пословицу, поговорку или загадку.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2026-09-10T06:29:59Z</dcterms:created>
  <dcterms:modified xsi:type="dcterms:W3CDTF">2026-09-10T06:29:59Z</dcterms:modified>
</cp:coreProperties>
</file>