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265" r:id="rId8"/>
    <p:sldId id="266" r:id="rId9"/>
    <p:sldId id="267" r:id="rId10"/>
    <p:sldId id="271" r:id="rId11"/>
    <p:sldId id="260" r:id="rId12"/>
    <p:sldId id="261" r:id="rId13"/>
    <p:sldId id="262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BBBF2-7CB0-45AF-B7A9-52888E342AE3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00064-484A-48AB-8D73-462B03211B5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BBBF2-7CB0-45AF-B7A9-52888E342AE3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00064-484A-48AB-8D73-462B03211B5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BBBF2-7CB0-45AF-B7A9-52888E342AE3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5DF00064-484A-48AB-8D73-462B03211B5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BBBF2-7CB0-45AF-B7A9-52888E342AE3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00064-484A-48AB-8D73-462B03211B5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BBBF2-7CB0-45AF-B7A9-52888E342AE3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00064-484A-48AB-8D73-462B03211B5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BBBF2-7CB0-45AF-B7A9-52888E342AE3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00064-484A-48AB-8D73-462B03211B5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BBBF2-7CB0-45AF-B7A9-52888E342AE3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00064-484A-48AB-8D73-462B03211B5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BBBF2-7CB0-45AF-B7A9-52888E342AE3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00064-484A-48AB-8D73-462B03211B5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BBBF2-7CB0-45AF-B7A9-52888E342AE3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00064-484A-48AB-8D73-462B03211B5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BBBF2-7CB0-45AF-B7A9-52888E342AE3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00064-484A-48AB-8D73-462B03211B5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BBBF2-7CB0-45AF-B7A9-52888E342AE3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00064-484A-48AB-8D73-462B03211B5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23BBBF2-7CB0-45AF-B7A9-52888E342AE3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DF00064-484A-48AB-8D73-462B03211B55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png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2"/>
            <a:ext cx="7772400" cy="864096"/>
          </a:xfrm>
        </p:spPr>
        <p:txBody>
          <a:bodyPr>
            <a:normAutofit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Белебеевский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филиал психолого медико педагогической комиссии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916832"/>
            <a:ext cx="6400800" cy="4464496"/>
          </a:xfrm>
        </p:spPr>
        <p:txBody>
          <a:bodyPr>
            <a:normAutofit fontScale="40000" lnSpcReduction="20000"/>
          </a:bodyPr>
          <a:lstStyle/>
          <a:p>
            <a:r>
              <a:rPr lang="ru-RU" sz="7600" b="1" dirty="0">
                <a:latin typeface="Times New Roman"/>
                <a:ea typeface="Times New Roman"/>
              </a:rPr>
              <a:t>«Создание специальных условий на ГИА для детей с ОВЗ и инвалидностью</a:t>
            </a:r>
            <a:r>
              <a:rPr lang="ru-RU" sz="7600" b="1" dirty="0" smtClean="0">
                <a:latin typeface="Times New Roman"/>
                <a:ea typeface="Times New Roman"/>
              </a:rPr>
              <a:t>»</a:t>
            </a:r>
          </a:p>
          <a:p>
            <a:endParaRPr lang="ru-RU" sz="7600" b="1" dirty="0">
              <a:latin typeface="Times New Roman"/>
              <a:ea typeface="Times New Roman"/>
            </a:endParaRPr>
          </a:p>
          <a:p>
            <a:endParaRPr lang="ru-RU" sz="5700" b="1" dirty="0" smtClean="0">
              <a:latin typeface="Times New Roman"/>
              <a:ea typeface="Times New Roman"/>
            </a:endParaRPr>
          </a:p>
          <a:p>
            <a:endParaRPr lang="ru-RU" sz="5700" b="1" dirty="0" smtClean="0">
              <a:latin typeface="Times New Roman"/>
              <a:ea typeface="Times New Roman"/>
            </a:endParaRPr>
          </a:p>
          <a:p>
            <a:pPr marL="137160"/>
            <a:r>
              <a:rPr lang="ru-RU" sz="4400" dirty="0"/>
              <a:t>для педагогов, организаторов ППЭ, специалистов ПМПК. </a:t>
            </a:r>
          </a:p>
          <a:p>
            <a:pPr marL="137160"/>
            <a:r>
              <a:rPr lang="ru-RU" sz="4400" dirty="0"/>
              <a:t>Актуально на 2026–2027 учебный год.</a:t>
            </a:r>
            <a:endParaRPr lang="ru-RU" sz="4400" b="1" dirty="0" smtClean="0">
              <a:latin typeface="Times New Roman"/>
            </a:endParaRPr>
          </a:p>
          <a:p>
            <a:endParaRPr lang="ru-RU" sz="4400" b="1" dirty="0">
              <a:latin typeface="Times New Roman"/>
            </a:endParaRPr>
          </a:p>
          <a:p>
            <a:endParaRPr lang="ru-RU" sz="4400" b="1" dirty="0">
              <a:latin typeface="Times New Roman"/>
            </a:endParaRPr>
          </a:p>
          <a:p>
            <a:r>
              <a:rPr lang="ru-RU" sz="3200" b="1" dirty="0" err="1">
                <a:latin typeface="Times New Roman"/>
              </a:rPr>
              <a:t>г</a:t>
            </a:r>
            <a:r>
              <a:rPr lang="ru-RU" sz="3200" b="1" dirty="0" err="1" smtClean="0">
                <a:latin typeface="Times New Roman"/>
              </a:rPr>
              <a:t>.Белебей</a:t>
            </a:r>
            <a:r>
              <a:rPr lang="ru-RU" sz="3200" b="1" dirty="0" smtClean="0">
                <a:latin typeface="Times New Roman"/>
              </a:rPr>
              <a:t> 2026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05703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76672"/>
            <a:ext cx="8229600" cy="3672408"/>
          </a:xfrm>
        </p:spPr>
        <p:txBody>
          <a:bodyPr>
            <a:normAutofit fontScale="90000"/>
          </a:bodyPr>
          <a:lstStyle/>
          <a:p>
            <a:r>
              <a:rPr lang="ru-RU" sz="3100" dirty="0"/>
              <a:t>Создание условий и (или) специальных условий проведения ГИА по образовательным </a:t>
            </a:r>
            <a:r>
              <a:rPr lang="ru-RU" sz="3100" dirty="0" smtClean="0"/>
              <a:t>программам </a:t>
            </a:r>
            <a:r>
              <a:rPr lang="ru-RU" sz="3100" dirty="0"/>
              <a:t>основного общего, среднего общего образования  обучающимся с ОВЗ и инвалидностью</a:t>
            </a:r>
            <a:r>
              <a:rPr lang="ru-RU" sz="3100" dirty="0" smtClean="0"/>
              <a:t>.</a:t>
            </a:r>
            <a:r>
              <a:rPr lang="ru-RU" sz="3100" dirty="0"/>
              <a:t> 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>(</a:t>
            </a:r>
            <a:r>
              <a:rPr lang="ru-RU" sz="3100" dirty="0"/>
              <a:t>н</a:t>
            </a:r>
            <a:r>
              <a:rPr lang="ru-RU" sz="3100" dirty="0" smtClean="0"/>
              <a:t>ормативные </a:t>
            </a:r>
            <a:r>
              <a:rPr lang="ru-RU" sz="3100" dirty="0"/>
              <a:t>основы, категории участников, практика </a:t>
            </a:r>
            <a:r>
              <a:rPr lang="ru-RU" sz="3100" dirty="0" smtClean="0"/>
              <a:t>организации)</a:t>
            </a:r>
            <a:r>
              <a:rPr lang="ru-RU" sz="3100" dirty="0"/>
              <a:t/>
            </a:r>
            <a:br>
              <a:rPr lang="ru-RU" sz="3100" dirty="0"/>
            </a:b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4077072"/>
            <a:ext cx="7408333" cy="2049090"/>
          </a:xfrm>
        </p:spPr>
        <p:txBody>
          <a:bodyPr>
            <a:normAutofit/>
          </a:bodyPr>
          <a:lstStyle/>
          <a:p>
            <a:pPr marL="137160" indent="0" algn="ctr">
              <a:buNone/>
            </a:pPr>
            <a:r>
              <a:rPr lang="ru-RU" dirty="0"/>
              <a:t> </a:t>
            </a:r>
            <a:endParaRPr lang="ru-RU" sz="2400" dirty="0"/>
          </a:p>
        </p:txBody>
      </p:sp>
      <p:pic>
        <p:nvPicPr>
          <p:cNvPr id="1026" name="Picture 2" descr="C:\Users\user\Desktop\1.jf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75" y="3573016"/>
            <a:ext cx="7029450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8421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Autofit/>
          </a:bodyPr>
          <a:lstStyle/>
          <a:p>
            <a:r>
              <a:rPr lang="ru-RU" sz="3200" dirty="0">
                <a:effectLst/>
              </a:rPr>
              <a:t>Кто имеет право на специальные условия?</a:t>
            </a:r>
            <a:br>
              <a:rPr lang="ru-RU" sz="3200" dirty="0">
                <a:effectLst/>
              </a:rPr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28632"/>
          </a:xfrm>
        </p:spPr>
        <p:txBody>
          <a:bodyPr>
            <a:normAutofit/>
          </a:bodyPr>
          <a:lstStyle/>
          <a:p>
            <a:pPr marL="137160" lvl="0" indent="0">
              <a:buNone/>
            </a:pPr>
            <a:r>
              <a:rPr lang="ru-RU" b="1" u="sng" dirty="0" smtClean="0"/>
              <a:t>Обучающийся </a:t>
            </a:r>
            <a:r>
              <a:rPr lang="ru-RU" b="1" u="sng" dirty="0"/>
              <a:t>с ОВЗ</a:t>
            </a:r>
            <a:r>
              <a:rPr lang="ru-RU" dirty="0"/>
              <a:t> — лицо</a:t>
            </a:r>
            <a:r>
              <a:rPr lang="ru-RU" dirty="0" smtClean="0"/>
              <a:t>,</a:t>
            </a:r>
          </a:p>
          <a:p>
            <a:pPr marL="137160" lvl="0" indent="0">
              <a:buNone/>
            </a:pPr>
            <a:r>
              <a:rPr lang="ru-RU" dirty="0" smtClean="0"/>
              <a:t> </a:t>
            </a:r>
            <a:r>
              <a:rPr lang="ru-RU" dirty="0"/>
              <a:t>имеющее недостатки в </a:t>
            </a:r>
            <a:r>
              <a:rPr lang="ru-RU" dirty="0" smtClean="0"/>
              <a:t>физическом/психологическом</a:t>
            </a:r>
          </a:p>
          <a:p>
            <a:pPr marL="137160" lvl="0" indent="0">
              <a:buNone/>
            </a:pPr>
            <a:r>
              <a:rPr lang="ru-RU" dirty="0" smtClean="0"/>
              <a:t> </a:t>
            </a:r>
            <a:r>
              <a:rPr lang="ru-RU" dirty="0"/>
              <a:t>развитии, </a:t>
            </a:r>
            <a:r>
              <a:rPr lang="ru-RU" dirty="0" smtClean="0"/>
              <a:t>подтверждённые</a:t>
            </a:r>
          </a:p>
          <a:p>
            <a:pPr marL="137160" lvl="0" indent="0">
              <a:buNone/>
            </a:pPr>
            <a:r>
              <a:rPr lang="ru-RU" dirty="0" smtClean="0"/>
              <a:t> </a:t>
            </a:r>
            <a:r>
              <a:rPr lang="ru-RU" dirty="0"/>
              <a:t>ПМПК, препятствующие обучению без специальных условий (ФЗ №273).</a:t>
            </a:r>
          </a:p>
          <a:p>
            <a:pPr marL="137160" lvl="0" indent="0">
              <a:buNone/>
            </a:pPr>
            <a:r>
              <a:rPr lang="ru-RU" b="1" u="sng" dirty="0"/>
              <a:t>Ребёнок‑инвалид</a:t>
            </a:r>
            <a:r>
              <a:rPr lang="ru-RU" u="sng" dirty="0"/>
              <a:t> </a:t>
            </a:r>
            <a:r>
              <a:rPr lang="ru-RU" dirty="0"/>
              <a:t>— статус подтверждается справкой МСЭ; ИПРА содержит рекомендации по условиям обучения и аттестации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3074" name="Picture 2" descr="C:\Users\user\Desktop\2.jf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77"/>
          <a:stretch/>
        </p:blipFill>
        <p:spPr bwMode="auto">
          <a:xfrm>
            <a:off x="5868144" y="980728"/>
            <a:ext cx="2904778" cy="210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783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effectLst/>
                <a:latin typeface="+mn-lt"/>
              </a:rPr>
              <a:t>На чём основаны специальные условия</a:t>
            </a:r>
            <a:endParaRPr lang="ru-RU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>
              <a:buFont typeface="Wingdings" pitchFamily="2" charset="2"/>
              <a:buChar char="ü"/>
            </a:pPr>
            <a:r>
              <a:rPr lang="ru-RU" dirty="0"/>
              <a:t>ФЗ №273 «Об образовании в РФ</a:t>
            </a:r>
            <a:r>
              <a:rPr lang="ru-RU" dirty="0" smtClean="0"/>
              <a:t>»</a:t>
            </a:r>
          </a:p>
          <a:p>
            <a:pPr marL="137160" lvl="0" indent="0">
              <a:buNone/>
            </a:pPr>
            <a:r>
              <a:rPr lang="ru-RU" dirty="0" smtClean="0"/>
              <a:t> </a:t>
            </a:r>
            <a:r>
              <a:rPr lang="ru-RU" dirty="0"/>
              <a:t>(ст. 79 — образование лиц с ОВЗ).</a:t>
            </a:r>
          </a:p>
          <a:p>
            <a:pPr lvl="0">
              <a:buFont typeface="Wingdings" pitchFamily="2" charset="2"/>
              <a:buChar char="ü"/>
            </a:pPr>
            <a:r>
              <a:rPr lang="ru-RU" dirty="0"/>
              <a:t>ФЗ №</a:t>
            </a:r>
            <a:r>
              <a:rPr lang="ru-RU" dirty="0" smtClean="0"/>
              <a:t>181</a:t>
            </a:r>
          </a:p>
          <a:p>
            <a:pPr marL="137160" lvl="0" indent="0">
              <a:buNone/>
            </a:pPr>
            <a:r>
              <a:rPr lang="ru-RU" dirty="0" smtClean="0"/>
              <a:t> </a:t>
            </a:r>
            <a:r>
              <a:rPr lang="ru-RU" dirty="0"/>
              <a:t>«О социальной защите инвалидов».</a:t>
            </a:r>
          </a:p>
          <a:p>
            <a:pPr lvl="0">
              <a:buFont typeface="Wingdings" pitchFamily="2" charset="2"/>
              <a:buChar char="ü"/>
            </a:pPr>
            <a:r>
              <a:rPr lang="ru-RU" dirty="0"/>
              <a:t>Порядки проведения </a:t>
            </a:r>
            <a:r>
              <a:rPr lang="ru-RU" dirty="0" smtClean="0"/>
              <a:t>ГИА‑9</a:t>
            </a:r>
          </a:p>
          <a:p>
            <a:pPr marL="137160" lvl="0" indent="0">
              <a:buNone/>
            </a:pPr>
            <a:r>
              <a:rPr lang="ru-RU" dirty="0" smtClean="0"/>
              <a:t>(</a:t>
            </a:r>
            <a:r>
              <a:rPr lang="ru-RU" dirty="0"/>
              <a:t>приказ Министерства Просвещения РФ №232 и </a:t>
            </a:r>
            <a:r>
              <a:rPr lang="ru-RU" dirty="0" err="1"/>
              <a:t>Роспотребнадзора</a:t>
            </a:r>
            <a:r>
              <a:rPr lang="ru-RU" dirty="0"/>
              <a:t> №551 от 04.04.2023) </a:t>
            </a:r>
          </a:p>
          <a:p>
            <a:pPr lvl="0">
              <a:buFont typeface="Wingdings" pitchFamily="2" charset="2"/>
              <a:buChar char="ü"/>
            </a:pPr>
            <a:r>
              <a:rPr lang="ru-RU" dirty="0" smtClean="0"/>
              <a:t>ГИА‑11(приказ </a:t>
            </a:r>
            <a:r>
              <a:rPr lang="ru-RU" dirty="0"/>
              <a:t>Министерства Просвещения РФ №233 и </a:t>
            </a:r>
            <a:r>
              <a:rPr lang="ru-RU" dirty="0" err="1"/>
              <a:t>Роспотребнадзора</a:t>
            </a:r>
            <a:r>
              <a:rPr lang="ru-RU" dirty="0"/>
              <a:t> №552 от 04.04.2023) </a:t>
            </a:r>
          </a:p>
          <a:p>
            <a:pPr>
              <a:buFont typeface="Wingdings" pitchFamily="2" charset="2"/>
              <a:buChar char="ü"/>
            </a:pPr>
            <a:r>
              <a:rPr lang="ru-RU" dirty="0"/>
              <a:t>Заключение ПМПК и ИПРА как основание для адаптации условий.</a:t>
            </a:r>
          </a:p>
        </p:txBody>
      </p:sp>
      <p:pic>
        <p:nvPicPr>
          <p:cNvPr id="4" name="Рисунок 3" descr="Стопка юридических документов на столе с ручками и ...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052736"/>
            <a:ext cx="2376264" cy="24482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496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3200" dirty="0">
                <a:effectLst/>
                <a:latin typeface="+mn-lt"/>
              </a:rPr>
              <a:t>Какие формы ГИА доступны</a:t>
            </a:r>
            <a:endParaRPr lang="ru-RU" sz="32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56624"/>
          </a:xfrm>
        </p:spPr>
        <p:txBody>
          <a:bodyPr>
            <a:normAutofit fontScale="62500" lnSpcReduction="20000"/>
          </a:bodyPr>
          <a:lstStyle/>
          <a:p>
            <a:pPr marL="137160" indent="0" algn="ctr">
              <a:buNone/>
            </a:pPr>
            <a:r>
              <a:rPr lang="ru-RU" sz="2900" b="1" dirty="0"/>
              <a:t>ОГЭ/ЕГЭ</a:t>
            </a:r>
            <a:r>
              <a:rPr lang="ru-RU" sz="2900" dirty="0"/>
              <a:t> — стандартная форма, возможна адаптация условий.</a:t>
            </a:r>
          </a:p>
          <a:p>
            <a:pPr marL="137160" indent="0">
              <a:buNone/>
            </a:pPr>
            <a:r>
              <a:rPr lang="ru-RU" dirty="0"/>
              <a:t>ГИА-9 (ОГЭ)</a:t>
            </a:r>
          </a:p>
          <a:p>
            <a:pPr marL="137160" indent="0">
              <a:buNone/>
            </a:pPr>
            <a:r>
              <a:rPr lang="ru-RU" dirty="0"/>
              <a:t>Доступны следующие формы:</a:t>
            </a:r>
          </a:p>
          <a:p>
            <a:pPr marL="137160" indent="0">
              <a:buNone/>
            </a:pPr>
            <a:r>
              <a:rPr lang="ru-RU" dirty="0"/>
              <a:t> </a:t>
            </a:r>
          </a:p>
          <a:p>
            <a:r>
              <a:rPr lang="ru-RU" dirty="0"/>
              <a:t>Основной государственный экзамен (ОГЭ</a:t>
            </a:r>
            <a:r>
              <a:rPr lang="ru-RU" dirty="0" smtClean="0"/>
              <a:t>)</a:t>
            </a:r>
          </a:p>
          <a:p>
            <a:pPr marL="137160" indent="0">
              <a:buNone/>
            </a:pPr>
            <a:r>
              <a:rPr lang="ru-RU" dirty="0" smtClean="0"/>
              <a:t> </a:t>
            </a:r>
            <a:r>
              <a:rPr lang="ru-RU" dirty="0"/>
              <a:t>— проводится по </a:t>
            </a:r>
            <a:r>
              <a:rPr lang="ru-RU" dirty="0" smtClean="0"/>
              <a:t>стандартизированным</a:t>
            </a:r>
          </a:p>
          <a:p>
            <a:pPr marL="137160" indent="0">
              <a:buNone/>
            </a:pPr>
            <a:r>
              <a:rPr lang="ru-RU" dirty="0" smtClean="0"/>
              <a:t> </a:t>
            </a:r>
            <a:r>
              <a:rPr lang="ru-RU" dirty="0"/>
              <a:t>контрольно-измерительным материалам (КИМ).</a:t>
            </a:r>
          </a:p>
          <a:p>
            <a:r>
              <a:rPr lang="ru-RU" dirty="0"/>
              <a:t>Государственный выпускной экзамен (ГВЭ) — может проводиться как в письменной, так и в устной форме (по желанию участника).</a:t>
            </a:r>
          </a:p>
          <a:p>
            <a:r>
              <a:rPr lang="ru-RU" dirty="0"/>
              <a:t> ГВЭ специально адаптирован для лиц с ОВЗ и инвалидов, задания и формат экзамена отличаются от ОГЭ.</a:t>
            </a:r>
          </a:p>
          <a:p>
            <a:r>
              <a:rPr lang="ru-RU" dirty="0"/>
              <a:t>Сочетание форм — допускается сдача экзаменов в разных формах: часть предметов — в форме ОГЭ, часть — в форме ГВЭ.</a:t>
            </a:r>
          </a:p>
          <a:p>
            <a:r>
              <a:rPr lang="ru-RU" dirty="0"/>
              <a:t>Сокращение количества предметов — по желанию участника ГИА-9 может проводиться только по обязательным предметам: русскому языку и математике. Предметы по выбору сдаются только по желанию.</a:t>
            </a:r>
          </a:p>
          <a:p>
            <a:pPr marL="137160" indent="0">
              <a:buNone/>
            </a:pPr>
            <a:r>
              <a:rPr lang="ru-RU" dirty="0"/>
              <a:t> </a:t>
            </a:r>
          </a:p>
          <a:p>
            <a:r>
              <a:rPr lang="ru-RU" dirty="0"/>
              <a:t>ГВЭ по всем учебным предметам по желанию указанных лиц проводится в устной форме.</a:t>
            </a:r>
          </a:p>
          <a:p>
            <a:pPr marL="137160" indent="0">
              <a:buNone/>
            </a:pPr>
            <a:endParaRPr lang="ru-RU" dirty="0"/>
          </a:p>
        </p:txBody>
      </p:sp>
      <p:pic>
        <p:nvPicPr>
          <p:cNvPr id="4" name="Рисунок 3" descr="Опубликованы проекты расписаний ЕГЭ, ОГЭ и ГВЭ на 2024 год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340768"/>
            <a:ext cx="2400300" cy="1676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0054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832688"/>
          </a:xfrm>
        </p:spPr>
        <p:txBody>
          <a:bodyPr>
            <a:normAutofit fontScale="77500" lnSpcReduction="20000"/>
          </a:bodyPr>
          <a:lstStyle/>
          <a:p>
            <a:pPr marL="137160" indent="0">
              <a:buNone/>
            </a:pPr>
            <a:r>
              <a:rPr lang="ru-RU" dirty="0"/>
              <a:t>ГИА-11 (ЕГЭ</a:t>
            </a:r>
            <a:r>
              <a:rPr lang="ru-RU" dirty="0" smtClean="0"/>
              <a:t>)</a:t>
            </a:r>
            <a:r>
              <a:rPr lang="ru-RU" dirty="0"/>
              <a:t> </a:t>
            </a:r>
          </a:p>
          <a:p>
            <a:pPr marL="137160" indent="0">
              <a:buNone/>
            </a:pPr>
            <a:r>
              <a:rPr lang="ru-RU" dirty="0" smtClean="0"/>
              <a:t>единый </a:t>
            </a:r>
            <a:r>
              <a:rPr lang="ru-RU" dirty="0"/>
              <a:t>государственный экзамен (ЕГЭ</a:t>
            </a:r>
            <a:r>
              <a:rPr lang="ru-RU" dirty="0" smtClean="0"/>
              <a:t>)</a:t>
            </a:r>
          </a:p>
          <a:p>
            <a:pPr marL="137160" indent="0">
              <a:buNone/>
            </a:pPr>
            <a:r>
              <a:rPr lang="ru-RU" dirty="0" smtClean="0"/>
              <a:t> </a:t>
            </a:r>
            <a:r>
              <a:rPr lang="ru-RU" dirty="0"/>
              <a:t>— стандартная форма для всех </a:t>
            </a:r>
            <a:endParaRPr lang="ru-RU" dirty="0" smtClean="0"/>
          </a:p>
          <a:p>
            <a:pPr marL="137160" indent="0">
              <a:buNone/>
            </a:pPr>
            <a:r>
              <a:rPr lang="ru-RU" dirty="0" smtClean="0"/>
              <a:t>выпускников </a:t>
            </a:r>
            <a:r>
              <a:rPr lang="ru-RU" dirty="0"/>
              <a:t>11 классов.</a:t>
            </a:r>
          </a:p>
          <a:p>
            <a:pPr marL="137160" indent="0">
              <a:buNone/>
            </a:pPr>
            <a:r>
              <a:rPr lang="ru-RU" dirty="0"/>
              <a:t>Формы проведения ЕГЭ</a:t>
            </a:r>
          </a:p>
          <a:p>
            <a:r>
              <a:rPr lang="ru-RU" dirty="0" smtClean="0"/>
              <a:t>Государственный </a:t>
            </a:r>
            <a:r>
              <a:rPr lang="ru-RU" dirty="0"/>
              <a:t>выпускной </a:t>
            </a:r>
            <a:r>
              <a:rPr lang="ru-RU" dirty="0" smtClean="0"/>
              <a:t>экзамен</a:t>
            </a:r>
          </a:p>
          <a:p>
            <a:pPr marL="137160" indent="0">
              <a:buNone/>
            </a:pPr>
            <a:r>
              <a:rPr lang="ru-RU" dirty="0" smtClean="0"/>
              <a:t> </a:t>
            </a:r>
            <a:r>
              <a:rPr lang="ru-RU" dirty="0"/>
              <a:t>(ГВЭ) — альтернативная форма, адаптированная для лиц с ОВЗ и инвалидов. Может проводиться в письменной и/или устной форме.</a:t>
            </a:r>
          </a:p>
          <a:p>
            <a:r>
              <a:rPr lang="ru-RU" dirty="0"/>
              <a:t>Сочетание форм — допускается сдача части предметов в форме ЕГЭ, части — в форме ГВЭ.</a:t>
            </a:r>
          </a:p>
          <a:p>
            <a:r>
              <a:rPr lang="ru-RU" dirty="0"/>
              <a:t>Сокращение количества предметов — по желанию участника обязательными являются только русский язык и математика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Экзамен в форме ГВЭ по обязательным учебным предметам (математика, русский язык) по желанию участника ГИА может проводиться в устной форме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Допускается также сочетание форм проведения ГИА — ЕГЭ и ГВЭ.</a:t>
            </a:r>
          </a:p>
          <a:p>
            <a:endParaRPr lang="ru-RU" dirty="0"/>
          </a:p>
        </p:txBody>
      </p:sp>
      <p:pic>
        <p:nvPicPr>
          <p:cNvPr id="4" name="Рисунок 3" descr="Опубликованы проекты расписаний ЕГЭ, ОГЭ и ГВЭ на 2024 год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32656"/>
            <a:ext cx="2400300" cy="20882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934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2800" dirty="0" smtClean="0">
                <a:effectLst/>
                <a:latin typeface="+mn-lt"/>
              </a:rPr>
              <a:t>Общие  условия</a:t>
            </a:r>
            <a:endParaRPr lang="ru-RU" sz="31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28632"/>
          </a:xfrm>
        </p:spPr>
        <p:txBody>
          <a:bodyPr>
            <a:normAutofit fontScale="85000" lnSpcReduction="20000"/>
          </a:bodyPr>
          <a:lstStyle/>
          <a:p>
            <a:pPr marL="137160" lvl="0" indent="0">
              <a:buNone/>
            </a:pPr>
            <a:r>
              <a:rPr lang="ru-RU" dirty="0"/>
              <a:t>Что обязательно для всех нуждающихся </a:t>
            </a:r>
            <a:r>
              <a:rPr lang="ru-RU" dirty="0" err="1" smtClean="0"/>
              <a:t>обучающися</a:t>
            </a:r>
            <a:r>
              <a:rPr lang="ru-RU" dirty="0" smtClean="0"/>
              <a:t> </a:t>
            </a:r>
            <a:r>
              <a:rPr lang="ru-RU" dirty="0"/>
              <a:t>с </a:t>
            </a:r>
            <a:r>
              <a:rPr lang="ru-RU" dirty="0" err="1"/>
              <a:t>овз</a:t>
            </a:r>
            <a:r>
              <a:rPr lang="ru-RU" dirty="0"/>
              <a:t>, </a:t>
            </a:r>
            <a:r>
              <a:rPr lang="ru-RU" dirty="0" smtClean="0"/>
              <a:t>инвалиды, дети- </a:t>
            </a:r>
            <a:r>
              <a:rPr lang="ru-RU" dirty="0"/>
              <a:t>инвалиды,  на дому, в </a:t>
            </a:r>
            <a:r>
              <a:rPr lang="ru-RU" dirty="0" err="1" smtClean="0"/>
              <a:t>мед.организациях</a:t>
            </a:r>
            <a:r>
              <a:rPr lang="ru-RU" dirty="0" smtClean="0"/>
              <a:t>:</a:t>
            </a:r>
          </a:p>
          <a:p>
            <a:pPr marL="137160" lv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1.Беспрепятственный доступ (пандусы, поручни, лифты).</a:t>
            </a:r>
          </a:p>
          <a:p>
            <a:pPr marL="137160" lvl="0" indent="0">
              <a:buNone/>
            </a:pPr>
            <a:r>
              <a:rPr lang="ru-RU" dirty="0"/>
              <a:t>2.Увеличение продолжительности ГВЭ на 1,5 часа.</a:t>
            </a:r>
          </a:p>
          <a:p>
            <a:pPr marL="137160" lvl="0" indent="0">
              <a:buNone/>
            </a:pPr>
            <a:r>
              <a:rPr lang="ru-RU" dirty="0"/>
              <a:t>3. Итоговое собеседование на 30 мин., для СО итоговое сочинение  (изложение) на 1,5 часа</a:t>
            </a:r>
          </a:p>
          <a:p>
            <a:pPr marL="137160" lvl="0" indent="0">
              <a:buNone/>
            </a:pPr>
            <a:r>
              <a:rPr lang="ru-RU" dirty="0"/>
              <a:t>4.Выполнение заданий КИМ  ОГЭ (КИМ ЕГЭ) по иностранным языкам, требующих предоставление участникам ОГЭ устных ответов на 30 мин.</a:t>
            </a:r>
          </a:p>
          <a:p>
            <a:pPr marL="137160" lvl="0" indent="0">
              <a:buNone/>
            </a:pPr>
            <a:r>
              <a:rPr lang="ru-RU" dirty="0" smtClean="0"/>
              <a:t>5.Ппроведение </a:t>
            </a:r>
            <a:r>
              <a:rPr lang="ru-RU" dirty="0"/>
              <a:t>ГИА в форме ГВЭ по всем учебным предметам в устной форме по желанию; </a:t>
            </a:r>
          </a:p>
          <a:p>
            <a:pPr marL="137160" indent="0">
              <a:buNone/>
            </a:pPr>
            <a:r>
              <a:rPr lang="ru-RU" dirty="0"/>
              <a:t>6. Организация питания и перерывов для лечебных мероприятий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475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2800" dirty="0">
                <a:effectLst/>
                <a:latin typeface="+mn-lt"/>
              </a:rPr>
              <a:t>Специальные </a:t>
            </a:r>
            <a:r>
              <a:rPr lang="ru-RU" sz="2800" dirty="0" smtClean="0">
                <a:effectLst/>
                <a:latin typeface="+mn-lt"/>
              </a:rPr>
              <a:t>условия проведения</a:t>
            </a:r>
            <a:br>
              <a:rPr lang="ru-RU" sz="2800" dirty="0" smtClean="0">
                <a:effectLst/>
                <a:latin typeface="+mn-lt"/>
              </a:rPr>
            </a:br>
            <a:r>
              <a:rPr lang="ru-RU" sz="2800" dirty="0" smtClean="0">
                <a:effectLst/>
                <a:latin typeface="+mn-lt"/>
              </a:rPr>
              <a:t> </a:t>
            </a:r>
            <a:r>
              <a:rPr lang="ru-RU" sz="2800" dirty="0">
                <a:effectLst/>
                <a:latin typeface="+mn-lt"/>
              </a:rPr>
              <a:t>ГИА, дети с ОВЗ, дети </a:t>
            </a:r>
            <a:r>
              <a:rPr lang="ru-RU" sz="2800" dirty="0" smtClean="0">
                <a:effectLst/>
                <a:latin typeface="+mn-lt"/>
              </a:rPr>
              <a:t>с</a:t>
            </a:r>
            <a:br>
              <a:rPr lang="ru-RU" sz="2800" dirty="0" smtClean="0">
                <a:effectLst/>
                <a:latin typeface="+mn-lt"/>
              </a:rPr>
            </a:br>
            <a:r>
              <a:rPr lang="ru-RU" sz="2800" dirty="0" smtClean="0">
                <a:effectLst/>
                <a:latin typeface="+mn-lt"/>
              </a:rPr>
              <a:t> </a:t>
            </a:r>
            <a:r>
              <a:rPr lang="ru-RU" sz="2800" dirty="0">
                <a:effectLst/>
                <a:latin typeface="+mn-lt"/>
              </a:rPr>
              <a:t>инвалидностью</a:t>
            </a:r>
            <a:r>
              <a:rPr lang="ru-RU" sz="3200" dirty="0">
                <a:effectLst/>
                <a:latin typeface="+mn-lt"/>
              </a:rPr>
              <a:t/>
            </a:r>
            <a:br>
              <a:rPr lang="ru-RU" sz="3200" dirty="0">
                <a:effectLst/>
                <a:latin typeface="+mn-lt"/>
              </a:rPr>
            </a:br>
            <a:endParaRPr lang="ru-RU" sz="32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3888432"/>
          </a:xfrm>
        </p:spPr>
        <p:txBody>
          <a:bodyPr/>
          <a:lstStyle/>
          <a:p>
            <a:pPr marL="137160" indent="0">
              <a:buNone/>
            </a:pPr>
            <a:r>
              <a:rPr lang="ru-RU" dirty="0" smtClean="0"/>
              <a:t> Адаптация </a:t>
            </a:r>
            <a:r>
              <a:rPr lang="ru-RU" dirty="0"/>
              <a:t>под особенности </a:t>
            </a:r>
            <a:r>
              <a:rPr lang="ru-RU" dirty="0" smtClean="0"/>
              <a:t>здоровья</a:t>
            </a:r>
          </a:p>
          <a:p>
            <a:pPr marL="137160" indent="0">
              <a:buNone/>
            </a:pPr>
            <a:endParaRPr lang="ru-RU" dirty="0" smtClean="0"/>
          </a:p>
          <a:p>
            <a:pPr marL="13716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7981050"/>
              </p:ext>
            </p:extLst>
          </p:nvPr>
        </p:nvGraphicFramePr>
        <p:xfrm>
          <a:off x="251520" y="1988840"/>
          <a:ext cx="8568952" cy="4680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Документ" r:id="rId3" imgW="6084454" imgH="2968667" progId="Word.Document.12">
                  <p:embed/>
                </p:oleObj>
              </mc:Choice>
              <mc:Fallback>
                <p:oleObj name="Документ" r:id="rId3" imgW="6084454" imgH="296866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1520" y="1988840"/>
                        <a:ext cx="8568952" cy="46805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Рисунок 4" descr="C:\Users\user\Desktop\5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16632"/>
            <a:ext cx="1944216" cy="16489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678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sz="3200" dirty="0">
                <a:effectLst/>
                <a:latin typeface="+mn-lt"/>
              </a:rPr>
              <a:t>Роль ПМПК и документы</a:t>
            </a:r>
            <a:endParaRPr lang="ru-RU" sz="32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12608"/>
          </a:xfrm>
        </p:spPr>
        <p:txBody>
          <a:bodyPr>
            <a:normAutofit fontScale="92500"/>
          </a:bodyPr>
          <a:lstStyle/>
          <a:p>
            <a:pPr marL="137160" indent="0">
              <a:buNone/>
            </a:pPr>
            <a:r>
              <a:rPr lang="ru-RU" dirty="0" smtClean="0"/>
              <a:t>          Как </a:t>
            </a:r>
            <a:r>
              <a:rPr lang="ru-RU" dirty="0"/>
              <a:t>оформить специальные </a:t>
            </a:r>
            <a:r>
              <a:rPr lang="ru-RU" dirty="0" smtClean="0"/>
              <a:t>условия</a:t>
            </a:r>
          </a:p>
          <a:p>
            <a:pPr lvl="0"/>
            <a:r>
              <a:rPr lang="ru-RU" b="1" dirty="0"/>
              <a:t>Заключение ПМПК</a:t>
            </a:r>
            <a:r>
              <a:rPr lang="ru-RU" dirty="0"/>
              <a:t> — главный документ с перечнем рекомендованных специальных  условий.</a:t>
            </a:r>
          </a:p>
          <a:p>
            <a:pPr lvl="0"/>
            <a:r>
              <a:rPr lang="ru-RU" b="1" dirty="0"/>
              <a:t>Справка МСЭ</a:t>
            </a:r>
            <a:r>
              <a:rPr lang="ru-RU" dirty="0"/>
              <a:t>— подтверждают статус ребёнка‑инвалида.</a:t>
            </a:r>
          </a:p>
          <a:p>
            <a:pPr lvl="0"/>
            <a:r>
              <a:rPr lang="ru-RU" b="1" dirty="0"/>
              <a:t>Заявление родителя</a:t>
            </a:r>
            <a:r>
              <a:rPr lang="ru-RU" dirty="0"/>
              <a:t> на участие в ГИА с указанием выбранных форм и условий.</a:t>
            </a:r>
          </a:p>
          <a:p>
            <a:r>
              <a:rPr lang="ru-RU" b="1" dirty="0"/>
              <a:t>Медицинское заключение</a:t>
            </a:r>
            <a:r>
              <a:rPr lang="ru-RU" dirty="0"/>
              <a:t> </a:t>
            </a:r>
            <a:endParaRPr lang="ru-RU" dirty="0" smtClean="0"/>
          </a:p>
          <a:p>
            <a:pPr marL="137160" indent="0">
              <a:buNone/>
            </a:pPr>
            <a:r>
              <a:rPr lang="ru-RU" dirty="0" smtClean="0"/>
              <a:t>(</a:t>
            </a:r>
            <a:r>
              <a:rPr lang="ru-RU" dirty="0"/>
              <a:t>при необходимости) — для </a:t>
            </a:r>
            <a:r>
              <a:rPr lang="ru-RU" dirty="0" smtClean="0"/>
              <a:t>организации </a:t>
            </a:r>
          </a:p>
          <a:p>
            <a:pPr marL="137160" indent="0">
              <a:buNone/>
            </a:pPr>
            <a:r>
              <a:rPr lang="ru-RU" dirty="0" smtClean="0"/>
              <a:t>ППЭ </a:t>
            </a:r>
            <a:r>
              <a:rPr lang="ru-RU" dirty="0"/>
              <a:t>на дому/в медучреждении.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 descr="C:\Users\user\Desktop\6.jf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365104"/>
            <a:ext cx="1828800" cy="1828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461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+mn-lt"/>
              </a:rPr>
              <a:t>Новая форма заключения</a:t>
            </a:r>
            <a:endParaRPr lang="ru-RU" sz="28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56624"/>
          </a:xfrm>
        </p:spPr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0317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sz="3200" dirty="0">
                <a:effectLst/>
                <a:latin typeface="+mn-lt"/>
              </a:rPr>
              <a:t>Когда экзамен проводят не в школе</a:t>
            </a:r>
            <a:br>
              <a:rPr lang="ru-RU" sz="3200" dirty="0">
                <a:effectLst/>
                <a:latin typeface="+mn-lt"/>
              </a:rPr>
            </a:br>
            <a:endParaRPr lang="ru-RU" sz="32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72648"/>
          </a:xfrm>
        </p:spPr>
        <p:txBody>
          <a:bodyPr/>
          <a:lstStyle/>
          <a:p>
            <a:pPr lvl="0"/>
            <a:r>
              <a:rPr lang="ru-RU" b="1" dirty="0"/>
              <a:t>На дому:</a:t>
            </a:r>
            <a:r>
              <a:rPr lang="ru-RU" dirty="0"/>
              <a:t> при наличии медицинских показаний и рекомендаций ПМПК.</a:t>
            </a:r>
          </a:p>
          <a:p>
            <a:pPr lvl="0"/>
            <a:r>
              <a:rPr lang="ru-RU" dirty="0" smtClean="0"/>
              <a:t>В медучреждении</a:t>
            </a:r>
            <a:r>
              <a:rPr lang="ru-RU" dirty="0"/>
              <a:t> если ребёнок находится на длительном лечении.</a:t>
            </a:r>
          </a:p>
          <a:p>
            <a:r>
              <a:rPr lang="ru-RU" dirty="0"/>
              <a:t>Требования: присутствие руководителя ППЭ, организаторов, члена ГЭК; видеонаблюдение (офлайн).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5710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effectLst/>
                <a:latin typeface="Times New Roman" pitchFamily="18" charset="0"/>
                <a:cs typeface="Times New Roman" pitchFamily="18" charset="0"/>
              </a:rPr>
              <a:t>Ассистенты и их функции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ru-RU" dirty="0" smtClean="0">
                <a:effectLst/>
              </a:rPr>
              <a:t>            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544656"/>
          </a:xfrm>
        </p:spPr>
        <p:txBody>
          <a:bodyPr/>
          <a:lstStyle/>
          <a:p>
            <a:pPr marL="137160" indent="0">
              <a:buNone/>
            </a:pPr>
            <a:r>
              <a:rPr lang="ru-RU" dirty="0" smtClean="0"/>
              <a:t>          Какую </a:t>
            </a:r>
            <a:r>
              <a:rPr lang="ru-RU" dirty="0"/>
              <a:t>помощь оказывает </a:t>
            </a:r>
            <a:r>
              <a:rPr lang="ru-RU" dirty="0" smtClean="0"/>
              <a:t>ассистент</a:t>
            </a:r>
          </a:p>
          <a:p>
            <a:pPr lvl="0"/>
            <a:r>
              <a:rPr lang="ru-RU" dirty="0"/>
              <a:t>Помощь в перемещении, фиксации позы, удержании ручки.</a:t>
            </a:r>
          </a:p>
          <a:p>
            <a:pPr lvl="0"/>
            <a:r>
              <a:rPr lang="ru-RU" dirty="0"/>
              <a:t>Перенос ответов в бланки (для участников с НОДА, слепых).</a:t>
            </a:r>
          </a:p>
          <a:p>
            <a:pPr lvl="0"/>
            <a:r>
              <a:rPr lang="ru-RU" dirty="0"/>
              <a:t>Чтение заданий вслух (по правилам), разъяснение формулировок.</a:t>
            </a:r>
          </a:p>
          <a:p>
            <a:r>
              <a:rPr lang="ru-RU" dirty="0"/>
              <a:t>Для глухих — </a:t>
            </a:r>
            <a:r>
              <a:rPr lang="ru-RU" dirty="0" err="1"/>
              <a:t>сурдоперевод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581127"/>
            <a:ext cx="4655840" cy="2146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7935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3200" dirty="0">
                <a:effectLst/>
                <a:latin typeface="+mn-lt"/>
              </a:rPr>
              <a:t>Технические средства и оборудование</a:t>
            </a:r>
            <a:endParaRPr lang="ru-RU" sz="32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56624"/>
          </a:xfrm>
        </p:spPr>
        <p:txBody>
          <a:bodyPr/>
          <a:lstStyle/>
          <a:p>
            <a:pPr marL="137160" indent="0">
              <a:buNone/>
            </a:pPr>
            <a:r>
              <a:rPr lang="ru-RU" dirty="0" smtClean="0"/>
              <a:t>       Оборудование </a:t>
            </a:r>
            <a:r>
              <a:rPr lang="ru-RU" dirty="0"/>
              <a:t>ППЭ для </a:t>
            </a:r>
            <a:r>
              <a:rPr lang="ru-RU" dirty="0" smtClean="0"/>
              <a:t>доступности</a:t>
            </a:r>
          </a:p>
          <a:p>
            <a:pPr lvl="0"/>
            <a:r>
              <a:rPr lang="ru-RU" dirty="0"/>
              <a:t>Компьютеры без доступа в интернет (для ввода ответов).</a:t>
            </a:r>
          </a:p>
          <a:p>
            <a:pPr lvl="0"/>
            <a:r>
              <a:rPr lang="ru-RU" dirty="0"/>
              <a:t>Увеличительные устройства, лампы, экраны с настройкой контраста.</a:t>
            </a:r>
          </a:p>
          <a:p>
            <a:pPr lvl="0"/>
            <a:r>
              <a:rPr lang="ru-RU" dirty="0"/>
              <a:t>Звукоусиливающая аппаратура (индивидуальная и коллективная).</a:t>
            </a:r>
          </a:p>
          <a:p>
            <a:pPr lvl="0"/>
            <a:r>
              <a:rPr lang="ru-RU" dirty="0"/>
              <a:t>Специальные кресла, кушетки, конторки.</a:t>
            </a:r>
          </a:p>
          <a:p>
            <a:r>
              <a:rPr lang="ru-RU" dirty="0" err="1"/>
              <a:t>Брайлевские</a:t>
            </a:r>
            <a:r>
              <a:rPr lang="ru-RU" dirty="0"/>
              <a:t> приборы, принтеры, дисплеи.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29616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3200" dirty="0">
                <a:effectLst/>
                <a:latin typeface="+mn-lt"/>
              </a:rPr>
              <a:t>Практические рекомендации для школы</a:t>
            </a:r>
            <a:br>
              <a:rPr lang="ru-RU" sz="3200" dirty="0">
                <a:effectLst/>
                <a:latin typeface="+mn-lt"/>
              </a:rPr>
            </a:br>
            <a:endParaRPr lang="ru-RU" sz="32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544656"/>
          </a:xfrm>
        </p:spPr>
        <p:txBody>
          <a:bodyPr/>
          <a:lstStyle/>
          <a:p>
            <a:pPr marL="137160" indent="0">
              <a:buNone/>
            </a:pPr>
            <a:r>
              <a:rPr lang="ru-RU" b="1" dirty="0"/>
              <a:t>Чек‑лист:</a:t>
            </a:r>
            <a:endParaRPr lang="ru-RU" dirty="0"/>
          </a:p>
          <a:p>
            <a:pPr>
              <a:buFont typeface="Wingdings" pitchFamily="2" charset="2"/>
              <a:buChar char="v"/>
            </a:pPr>
            <a:r>
              <a:rPr lang="ru-RU" dirty="0"/>
              <a:t>Собрать документы и вовремя подать заявление на ГИА.</a:t>
            </a:r>
          </a:p>
          <a:p>
            <a:pPr>
              <a:buFont typeface="Wingdings" pitchFamily="2" charset="2"/>
              <a:buChar char="v"/>
            </a:pPr>
            <a:r>
              <a:rPr lang="ru-RU" dirty="0"/>
              <a:t>Согласовать с органами исполнительной власти в сфере образования перечень условий и оборудования.</a:t>
            </a:r>
          </a:p>
          <a:p>
            <a:pPr>
              <a:buFont typeface="Wingdings" pitchFamily="2" charset="2"/>
              <a:buChar char="v"/>
            </a:pPr>
            <a:r>
              <a:rPr lang="ru-RU" dirty="0"/>
              <a:t>Провести пробные экзамены/тренировки в похожих условиях.</a:t>
            </a:r>
          </a:p>
          <a:p>
            <a:pPr>
              <a:buFont typeface="Wingdings" pitchFamily="2" charset="2"/>
              <a:buChar char="v"/>
            </a:pPr>
            <a:r>
              <a:rPr lang="ru-RU" dirty="0"/>
              <a:t>Подготовить ассистентов: инструктаж, знакомство с участниками.</a:t>
            </a:r>
          </a:p>
          <a:p>
            <a:pPr>
              <a:buFont typeface="Wingdings" pitchFamily="2" charset="2"/>
              <a:buChar char="v"/>
            </a:pPr>
            <a:r>
              <a:rPr lang="ru-RU" dirty="0"/>
              <a:t>Проверить доступность здания и аудиторий.</a:t>
            </a:r>
          </a:p>
        </p:txBody>
      </p:sp>
    </p:spTree>
    <p:extLst>
      <p:ext uri="{BB962C8B-B14F-4D97-AF65-F5344CB8AC3E}">
        <p14:creationId xmlns:p14="http://schemas.microsoft.com/office/powerpoint/2010/main" val="25356314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dirty="0">
                <a:effectLst/>
              </a:rPr>
              <a:t>Итоги и выводы</a:t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72648"/>
          </a:xfrm>
        </p:spPr>
        <p:txBody>
          <a:bodyPr/>
          <a:lstStyle/>
          <a:p>
            <a:pPr marL="13716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                   </a:t>
            </a:r>
            <a:r>
              <a:rPr lang="ru-RU" dirty="0"/>
              <a:t> Главное о создании условий</a:t>
            </a:r>
            <a:br>
              <a:rPr lang="ru-RU" dirty="0"/>
            </a:br>
            <a:r>
              <a:rPr lang="ru-RU" dirty="0" smtClean="0"/>
              <a:t>Условия </a:t>
            </a:r>
            <a:r>
              <a:rPr lang="ru-RU" dirty="0"/>
              <a:t>создаются на основании ПМПК.</a:t>
            </a:r>
          </a:p>
          <a:p>
            <a:pPr marL="137160" indent="0">
              <a:buNone/>
            </a:pPr>
            <a:r>
              <a:rPr lang="ru-RU" dirty="0"/>
              <a:t>Адаптации касаются времени, пространства, формата заданий и помощи ассистента</a:t>
            </a:r>
            <a:r>
              <a:rPr lang="ru-RU" dirty="0" smtClean="0"/>
              <a:t>.</a:t>
            </a:r>
          </a:p>
          <a:p>
            <a:pPr marL="137160" indent="0">
              <a:buNone/>
            </a:pPr>
            <a:endParaRPr lang="ru-RU" dirty="0"/>
          </a:p>
          <a:p>
            <a:pPr marL="137160" indent="0">
              <a:buNone/>
            </a:pPr>
            <a:r>
              <a:rPr lang="ru-RU" b="1" u="sng" dirty="0"/>
              <a:t>Цель </a:t>
            </a:r>
            <a:r>
              <a:rPr lang="ru-RU" dirty="0"/>
              <a:t>— обеспечить </a:t>
            </a:r>
            <a:endParaRPr lang="ru-RU" dirty="0" smtClean="0"/>
          </a:p>
          <a:p>
            <a:pPr marL="137160" indent="0">
              <a:buNone/>
            </a:pPr>
            <a:r>
              <a:rPr lang="ru-RU" dirty="0" smtClean="0"/>
              <a:t>равные </a:t>
            </a:r>
          </a:p>
          <a:p>
            <a:pPr marL="137160" indent="0">
              <a:buNone/>
            </a:pPr>
            <a:r>
              <a:rPr lang="ru-RU" dirty="0" smtClean="0"/>
              <a:t>возможности </a:t>
            </a:r>
          </a:p>
          <a:p>
            <a:pPr marL="137160" indent="0">
              <a:buNone/>
            </a:pPr>
            <a:r>
              <a:rPr lang="ru-RU" dirty="0" smtClean="0"/>
              <a:t>и </a:t>
            </a:r>
            <a:r>
              <a:rPr lang="ru-RU" dirty="0"/>
              <a:t>объективную </a:t>
            </a:r>
            <a:endParaRPr lang="ru-RU" dirty="0" smtClean="0"/>
          </a:p>
          <a:p>
            <a:pPr marL="137160" indent="0">
              <a:buNone/>
            </a:pPr>
            <a:r>
              <a:rPr lang="ru-RU" dirty="0" smtClean="0"/>
              <a:t>оценку </a:t>
            </a:r>
            <a:r>
              <a:rPr lang="ru-RU" dirty="0"/>
              <a:t>знаний</a:t>
            </a:r>
            <a:r>
              <a:rPr lang="ru-RU" dirty="0" smtClean="0"/>
              <a:t>.</a:t>
            </a:r>
          </a:p>
          <a:p>
            <a:pPr>
              <a:buFont typeface="Wingdings" pitchFamily="2" charset="2"/>
              <a:buChar char="v"/>
            </a:pPr>
            <a:endParaRPr lang="ru-RU" dirty="0" smtClean="0"/>
          </a:p>
          <a:p>
            <a:pPr>
              <a:buFont typeface="Wingdings" pitchFamily="2" charset="2"/>
              <a:buChar char="v"/>
            </a:pPr>
            <a:endParaRPr lang="ru-RU" dirty="0"/>
          </a:p>
        </p:txBody>
      </p:sp>
      <p:pic>
        <p:nvPicPr>
          <p:cNvPr id="5" name="Рисунок 4" descr="C:\Users\user\Desktop\Без названия.jf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924944"/>
            <a:ext cx="4323978" cy="35283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387340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176504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6000" dirty="0" smtClean="0"/>
              <a:t>Спасибо за внимание!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4057235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189</TotalTime>
  <Words>285</Words>
  <Application>Microsoft Office PowerPoint</Application>
  <PresentationFormat>Экран (4:3)</PresentationFormat>
  <Paragraphs>107</Paragraphs>
  <Slides>16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Апекс</vt:lpstr>
      <vt:lpstr>Документ</vt:lpstr>
      <vt:lpstr>Белебеевский филиал психолого медико педагогической комиссии</vt:lpstr>
      <vt:lpstr>Создание условий и (или) специальных условий проведения ГИА по образовательным программам основного общего, среднего общего образования  обучающимся с ОВЗ и инвалидностью.  (нормативные основы, категории участников, практика организации)  </vt:lpstr>
      <vt:lpstr>Кто имеет право на специальные условия? </vt:lpstr>
      <vt:lpstr>На чём основаны специальные условия</vt:lpstr>
      <vt:lpstr>Какие формы ГИА доступны</vt:lpstr>
      <vt:lpstr>Презентация PowerPoint</vt:lpstr>
      <vt:lpstr>Общие  условия</vt:lpstr>
      <vt:lpstr>Специальные условия проведения  ГИА, дети с ОВЗ, дети с  инвалидностью </vt:lpstr>
      <vt:lpstr>Роль ПМПК и документы</vt:lpstr>
      <vt:lpstr>Новая форма заключения</vt:lpstr>
      <vt:lpstr>Когда экзамен проводят не в школе </vt:lpstr>
      <vt:lpstr>Ассистенты и их функции              </vt:lpstr>
      <vt:lpstr>Технические средства и оборудование</vt:lpstr>
      <vt:lpstr>Практические рекомендации для школы </vt:lpstr>
      <vt:lpstr>Итоги и выводы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14</cp:revision>
  <dcterms:created xsi:type="dcterms:W3CDTF">2026-10-03T15:50:03Z</dcterms:created>
  <dcterms:modified xsi:type="dcterms:W3CDTF">2026-10-05T15:51:18Z</dcterms:modified>
</cp:coreProperties>
</file>