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286" r:id="rId4"/>
    <p:sldId id="326" r:id="rId5"/>
    <p:sldId id="308" r:id="rId6"/>
    <p:sldId id="323" r:id="rId7"/>
    <p:sldId id="321" r:id="rId8"/>
    <p:sldId id="319" r:id="rId9"/>
    <p:sldId id="307" r:id="rId10"/>
    <p:sldId id="303" r:id="rId11"/>
    <p:sldId id="305" r:id="rId12"/>
    <p:sldId id="304" r:id="rId13"/>
    <p:sldId id="287" r:id="rId14"/>
    <p:sldId id="288" r:id="rId15"/>
    <p:sldId id="311" r:id="rId16"/>
    <p:sldId id="332" r:id="rId17"/>
    <p:sldId id="289" r:id="rId18"/>
    <p:sldId id="309" r:id="rId19"/>
    <p:sldId id="320" r:id="rId20"/>
    <p:sldId id="331" r:id="rId21"/>
    <p:sldId id="310" r:id="rId22"/>
    <p:sldId id="312" r:id="rId23"/>
    <p:sldId id="315" r:id="rId24"/>
    <p:sldId id="317" r:id="rId25"/>
    <p:sldId id="334" r:id="rId26"/>
    <p:sldId id="335" r:id="rId27"/>
    <p:sldId id="314" r:id="rId28"/>
    <p:sldId id="316" r:id="rId29"/>
    <p:sldId id="333" r:id="rId30"/>
    <p:sldId id="318" r:id="rId31"/>
    <p:sldId id="313" r:id="rId32"/>
    <p:sldId id="327" r:id="rId33"/>
    <p:sldId id="330" r:id="rId34"/>
    <p:sldId id="336" r:id="rId35"/>
    <p:sldId id="338" r:id="rId3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42" d="100"/>
          <a:sy n="42" d="100"/>
        </p:scale>
        <p:origin x="804" y="4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57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1" y="27384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59832" y="1268760"/>
            <a:ext cx="568863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Функциональная грамотность школьников в свете ФГОС .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 Теория.</a:t>
            </a:r>
            <a:r>
              <a:rPr lang="ru-RU" sz="4400" b="1" dirty="0" smtClean="0">
                <a:solidFill>
                  <a:srgbClr val="7030A0"/>
                </a:solidFill>
              </a:rPr>
              <a:t/>
            </a:r>
            <a:br>
              <a:rPr lang="ru-RU" sz="4400" b="1" dirty="0" smtClean="0">
                <a:solidFill>
                  <a:srgbClr val="7030A0"/>
                </a:solidFill>
              </a:rPr>
            </a:b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4869160"/>
            <a:ext cx="56886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«Стандарты второго поколения невозможны без учителя второго поколения» (Кондаков А.М.)</a:t>
            </a:r>
            <a:r>
              <a:rPr lang="ru-RU" sz="4400" b="1" dirty="0" smtClean="0">
                <a:solidFill>
                  <a:srgbClr val="7030A0"/>
                </a:solidFill>
              </a:rPr>
              <a:t/>
            </a:r>
            <a:br>
              <a:rPr lang="ru-RU" sz="4400" b="1" dirty="0" smtClean="0">
                <a:solidFill>
                  <a:srgbClr val="7030A0"/>
                </a:solidFill>
              </a:rPr>
            </a:b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612845"/>
            <a:ext cx="624644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Составляющие   </a:t>
            </a:r>
            <a:r>
              <a:rPr lang="ru-RU" sz="2800" b="1" dirty="0" smtClean="0">
                <a:solidFill>
                  <a:srgbClr val="7030A0"/>
                </a:solidFill>
              </a:rPr>
              <a:t>функционально грамотной личности.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7030A0"/>
                </a:solidFill>
              </a:rPr>
              <a:t>1. Речевые умения: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/>
              <a:t>– конструировать предложения изученных видов (простые предложения с однородными членами, предложения с прямой речью, сложные);</a:t>
            </a:r>
            <a:br>
              <a:rPr lang="ru-RU" b="1" dirty="0" smtClean="0"/>
            </a:br>
            <a:r>
              <a:rPr lang="ru-RU" b="1" dirty="0" smtClean="0"/>
              <a:t>– использовать в речи изученные  синтаксические конструкции;</a:t>
            </a:r>
            <a:br>
              <a:rPr lang="ru-RU" b="1" dirty="0" smtClean="0"/>
            </a:br>
            <a:r>
              <a:rPr lang="ru-RU" b="1" dirty="0" smtClean="0"/>
              <a:t>– различать однозначные и многозначные слова;</a:t>
            </a:r>
            <a:br>
              <a:rPr lang="ru-RU" b="1" dirty="0" smtClean="0"/>
            </a:br>
            <a:r>
              <a:rPr lang="ru-RU" b="1" dirty="0" smtClean="0"/>
              <a:t>– видеть в тексте синонимы, антонимы; подбирать синонимы и антонимы к данным словам;</a:t>
            </a:r>
            <a:br>
              <a:rPr lang="ru-RU" b="1" dirty="0" smtClean="0"/>
            </a:br>
            <a:r>
              <a:rPr lang="ru-RU" b="1" dirty="0" smtClean="0"/>
              <a:t>– употреблять в речи слова с учётом их значения и лексической сочетаемости;</a:t>
            </a:r>
            <a:br>
              <a:rPr lang="ru-RU" b="1" dirty="0" smtClean="0"/>
            </a:br>
            <a:r>
              <a:rPr lang="ru-RU" b="1" dirty="0" smtClean="0"/>
              <a:t>– совместно с учителем </a:t>
            </a:r>
            <a:r>
              <a:rPr lang="ru-RU" b="1" dirty="0" err="1" smtClean="0"/>
              <a:t>семантизировать</a:t>
            </a:r>
            <a:r>
              <a:rPr lang="ru-RU" b="1" dirty="0" smtClean="0"/>
              <a:t> незнакомые слова.</a:t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39752" y="692696"/>
            <a:ext cx="639045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2. Интеллектуально-речевые умения.</a:t>
            </a:r>
            <a:br>
              <a:rPr lang="ru-RU" sz="2000" b="1" dirty="0" smtClean="0">
                <a:solidFill>
                  <a:srgbClr val="7030A0"/>
                </a:solidFill>
              </a:rPr>
            </a:br>
            <a:r>
              <a:rPr lang="ru-RU" sz="2000" b="1" dirty="0" smtClean="0"/>
              <a:t>а) Рецептивные (умения слушать, читать):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– использовать различные виды чтения (просмотровое, ознакомительное, изучающее);</a:t>
            </a:r>
            <a:br>
              <a:rPr lang="ru-RU" sz="1600" b="1" dirty="0" smtClean="0"/>
            </a:br>
            <a:r>
              <a:rPr lang="ru-RU" sz="1600" b="1" dirty="0" smtClean="0"/>
              <a:t>– делить текст на структурно-смысловые части;</a:t>
            </a:r>
            <a:br>
              <a:rPr lang="ru-RU" sz="1600" b="1" dirty="0" smtClean="0"/>
            </a:br>
            <a:r>
              <a:rPr lang="ru-RU" sz="1600" b="1" dirty="0" smtClean="0"/>
              <a:t>– самостоятельно ставить вопросы к тексту;</a:t>
            </a:r>
            <a:br>
              <a:rPr lang="ru-RU" sz="1600" b="1" dirty="0" smtClean="0"/>
            </a:br>
            <a:r>
              <a:rPr lang="ru-RU" sz="1600" b="1" dirty="0" smtClean="0"/>
              <a:t>– вести диалог с автором текста;</a:t>
            </a:r>
            <a:br>
              <a:rPr lang="ru-RU" sz="1600" b="1" dirty="0" smtClean="0"/>
            </a:br>
            <a:r>
              <a:rPr lang="ru-RU" sz="1600" b="1" dirty="0" smtClean="0"/>
              <a:t>– отвечать на вопросы учителя по тексту;</a:t>
            </a:r>
            <a:br>
              <a:rPr lang="ru-RU" sz="1600" b="1" dirty="0" smtClean="0"/>
            </a:br>
            <a:r>
              <a:rPr lang="ru-RU" sz="1600" b="1" dirty="0" smtClean="0"/>
              <a:t>– выделять в тексте главное;</a:t>
            </a:r>
            <a:br>
              <a:rPr lang="ru-RU" sz="1600" b="1" dirty="0" smtClean="0"/>
            </a:br>
            <a:r>
              <a:rPr lang="ru-RU" sz="1600" b="1" dirty="0" smtClean="0"/>
              <a:t>– составлять простой план текста;</a:t>
            </a:r>
            <a:br>
              <a:rPr lang="ru-RU" sz="1600" b="1" dirty="0" smtClean="0"/>
            </a:br>
            <a:r>
              <a:rPr lang="ru-RU" sz="1600" b="1" dirty="0" smtClean="0"/>
              <a:t>– составлять таблицу, схему по со  держанию текста;</a:t>
            </a:r>
            <a:br>
              <a:rPr lang="ru-RU" sz="1600" b="1" dirty="0" smtClean="0"/>
            </a:br>
            <a:r>
              <a:rPr lang="ru-RU" sz="1600" b="1" dirty="0" smtClean="0"/>
              <a:t>– находить ключевые слова;</a:t>
            </a:r>
            <a:br>
              <a:rPr lang="ru-RU" sz="1600" b="1" dirty="0" smtClean="0"/>
            </a:br>
            <a:r>
              <a:rPr lang="ru-RU" sz="1600" b="1" dirty="0" smtClean="0"/>
              <a:t>– соотносить заглавие с содержанием текста;</a:t>
            </a:r>
            <a:br>
              <a:rPr lang="ru-RU" sz="1600" b="1" dirty="0" smtClean="0"/>
            </a:br>
            <a:r>
              <a:rPr lang="ru-RU" sz="2000" b="1" dirty="0" smtClean="0"/>
              <a:t>б) продуктивные (умения говорить, писать):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– подробно пересказывать текст с опорой на план (схему, таблицу);</a:t>
            </a:r>
            <a:br>
              <a:rPr lang="ru-RU" sz="1600" b="1" dirty="0" smtClean="0"/>
            </a:br>
            <a:r>
              <a:rPr lang="ru-RU" sz="1600" b="1" dirty="0" smtClean="0"/>
              <a:t>– создавать текст-повествование и текст-описание в разговорном стиле (устно и письменно);</a:t>
            </a:r>
            <a:br>
              <a:rPr lang="ru-RU" sz="1600" b="1" dirty="0" smtClean="0"/>
            </a:br>
            <a:r>
              <a:rPr lang="ru-RU" sz="1600" b="1" dirty="0" smtClean="0"/>
              <a:t>– создавать текст-повествование в учебно-научном стиле (устно);</a:t>
            </a:r>
            <a:br>
              <a:rPr lang="ru-RU" sz="1600" b="1" dirty="0" smtClean="0"/>
            </a:br>
            <a:r>
              <a:rPr lang="ru-RU" sz="1600" b="1" dirty="0" smtClean="0"/>
              <a:t>– озаглавливать текст;</a:t>
            </a:r>
            <a:br>
              <a:rPr lang="ru-RU" sz="1600" b="1" dirty="0" smtClean="0"/>
            </a:br>
            <a:r>
              <a:rPr lang="ru-RU" sz="1600" b="1" dirty="0" smtClean="0"/>
              <a:t>– подробно излагать текст-повествование (письменное изложение);</a:t>
            </a:r>
            <a:br>
              <a:rPr lang="ru-RU" sz="1600" b="1" dirty="0" smtClean="0"/>
            </a:br>
            <a:r>
              <a:rPr lang="ru-RU" sz="1600" b="1" dirty="0" smtClean="0"/>
              <a:t>– исправлять тексты по условным обозначениям учителя.</a:t>
            </a:r>
            <a:endParaRPr lang="ru-RU" sz="1600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27784" y="548680"/>
            <a:ext cx="57606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3. Коммуникативные умения: </a:t>
            </a:r>
          </a:p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– вступать в диалог с учителем и сверстниками;</a:t>
            </a:r>
            <a:br>
              <a:rPr lang="ru-RU" sz="2000" b="1" dirty="0" smtClean="0"/>
            </a:br>
            <a:r>
              <a:rPr lang="ru-RU" sz="2000" b="1" dirty="0" smtClean="0"/>
              <a:t>– высказывать и аргументировать  свою точку зрения; воспринимать </a:t>
            </a:r>
            <a:br>
              <a:rPr lang="ru-RU" sz="2000" b="1" dirty="0" smtClean="0"/>
            </a:br>
            <a:r>
              <a:rPr lang="ru-RU" sz="2000" b="1" dirty="0" smtClean="0"/>
              <a:t>аргументы собеседника;</a:t>
            </a:r>
            <a:br>
              <a:rPr lang="ru-RU" sz="2000" b="1" dirty="0" smtClean="0"/>
            </a:br>
            <a:r>
              <a:rPr lang="ru-RU" sz="2000" b="1" dirty="0" smtClean="0"/>
              <a:t>– обсуждать проблему (вопрос, задание) в группе (в паре);</a:t>
            </a:r>
            <a:br>
              <a:rPr lang="ru-RU" sz="2000" b="1" dirty="0" smtClean="0"/>
            </a:br>
            <a:r>
              <a:rPr lang="ru-RU" sz="2000" b="1" dirty="0" smtClean="0"/>
              <a:t>– договариваться, согласовывать позиции в группе (в паре), чтобы  делать что-то сообща.</a:t>
            </a:r>
            <a:br>
              <a:rPr lang="ru-RU" sz="2000" b="1" dirty="0" smtClean="0"/>
            </a:br>
            <a:endParaRPr lang="ru-RU" sz="2000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051720" y="1124744"/>
            <a:ext cx="6859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Орфографическая грамотность - это составная часть общей языковой культуры, залог точности выражения мысли и взаимопонимания, основа развития ключевых компетенций учащихся.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483768" y="2924944"/>
            <a:ext cx="635543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Формирование навыков грамотного письма у школьников  -  одна из самых трудных задач, которую приходится решать учителю. Но именно эта задача обозначается как важнейшая программная установка при формировании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функционально грамотной личности.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16903" y="-17377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1979712" y="332657"/>
            <a:ext cx="690830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Отработка  орфографической зоркости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2123728" y="1124744"/>
            <a:ext cx="6336249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Отработка способов обнаружения орфограмм осуществляется в ходе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-зрительного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-предупредительного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-выборочного диктантов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b="1" dirty="0" smtClean="0"/>
              <a:t>     -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орфографическом выделении орфограмм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- в ходе звукобуквенного анализа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-при разборе слов по составу.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699792" y="548680"/>
            <a:ext cx="57606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Применяются  вместо развернутого комментирования (или наряду с ним) письменное комментирование: подчеркивание орфограмм, выделение орфограммы  простым карандашом (зеленой пастой).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При подчеркивании орфограммы ученик фиксирует свое умение обнаружить ее, при графическом обозначении орфограммы - определить ее тип, отмечая опознавательные признаки орфограммы, доказательство ее правописания, способ проверки.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339752" y="1159006"/>
            <a:ext cx="61206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/>
              <a:t>Вспыхнул первый луч..  со…</a:t>
            </a:r>
            <a:r>
              <a:rPr lang="ru-RU" sz="2400" b="1" dirty="0" err="1" smtClean="0"/>
              <a:t>нца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Ноч</a:t>
            </a:r>
            <a:r>
              <a:rPr lang="ru-RU" sz="2400" b="1" dirty="0" smtClean="0"/>
              <a:t>…</a:t>
            </a:r>
            <a:r>
              <a:rPr lang="ru-RU" sz="2400" b="1" dirty="0" err="1" smtClean="0"/>
              <a:t>ная</a:t>
            </a:r>
            <a:r>
              <a:rPr lang="ru-RU" sz="2400" b="1" dirty="0" smtClean="0"/>
              <a:t> </a:t>
            </a:r>
            <a:r>
              <a:rPr lang="ru-RU" sz="2400" b="1" i="1" dirty="0" smtClean="0"/>
              <a:t>тьма</a:t>
            </a:r>
            <a:r>
              <a:rPr lang="ru-RU" sz="2400" b="1" dirty="0" smtClean="0"/>
              <a:t> </a:t>
            </a:r>
            <a:r>
              <a:rPr lang="ru-RU" sz="2400" b="1" baseline="30000" dirty="0" smtClean="0"/>
              <a:t>1</a:t>
            </a:r>
            <a:r>
              <a:rPr lang="ru-RU" sz="2400" b="1" dirty="0" smtClean="0"/>
              <a:t> укрылась в густой л…</a:t>
            </a:r>
            <a:r>
              <a:rPr lang="ru-RU" sz="2400" b="1" dirty="0" err="1" smtClean="0"/>
              <a:t>стве</a:t>
            </a:r>
            <a:r>
              <a:rPr lang="ru-RU" sz="2400" b="1" dirty="0" smtClean="0"/>
              <a:t> д…рев…ев. Пр…</a:t>
            </a:r>
            <a:r>
              <a:rPr lang="ru-RU" sz="2400" b="1" dirty="0" err="1" smtClean="0"/>
              <a:t>снулись</a:t>
            </a:r>
            <a:r>
              <a:rPr lang="ru-RU" sz="2400" b="1" dirty="0" smtClean="0"/>
              <a:t> малиновки</a:t>
            </a:r>
            <a:r>
              <a:rPr lang="ru-RU" sz="2400" b="1" baseline="30000" dirty="0" smtClean="0"/>
              <a:t>2</a:t>
            </a:r>
            <a:r>
              <a:rPr lang="ru-RU" sz="2400" b="1" dirty="0" smtClean="0"/>
              <a:t> . Пер…я на их </a:t>
            </a:r>
            <a:r>
              <a:rPr lang="ru-RU" sz="2400" b="1" dirty="0" err="1" smtClean="0"/>
              <a:t>гру</a:t>
            </a:r>
            <a:r>
              <a:rPr lang="ru-RU" sz="2400" b="1" dirty="0" smtClean="0"/>
              <a:t>…ках</a:t>
            </a:r>
            <a:r>
              <a:rPr lang="ru-RU" sz="2400" b="1" baseline="30000" dirty="0" smtClean="0"/>
              <a:t>2 </a:t>
            </a:r>
            <a:r>
              <a:rPr lang="ru-RU" sz="2400" b="1" dirty="0" smtClean="0"/>
              <a:t> окрасились в цвет зари. </a:t>
            </a:r>
            <a:r>
              <a:rPr lang="ru-RU" sz="2400" b="1" dirty="0" err="1" smtClean="0"/>
              <a:t>Забл</a:t>
            </a:r>
            <a:r>
              <a:rPr lang="ru-RU" sz="2400" b="1" dirty="0" smtClean="0"/>
              <a:t>…стели</a:t>
            </a:r>
            <a:r>
              <a:rPr lang="ru-RU" sz="2400" b="1" baseline="30000" dirty="0" smtClean="0"/>
              <a:t>2</a:t>
            </a:r>
            <a:r>
              <a:rPr lang="ru-RU" sz="2400" b="1" dirty="0" smtClean="0"/>
              <a:t> на лист…</a:t>
            </a:r>
            <a:r>
              <a:rPr lang="ru-RU" sz="2400" b="1" dirty="0" err="1" smtClean="0"/>
              <a:t>ях</a:t>
            </a:r>
            <a:r>
              <a:rPr lang="ru-RU" sz="2400" b="1" dirty="0" smtClean="0"/>
              <a:t> капли р…</a:t>
            </a:r>
            <a:r>
              <a:rPr lang="ru-RU" sz="2400" b="1" dirty="0" err="1" smtClean="0"/>
              <a:t>сы</a:t>
            </a:r>
            <a:r>
              <a:rPr lang="ru-RU" sz="2400" b="1" dirty="0" smtClean="0"/>
              <a:t>. </a:t>
            </a:r>
            <a:r>
              <a:rPr lang="ru-RU" sz="2400" b="1" dirty="0" smtClean="0">
                <a:solidFill>
                  <a:srgbClr val="FF0000"/>
                </a:solidFill>
              </a:rPr>
              <a:t>Над </a:t>
            </a:r>
            <a:r>
              <a:rPr lang="ru-RU" sz="2400" b="1" dirty="0" err="1" smtClean="0">
                <a:solidFill>
                  <a:srgbClr val="FF0000"/>
                </a:solidFill>
              </a:rPr>
              <a:t>цв</a:t>
            </a:r>
            <a:r>
              <a:rPr lang="ru-RU" sz="2400" b="1" dirty="0" smtClean="0">
                <a:solidFill>
                  <a:srgbClr val="FF0000"/>
                </a:solidFill>
              </a:rPr>
              <a:t>…</a:t>
            </a:r>
            <a:r>
              <a:rPr lang="ru-RU" sz="2400" b="1" dirty="0" err="1" smtClean="0">
                <a:solidFill>
                  <a:srgbClr val="FF0000"/>
                </a:solidFill>
              </a:rPr>
              <a:t>тами</a:t>
            </a:r>
            <a:r>
              <a:rPr lang="ru-RU" sz="2400" b="1" dirty="0" smtClean="0">
                <a:solidFill>
                  <a:srgbClr val="FF0000"/>
                </a:solidFill>
              </a:rPr>
              <a:t> стали кружить </a:t>
            </a:r>
            <a:r>
              <a:rPr lang="ru-RU" sz="2400" b="1" dirty="0" err="1" smtClean="0">
                <a:solidFill>
                  <a:srgbClr val="FF0000"/>
                </a:solidFill>
              </a:rPr>
              <a:t>з</a:t>
            </a:r>
            <a:r>
              <a:rPr lang="ru-RU" sz="2400" b="1" dirty="0" smtClean="0">
                <a:solidFill>
                  <a:srgbClr val="FF0000"/>
                </a:solidFill>
              </a:rPr>
              <a:t>…л…тистые</a:t>
            </a:r>
            <a:r>
              <a:rPr lang="ru-RU" sz="2400" b="1" baseline="30000" dirty="0" smtClean="0">
                <a:solidFill>
                  <a:srgbClr val="FF0000"/>
                </a:solidFill>
              </a:rPr>
              <a:t>2 </a:t>
            </a:r>
            <a:r>
              <a:rPr lang="ru-RU" sz="2400" b="1" dirty="0" smtClean="0">
                <a:solidFill>
                  <a:srgbClr val="FF0000"/>
                </a:solidFill>
              </a:rPr>
              <a:t> пчёлки.</a:t>
            </a:r>
            <a:r>
              <a:rPr lang="ru-RU" sz="2400" b="1" baseline="30000" dirty="0" smtClean="0"/>
              <a:t>4</a:t>
            </a:r>
            <a:r>
              <a:rPr lang="ru-RU" sz="2400" b="1" dirty="0" smtClean="0"/>
              <a:t> Они жадно п…ют </a:t>
            </a:r>
            <a:r>
              <a:rPr lang="ru-RU" sz="2400" b="1" dirty="0" err="1" smtClean="0"/>
              <a:t>сла</a:t>
            </a:r>
            <a:r>
              <a:rPr lang="ru-RU" sz="2400" b="1" dirty="0" smtClean="0"/>
              <a:t>…кий сок. Мелькают стр…</a:t>
            </a:r>
            <a:r>
              <a:rPr lang="ru-RU" sz="2400" b="1" dirty="0" err="1" smtClean="0"/>
              <a:t>жи</a:t>
            </a:r>
            <a:r>
              <a:rPr lang="ru-RU" sz="2400" b="1" dirty="0" smtClean="0"/>
              <a:t>. Хорошо иметь быстрые и </a:t>
            </a:r>
            <a:r>
              <a:rPr lang="ru-RU" sz="2400" b="1" dirty="0" err="1" smtClean="0"/>
              <a:t>лё</a:t>
            </a:r>
            <a:r>
              <a:rPr lang="ru-RU" sz="2400" b="1" dirty="0" smtClean="0"/>
              <a:t>….кие крыл…я. </a:t>
            </a:r>
          </a:p>
          <a:p>
            <a:r>
              <a:rPr lang="ru-RU" sz="2400" b="1" dirty="0" smtClean="0"/>
              <a:t>			             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2411760" y="2996952"/>
            <a:ext cx="6116216" cy="1362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Упр.  «Толковый словарь».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 Показывается  учащимся  любой предмет: ручка или монета и т.п.  Самостоятельно ученики записывают лексическое значение данного слова.  Затем зачитываются определения учащихся,  определение из словаря. 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Одновременно вырабатываются орфографические, пунктуационные, речевые навыки  учащихся. 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Словари должны быть непременным атрибутом каждого урока. Использование орфографических словарей при анализе диктанта, толковых - при изучении лексики, словарей-справочников - при выполнении определённых письменных работ.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2339752" y="692696"/>
            <a:ext cx="6116216" cy="780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Работа со словарями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39752" y="476672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Логические задания  на уроках русского языка 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Users\user\Desktop\ребусы\ребусы рус.яз\ы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492896"/>
            <a:ext cx="2381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ребусы\ребусы рус.яз\и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25" y="1772816"/>
            <a:ext cx="2381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ребусы\ребусы рус.яз\у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429000"/>
            <a:ext cx="2381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Desktop\ребусы\ребусы рус.яз\кк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653136"/>
            <a:ext cx="2381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627784" y="1093390"/>
            <a:ext cx="583264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1. Закончи буквенный ряд</a:t>
            </a:r>
            <a:r>
              <a:rPr lang="ru-RU" sz="2400" b="1" dirty="0" smtClean="0"/>
              <a:t>.</a:t>
            </a:r>
            <a:endParaRPr lang="ru-RU" sz="2400" dirty="0" smtClean="0"/>
          </a:p>
          <a:p>
            <a:r>
              <a:rPr lang="ru-RU" sz="2400" b="1" dirty="0" smtClean="0"/>
              <a:t>Щ          Ц           Т             П           Л    ?</a:t>
            </a:r>
          </a:p>
          <a:p>
            <a:endParaRPr lang="ru-RU" sz="2400" b="1" dirty="0" smtClean="0"/>
          </a:p>
          <a:p>
            <a:r>
              <a:rPr lang="ru-RU" sz="2400" b="1" dirty="0" smtClean="0">
                <a:solidFill>
                  <a:srgbClr val="7030A0"/>
                </a:solidFill>
              </a:rPr>
              <a:t>2. Слово по </a:t>
            </a:r>
            <a:r>
              <a:rPr lang="ru-RU" sz="2400" b="1" dirty="0" err="1" smtClean="0">
                <a:solidFill>
                  <a:srgbClr val="7030A0"/>
                </a:solidFill>
              </a:rPr>
              <a:t>закомерности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/>
              <a:t>Гриб ( бирка ) актив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/>
              <a:t>Мрак ( . . . . . ) атом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/>
              <a:t>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7030A0"/>
                </a:solidFill>
              </a:rPr>
              <a:t>3.  Подбери слово  </a:t>
            </a:r>
            <a:endParaRPr lang="ru-RU" sz="2400" b="1" dirty="0" smtClean="0"/>
          </a:p>
          <a:p>
            <a:r>
              <a:rPr lang="ru-RU" sz="2400" b="1" dirty="0" smtClean="0"/>
              <a:t>              </a:t>
            </a:r>
            <a:r>
              <a:rPr lang="ru-RU" sz="2400" b="1" dirty="0" err="1" smtClean="0"/>
              <a:t>Обы</a:t>
            </a:r>
            <a:r>
              <a:rPr lang="ru-RU" sz="2400" b="1" dirty="0" smtClean="0"/>
              <a:t> ( чай ) </a:t>
            </a:r>
            <a:r>
              <a:rPr lang="ru-RU" sz="2400" b="1" dirty="0" err="1" smtClean="0"/>
              <a:t>ка</a:t>
            </a:r>
            <a:r>
              <a:rPr lang="ru-RU" sz="2400" b="1" dirty="0" smtClean="0"/>
              <a:t>                     </a:t>
            </a:r>
          </a:p>
          <a:p>
            <a:r>
              <a:rPr lang="ru-RU" sz="2400" b="1" dirty="0" smtClean="0"/>
              <a:t>	</a:t>
            </a:r>
            <a:r>
              <a:rPr lang="ru-RU" sz="2400" b="1" dirty="0" err="1" smtClean="0"/>
              <a:t>Ме</a:t>
            </a:r>
            <a:r>
              <a:rPr lang="ru-RU" sz="2400" b="1" dirty="0" smtClean="0"/>
              <a:t> (…….) </a:t>
            </a:r>
            <a:r>
              <a:rPr lang="ru-RU" sz="2400" b="1" dirty="0" err="1" smtClean="0"/>
              <a:t>олад</a:t>
            </a:r>
            <a:endParaRPr lang="ru-RU" sz="2400" b="1" dirty="0" smtClean="0"/>
          </a:p>
          <a:p>
            <a:r>
              <a:rPr lang="ru-RU" sz="2400" b="1" dirty="0" smtClean="0"/>
              <a:t>			             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571480"/>
            <a:ext cx="66785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  Одна из важнейших задач современной школы – формирование функционально грамотных людей. </a:t>
            </a:r>
            <a:br>
              <a:rPr lang="ru-RU" sz="2400" b="1" dirty="0" smtClean="0"/>
            </a:br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Что такое «функциональная грамотность»? </a:t>
            </a:r>
            <a:br>
              <a:rPr lang="ru-RU" sz="2400" b="1" dirty="0" smtClean="0"/>
            </a:br>
            <a:endParaRPr lang="ru-RU" sz="2400" b="1" dirty="0" smtClean="0"/>
          </a:p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Функциональная грамотность </a:t>
            </a:r>
            <a:r>
              <a:rPr lang="ru-RU" sz="2400" b="1" dirty="0" smtClean="0"/>
              <a:t>– способность человека вступать в отношения с внешней средой, быстро адаптироваться и функционировать в ней. </a:t>
            </a:r>
            <a:r>
              <a:rPr lang="ru-RU" sz="1400" b="1" dirty="0" smtClean="0"/>
              <a:t>Кто этому учит?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627784" y="1399421"/>
            <a:ext cx="583264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Логический тест на выделение существенного </a:t>
            </a:r>
          </a:p>
          <a:p>
            <a:endParaRPr lang="ru-RU" sz="2400" b="1" dirty="0" smtClean="0">
              <a:solidFill>
                <a:srgbClr val="7030A0"/>
              </a:solidFill>
            </a:endParaRPr>
          </a:p>
          <a:p>
            <a:r>
              <a:rPr lang="ru-RU" sz="2000" b="1" dirty="0" smtClean="0">
                <a:latin typeface="+mj-lt"/>
                <a:ea typeface="+mj-ea"/>
                <a:cs typeface="+mj-cs"/>
              </a:rPr>
              <a:t>1. Стол, стул, кровать, пол, шкаф.</a:t>
            </a:r>
          </a:p>
          <a:p>
            <a:r>
              <a:rPr lang="ru-RU" sz="2000" b="1" dirty="0" smtClean="0">
                <a:latin typeface="+mj-lt"/>
                <a:ea typeface="+mj-ea"/>
                <a:cs typeface="+mj-cs"/>
              </a:rPr>
              <a:t>2. Молоко, сливки, сало, сметана, сыр.</a:t>
            </a:r>
          </a:p>
          <a:p>
            <a:r>
              <a:rPr lang="ru-RU" sz="2000" b="1" dirty="0" smtClean="0">
                <a:latin typeface="+mj-lt"/>
                <a:ea typeface="+mj-ea"/>
                <a:cs typeface="+mj-cs"/>
              </a:rPr>
              <a:t>3. Ботинки, сапоги, шнурки, валенки, тапочки.</a:t>
            </a:r>
          </a:p>
          <a:p>
            <a:r>
              <a:rPr lang="ru-RU" sz="2000" b="1" dirty="0" smtClean="0">
                <a:latin typeface="+mj-lt"/>
                <a:ea typeface="+mj-ea"/>
                <a:cs typeface="+mj-cs"/>
              </a:rPr>
              <a:t>4. Молоток, клещи, пила, гвоздь, топор.</a:t>
            </a:r>
          </a:p>
          <a:p>
            <a:r>
              <a:rPr lang="ru-RU" sz="2000" b="1" dirty="0" smtClean="0">
                <a:latin typeface="+mj-lt"/>
                <a:ea typeface="+mj-ea"/>
                <a:cs typeface="+mj-cs"/>
              </a:rPr>
              <a:t>5. Сладкий, горячий, кислый, горький, соленый.</a:t>
            </a:r>
          </a:p>
          <a:p>
            <a:r>
              <a:rPr lang="ru-RU" sz="2000" b="1" dirty="0" smtClean="0">
                <a:latin typeface="+mj-lt"/>
                <a:ea typeface="+mj-ea"/>
                <a:cs typeface="+mj-cs"/>
              </a:rPr>
              <a:t>6. Береза, сосна, дерево, дуб, ель.</a:t>
            </a:r>
          </a:p>
          <a:p>
            <a:r>
              <a:rPr lang="ru-RU" sz="2000" b="1" dirty="0" smtClean="0">
                <a:latin typeface="+mj-lt"/>
                <a:ea typeface="+mj-ea"/>
                <a:cs typeface="+mj-cs"/>
              </a:rPr>
              <a:t>7. Самолет, телега, человек, корабль, велосипед.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			             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483768" y="764704"/>
            <a:ext cx="60486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b="1" dirty="0" smtClean="0">
                <a:latin typeface="+mj-lt"/>
                <a:ea typeface="+mj-ea"/>
                <a:cs typeface="+mj-cs"/>
              </a:rPr>
              <a:t>Учебный  предмет </a:t>
            </a:r>
            <a:r>
              <a:rPr lang="ru-RU" sz="2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“Математика” 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latin typeface="+mj-lt"/>
                <a:ea typeface="+mj-ea"/>
                <a:cs typeface="+mj-cs"/>
              </a:rPr>
              <a:t>предполагает формирование математических  счетных навыков, ознакомление с основами геометрии; 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latin typeface="+mj-lt"/>
                <a:ea typeface="+mj-ea"/>
                <a:cs typeface="+mj-cs"/>
              </a:rPr>
              <a:t>формирование навыка самостоятельного распознавания расположения предметов на плоскости , 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latin typeface="+mj-lt"/>
                <a:ea typeface="+mj-ea"/>
                <a:cs typeface="+mj-cs"/>
              </a:rPr>
              <a:t>практическое умение ориентироваться во времени, умение решать задачи, сюжет которых связан с жизненными ситуациями.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339752" y="764704"/>
            <a:ext cx="63367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Особое значение сегодня придается формированию </a:t>
            </a:r>
            <a:r>
              <a:rPr lang="ru-RU" sz="2400" b="1" dirty="0" smtClean="0">
                <a:solidFill>
                  <a:srgbClr val="7030A0"/>
                </a:solidFill>
              </a:rPr>
              <a:t>логической грамотности </a:t>
            </a:r>
            <a:r>
              <a:rPr lang="ru-RU" sz="2400" b="1" dirty="0" smtClean="0"/>
              <a:t>у учащихся и основным средством её формирования являются уроки математики. 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Главной задачей уроков математики являются - </a:t>
            </a:r>
            <a:r>
              <a:rPr lang="ru-RU" sz="2400" b="1" dirty="0" smtClean="0">
                <a:solidFill>
                  <a:srgbClr val="7030A0"/>
                </a:solidFill>
              </a:rPr>
              <a:t>интеллектуальное развитие </a:t>
            </a:r>
            <a:r>
              <a:rPr lang="ru-RU" sz="2400" b="1" dirty="0" smtClean="0"/>
              <a:t>ребенка, важной составляющей которого является словесно-логическое мышление. </a:t>
            </a:r>
            <a:endParaRPr lang="ru-RU" sz="2400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-81498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835696" y="427038"/>
            <a:ext cx="70035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Логические задания на уроках математики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Users\user\Desktop\е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3" y="1700808"/>
            <a:ext cx="4190956" cy="1508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а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907" y="1918543"/>
            <a:ext cx="2381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т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907" y="1918543"/>
            <a:ext cx="2381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м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058" y="2204864"/>
            <a:ext cx="3570439" cy="1285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user\Desktop\а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19" y="3699537"/>
            <a:ext cx="4277389" cy="1539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user\Desktop\т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057" y="5041795"/>
            <a:ext cx="3473359" cy="125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39752" y="620688"/>
            <a:ext cx="6264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5" name="Picture 1" descr="ca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928670"/>
            <a:ext cx="5679998" cy="518457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67744" y="620688"/>
            <a:ext cx="6264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2227" name="Picture 3" descr="round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780928"/>
            <a:ext cx="1728192" cy="1728192"/>
          </a:xfrm>
          <a:prstGeom prst="rect">
            <a:avLst/>
          </a:prstGeom>
          <a:noFill/>
        </p:spPr>
      </p:pic>
      <p:pic>
        <p:nvPicPr>
          <p:cNvPr id="52226" name="Picture 2" descr="round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2132856"/>
            <a:ext cx="1440160" cy="1440160"/>
          </a:xfrm>
          <a:prstGeom prst="rect">
            <a:avLst/>
          </a:prstGeom>
          <a:noFill/>
        </p:spPr>
      </p:pic>
      <p:pic>
        <p:nvPicPr>
          <p:cNvPr id="52225" name="Picture 1" descr="round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3717032"/>
            <a:ext cx="1728192" cy="1728192"/>
          </a:xfrm>
          <a:prstGeom prst="rect">
            <a:avLst/>
          </a:prstGeom>
          <a:noFill/>
        </p:spPr>
      </p:pic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483768" y="441539"/>
            <a:ext cx="6660232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ja-JP" sz="2800" b="1" dirty="0" smtClean="0">
                <a:solidFill>
                  <a:srgbClr val="7030A0"/>
                </a:solidFill>
              </a:rPr>
              <a:t>Закономерности  в числах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ja-JP" sz="1600" b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ja-JP" sz="1600" b="1" dirty="0" smtClean="0"/>
              <a:t>Впишите в свободный сектор последнего кружка число, которое соответствовало бы закономерности, объединяющей все остальные числа.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ja-JP" sz="1600" b="1" dirty="0" smtClean="0"/>
              <a:t>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ja-JP" sz="1600" b="1" dirty="0" smtClean="0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34290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</a:t>
            </a:r>
            <a:endParaRPr kumimoji="0" lang="ru-RU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34290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</a:t>
            </a:r>
            <a:endParaRPr kumimoji="0" lang="ru-RU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67744" y="620688"/>
            <a:ext cx="6264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34290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</a:t>
            </a:r>
            <a:endParaRPr kumimoji="0" lang="ru-RU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34290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</a:t>
            </a:r>
            <a:endParaRPr kumimoji="0" lang="ru-RU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87824" y="764704"/>
            <a:ext cx="4572000" cy="560153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Числовые ряды 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2400" b="1" dirty="0" smtClean="0"/>
              <a:t>24,21,19,18,15,13,   ,    ,7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 1,4,9,16,   ,   ,49,64,81,100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 16,17,15,18,14,19,   ,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 1,3,6,8,16,18,   ,   ,76,78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 7,16,9;5,21,16;9,   ,4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 2,4,8,10,20,22,   ,   ,92,94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 24,22,19,15,   ,</a:t>
            </a:r>
            <a:endParaRPr lang="ru-RU" sz="2400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95736" y="332656"/>
            <a:ext cx="66967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Различные  формы  работы над задачей: </a:t>
            </a: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1600" b="1" dirty="0" smtClean="0"/>
              <a:t>1. Работа над решенной задачей. </a:t>
            </a:r>
            <a:br>
              <a:rPr lang="ru-RU" sz="1600" b="1" dirty="0" smtClean="0"/>
            </a:br>
            <a:r>
              <a:rPr lang="ru-RU" sz="1600" b="1" dirty="0" smtClean="0"/>
              <a:t>2. Решение задач различными способами. </a:t>
            </a:r>
            <a:br>
              <a:rPr lang="ru-RU" sz="1600" b="1" dirty="0" smtClean="0"/>
            </a:br>
            <a:r>
              <a:rPr lang="ru-RU" sz="1600" b="1" dirty="0" smtClean="0"/>
              <a:t>3. Правильно организованный способ анализа задачи - от вопроса или от данных к вопросу. </a:t>
            </a:r>
            <a:br>
              <a:rPr lang="ru-RU" sz="1600" b="1" dirty="0" smtClean="0"/>
            </a:br>
            <a:r>
              <a:rPr lang="ru-RU" sz="1600" b="1" dirty="0" smtClean="0"/>
              <a:t>4. Представление ситуации, описанной в задаче (нарисовать "картинку"). </a:t>
            </a:r>
            <a:br>
              <a:rPr lang="ru-RU" sz="1600" b="1" dirty="0" smtClean="0"/>
            </a:br>
            <a:r>
              <a:rPr lang="ru-RU" sz="1600" b="1" dirty="0" smtClean="0"/>
              <a:t>5. Самостоятельное составление задач учащимися. </a:t>
            </a:r>
            <a:br>
              <a:rPr lang="ru-RU" sz="1600" b="1" dirty="0" smtClean="0"/>
            </a:br>
            <a:r>
              <a:rPr lang="ru-RU" sz="1600" b="1" dirty="0" smtClean="0"/>
              <a:t>6. Решение задач с недостающими данными. </a:t>
            </a:r>
            <a:br>
              <a:rPr lang="ru-RU" sz="1600" b="1" dirty="0" smtClean="0"/>
            </a:br>
            <a:r>
              <a:rPr lang="ru-RU" sz="1600" b="1" dirty="0" smtClean="0"/>
              <a:t>7. Изменение вопроса задачи. </a:t>
            </a:r>
            <a:br>
              <a:rPr lang="ru-RU" sz="1600" b="1" dirty="0" smtClean="0"/>
            </a:br>
            <a:r>
              <a:rPr lang="ru-RU" sz="1600" b="1" dirty="0" smtClean="0"/>
              <a:t>8. Составление различных выражений по данным задачи и объяснение, что означает то или иное выражение. </a:t>
            </a:r>
            <a:br>
              <a:rPr lang="ru-RU" sz="1600" b="1" dirty="0" smtClean="0"/>
            </a:br>
            <a:r>
              <a:rPr lang="ru-RU" sz="1600" b="1" dirty="0" smtClean="0"/>
              <a:t>9. Объяснение готового решения задачи. </a:t>
            </a:r>
            <a:br>
              <a:rPr lang="ru-RU" sz="1600" b="1" dirty="0" smtClean="0"/>
            </a:br>
            <a:r>
              <a:rPr lang="ru-RU" sz="1600" b="1" dirty="0" smtClean="0"/>
              <a:t>10. Использование приема сравнения задач и их решений. </a:t>
            </a:r>
            <a:br>
              <a:rPr lang="ru-RU" sz="1600" b="1" dirty="0" smtClean="0"/>
            </a:br>
            <a:r>
              <a:rPr lang="ru-RU" sz="1600" b="1" dirty="0" smtClean="0"/>
              <a:t>11. Запись двух решений на доске - одного верного и другого неверного. </a:t>
            </a:r>
            <a:br>
              <a:rPr lang="ru-RU" sz="1600" b="1" dirty="0" smtClean="0"/>
            </a:br>
            <a:r>
              <a:rPr lang="ru-RU" sz="1600" b="1" dirty="0" smtClean="0"/>
              <a:t>12. Изменение условия задачи так, чтобы задача решалась другим действием. </a:t>
            </a:r>
            <a:br>
              <a:rPr lang="ru-RU" sz="1600" b="1" dirty="0" smtClean="0"/>
            </a:br>
            <a:r>
              <a:rPr lang="ru-RU" sz="1600" b="1" dirty="0" smtClean="0"/>
              <a:t>13. Закончить решение задачи. </a:t>
            </a:r>
            <a:br>
              <a:rPr lang="ru-RU" sz="1600" b="1" dirty="0" smtClean="0"/>
            </a:br>
            <a:r>
              <a:rPr lang="ru-RU" sz="1600" b="1" dirty="0" smtClean="0"/>
              <a:t>14. Какой вопрос и какое действие лишнее в решении задачи (или, наоборот, восстановить пропущенный вопрос и действие в задаче). </a:t>
            </a:r>
            <a:br>
              <a:rPr lang="ru-RU" sz="1600" b="1" dirty="0" smtClean="0"/>
            </a:br>
            <a:r>
              <a:rPr lang="ru-RU" sz="1600" b="1" dirty="0" smtClean="0"/>
              <a:t>15. Составление аналогичной задачи с измененными данными. </a:t>
            </a:r>
            <a:br>
              <a:rPr lang="ru-RU" sz="1600" b="1" dirty="0" smtClean="0"/>
            </a:br>
            <a:r>
              <a:rPr lang="ru-RU" sz="1600" b="1" dirty="0" smtClean="0"/>
              <a:t>16. Решение обратных задач. </a:t>
            </a:r>
            <a:br>
              <a:rPr lang="ru-RU" sz="1600" b="1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27784" y="1196752"/>
            <a:ext cx="60486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   Систематическое использование на уроках математики  специальных задач и заданий, направленных на развитие логического мышления,  формирует и развивает функциональную грамотность школьников, позволяет более уверенно ориентироваться в простейших закономерностях окружающей их действительности и активнее использовать математические знания в повседневной жизни. </a:t>
            </a:r>
            <a:endParaRPr lang="ru-RU" sz="2400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39752" y="620688"/>
            <a:ext cx="626469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+mj-lt"/>
                <a:ea typeface="+mj-ea"/>
                <a:cs typeface="+mj-cs"/>
              </a:rPr>
              <a:t>Учебный предмет  </a:t>
            </a:r>
            <a:r>
              <a:rPr lang="ru-RU" sz="2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“Литературное  чтение” </a:t>
            </a:r>
          </a:p>
          <a:p>
            <a:r>
              <a:rPr lang="ru-RU" sz="2000" b="1" dirty="0" smtClean="0">
                <a:latin typeface="+mj-lt"/>
                <a:ea typeface="+mj-ea"/>
                <a:cs typeface="+mj-cs"/>
              </a:rPr>
              <a:t>предусматривает овладение учащимися 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навыками грамотного беглого чтения, </a:t>
            </a:r>
          </a:p>
          <a:p>
            <a:r>
              <a:rPr lang="ru-RU" sz="2000" b="1" dirty="0" smtClean="0">
                <a:latin typeface="+mj-lt"/>
                <a:ea typeface="+mj-ea"/>
                <a:cs typeface="+mj-cs"/>
              </a:rPr>
              <a:t>ознакомления с произведениями детской литературы и формированием 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умений работы с текстом</a:t>
            </a:r>
            <a:r>
              <a:rPr lang="ru-RU" sz="2000" b="1" dirty="0" smtClean="0">
                <a:latin typeface="+mj-lt"/>
                <a:ea typeface="+mj-ea"/>
                <a:cs typeface="+mj-cs"/>
              </a:rPr>
              <a:t>, </a:t>
            </a:r>
          </a:p>
          <a:p>
            <a:r>
              <a:rPr lang="ru-RU" sz="2000" b="1" dirty="0" smtClean="0">
                <a:latin typeface="+mj-lt"/>
                <a:ea typeface="+mj-ea"/>
                <a:cs typeface="+mj-cs"/>
              </a:rPr>
              <a:t>а также умением найти нужную книгу в библиотеке, </a:t>
            </a:r>
          </a:p>
          <a:p>
            <a:r>
              <a:rPr lang="ru-RU" sz="2000" b="1" dirty="0" smtClean="0">
                <a:latin typeface="+mj-lt"/>
                <a:ea typeface="+mj-ea"/>
                <a:cs typeface="+mj-cs"/>
              </a:rPr>
              <a:t>умение 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подобрать произведение </a:t>
            </a:r>
            <a:r>
              <a:rPr lang="ru-RU" sz="2000" b="1" dirty="0" smtClean="0">
                <a:latin typeface="+mj-lt"/>
                <a:ea typeface="+mj-ea"/>
                <a:cs typeface="+mj-cs"/>
              </a:rPr>
              <a:t>на заданную тему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умение оценить работу товарища</a:t>
            </a:r>
            <a:r>
              <a:rPr lang="ru-RU" sz="2000" b="1" dirty="0" smtClean="0">
                <a:latin typeface="+mj-lt"/>
                <a:ea typeface="+mj-ea"/>
                <a:cs typeface="+mj-cs"/>
              </a:rPr>
              <a:t>; 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умение слушать и слышать</a:t>
            </a:r>
            <a:r>
              <a:rPr lang="ru-RU" sz="2000" b="1" dirty="0" smtClean="0">
                <a:latin typeface="+mj-lt"/>
                <a:ea typeface="+mj-ea"/>
                <a:cs typeface="+mj-cs"/>
              </a:rPr>
              <a:t>, 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высказывать своё отношение</a:t>
            </a:r>
            <a:r>
              <a:rPr lang="ru-RU" sz="2000" b="1" dirty="0" smtClean="0">
                <a:latin typeface="+mj-lt"/>
                <a:ea typeface="+mj-ea"/>
                <a:cs typeface="+mj-cs"/>
              </a:rPr>
              <a:t> к прочитанному, к услышанному.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99392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539552" y="476672"/>
            <a:ext cx="8229600" cy="5976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Функционально грамотная  личность – это человек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(?)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ориентирующийся в мире и действующий в соответствии с общественными ценностями, ожиданиями и интересами (в частности, умеющий соотносить и координировать свои  действия с действиями других людей);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способный быть самостоятельным   в ситуации выбора и принятия решений;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умеющий отвечать за свои решения;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способный нести ответственность за себя и своих близких;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владеющий приемами учения и готовый к постоянной переподготовке;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обладающий набором компетенций, как ключевых, так и по различным областям знаний;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для которого поиск решения в нестандартной ситуации – привычное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явление;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легко адаптирующийся в любом социуме и умеющий активно влиять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 него;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понимающий, что жизнь среди людей – это поиск постоянных компромиссов и необходимость искать общие решения; 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хорошо владеющий устной и письменной речью как средством взаимодействия между людьми;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владеющий современными информационными технологиями.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39752" y="980728"/>
            <a:ext cx="646246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  </a:t>
            </a:r>
          </a:p>
          <a:p>
            <a:r>
              <a:rPr lang="ru-RU" sz="2000" b="1" dirty="0" smtClean="0"/>
              <a:t>  </a:t>
            </a:r>
            <a:r>
              <a:rPr lang="ru-RU" sz="2400" b="1" dirty="0" smtClean="0"/>
              <a:t>В современных условиях в школе  появляется возможность выйти за пределы окружающего социума, это участие в различных   проектах, которые позволяют  заниматься </a:t>
            </a:r>
            <a:r>
              <a:rPr lang="ru-RU" sz="2400" b="1" dirty="0" smtClean="0">
                <a:solidFill>
                  <a:srgbClr val="7030A0"/>
                </a:solidFill>
              </a:rPr>
              <a:t>учебно-познавательной, исследовательской, творческой или игровой деятельностью, организованной на основе компьютерных технологий .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39752" y="620688"/>
            <a:ext cx="619268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Проектная деятельность 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 smtClean="0"/>
              <a:t>- проектная деятельность  учащихся по предметам  </a:t>
            </a:r>
          </a:p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- участие в  школьных научно-практических конференциях </a:t>
            </a:r>
            <a:endParaRPr lang="ru-RU" sz="2400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524000" y="3757263"/>
          <a:ext cx="6096000" cy="211836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67744" y="718143"/>
            <a:ext cx="6336704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/>
              <a:t>Учитель  выступает является </a:t>
            </a:r>
            <a:r>
              <a:rPr lang="ru-RU" sz="2400" b="1" dirty="0" smtClean="0">
                <a:solidFill>
                  <a:srgbClr val="FF0000"/>
                </a:solidFill>
              </a:rPr>
              <a:t>организатором</a:t>
            </a:r>
            <a:r>
              <a:rPr lang="ru-RU" sz="2400" b="1" dirty="0" smtClean="0"/>
              <a:t>  самостоятельной активной познавательной деятельности учащихся, </a:t>
            </a:r>
            <a:r>
              <a:rPr lang="ru-RU" sz="2400" b="1" dirty="0" smtClean="0">
                <a:solidFill>
                  <a:srgbClr val="FF0000"/>
                </a:solidFill>
              </a:rPr>
              <a:t>компетентным консультантом и помощником</a:t>
            </a:r>
            <a:r>
              <a:rPr lang="ru-RU" sz="2400" b="1" dirty="0" smtClean="0"/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/>
              <a:t>Его профессиональные умения направляются не просто на контроль знаний и умений школьников, а на диагностику их деятельности, чтобы вовремя помочь квалифицированными действиями, устранить намечающиеся трудности в познании и применении знаний. Эта роль значительно сложнее, нежели при традиционном обучении, и требует от учителя более высокого уровня мастерства.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20768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699792" y="1052736"/>
            <a:ext cx="56886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Современные методы и  формы   работы  оказывают  педагогам практическую помощь в решении  профессиональных задач, способствуют развитию школьной информационно-образовательной среды, направленной на повышение функциональной грамотности учащихся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Методическая декада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  </a:t>
            </a:r>
            <a:r>
              <a:rPr lang="ru-RU" sz="2800" i="1" dirty="0" smtClean="0"/>
              <a:t>«Слагаемые работы учителя по повышению качества знаний обучающихся как условие успешности ученика»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17852546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7030A0"/>
                </a:solidFill>
              </a:rPr>
              <a:t>Функциональная грамотность школьников в свете ФГОС </a:t>
            </a:r>
            <a:r>
              <a:rPr lang="ru-RU" sz="3600" b="1" dirty="0" smtClean="0">
                <a:solidFill>
                  <a:srgbClr val="7030A0"/>
                </a:solidFill>
              </a:rPr>
              <a:t>. Практика.</a:t>
            </a:r>
            <a:r>
              <a:rPr lang="ru-RU" sz="5400" b="1" dirty="0">
                <a:solidFill>
                  <a:srgbClr val="7030A0"/>
                </a:solidFill>
              </a:rPr>
              <a:t/>
            </a:r>
            <a:br>
              <a:rPr lang="ru-RU" sz="5400" b="1" dirty="0">
                <a:solidFill>
                  <a:srgbClr val="7030A0"/>
                </a:solidFill>
              </a:rPr>
            </a:b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544616"/>
          </a:xfrm>
        </p:spPr>
        <p:txBody>
          <a:bodyPr>
            <a:normAutofit/>
          </a:bodyPr>
          <a:lstStyle/>
          <a:p>
            <a:r>
              <a:rPr lang="ru-RU" dirty="0" smtClean="0"/>
              <a:t>Эпиграф дня («Эксперт»). </a:t>
            </a:r>
            <a:r>
              <a:rPr lang="ru-RU" sz="1600" dirty="0" smtClean="0"/>
              <a:t>Предположите, почему этот фильм выбран в качестве эпиграфа? Каким могло быть окончание фильма?</a:t>
            </a:r>
          </a:p>
          <a:p>
            <a:r>
              <a:rPr lang="ru-RU" dirty="0" smtClean="0"/>
              <a:t>Стендовые презентации </a:t>
            </a:r>
            <a:r>
              <a:rPr lang="ru-RU" sz="2000" dirty="0" smtClean="0"/>
              <a:t>(30 мин.):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Литературный </a:t>
            </a:r>
            <a:r>
              <a:rPr lang="ru-RU" dirty="0" err="1" smtClean="0"/>
              <a:t>баттл</a:t>
            </a:r>
            <a:r>
              <a:rPr lang="ru-RU" dirty="0" smtClean="0"/>
              <a:t> </a:t>
            </a:r>
            <a:r>
              <a:rPr lang="ru-RU" sz="2000" dirty="0" smtClean="0"/>
              <a:t>(рекреация №1, Плеханова О.Ю.).</a:t>
            </a:r>
          </a:p>
          <a:p>
            <a:r>
              <a:rPr lang="ru-RU" dirty="0" smtClean="0"/>
              <a:t>«Делаем открытие!» </a:t>
            </a:r>
            <a:r>
              <a:rPr lang="ru-RU" sz="2000" dirty="0" smtClean="0"/>
              <a:t>(№1, Попова Н.Ю.)</a:t>
            </a:r>
          </a:p>
          <a:p>
            <a:r>
              <a:rPr lang="ru-RU" dirty="0" smtClean="0"/>
              <a:t>«Читающий ресторан» </a:t>
            </a:r>
            <a:r>
              <a:rPr lang="ru-RU" sz="2000" dirty="0" smtClean="0"/>
              <a:t>(№1, Плеханова О.Ю.), </a:t>
            </a:r>
            <a:r>
              <a:rPr lang="ru-RU" dirty="0" smtClean="0"/>
              <a:t>«</a:t>
            </a:r>
            <a:r>
              <a:rPr lang="ru-RU" dirty="0" err="1" smtClean="0"/>
              <a:t>Кинопедагогика</a:t>
            </a:r>
            <a:r>
              <a:rPr lang="ru-RU" dirty="0" smtClean="0"/>
              <a:t>» </a:t>
            </a:r>
            <a:r>
              <a:rPr lang="ru-RU" sz="2000" dirty="0" smtClean="0"/>
              <a:t>(№9, Попова Н.Ю.)</a:t>
            </a:r>
          </a:p>
          <a:p>
            <a:r>
              <a:rPr lang="ru-RU" dirty="0" smtClean="0"/>
              <a:t>Кино-итог дня. Открытый микрофон.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28077"/>
              </p:ext>
            </p:extLst>
          </p:nvPr>
        </p:nvGraphicFramePr>
        <p:xfrm>
          <a:off x="1475656" y="2492896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Найди клад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Методический лабиринт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ВЕБ-тренажер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Басова М.П., рекреация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Плеханова О.Ю., </a:t>
                      </a:r>
                    </a:p>
                    <a:p>
                      <a:pPr algn="ctr"/>
                      <a:r>
                        <a:rPr lang="ru-RU" dirty="0" smtClean="0"/>
                        <a:t>2 этаж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Попова Н.Ю., Струкова И.В., №9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004648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7" name="Группа 6"/>
          <p:cNvGrpSpPr/>
          <p:nvPr/>
        </p:nvGrpSpPr>
        <p:grpSpPr>
          <a:xfrm>
            <a:off x="2289818" y="1057635"/>
            <a:ext cx="4757706" cy="1548053"/>
            <a:chOff x="936104" y="71998"/>
            <a:chExt cx="4757706" cy="1548053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936104" y="71998"/>
              <a:ext cx="4757706" cy="154805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981445" y="117339"/>
              <a:ext cx="4667024" cy="145737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solidFill>
                    <a:schemeClr val="tx1"/>
                  </a:solidFill>
                </a:rPr>
                <a:t>Функциональная  компетентность</a:t>
              </a:r>
              <a:endParaRPr lang="ru-RU" sz="3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354992" y="2682227"/>
            <a:ext cx="402530" cy="959710"/>
            <a:chOff x="3968332" y="1766261"/>
            <a:chExt cx="402530" cy="959710"/>
          </a:xfrm>
        </p:grpSpPr>
        <p:sp>
          <p:nvSpPr>
            <p:cNvPr id="21" name="Двойная стрелка влево/вправо 20"/>
            <p:cNvSpPr/>
            <p:nvPr/>
          </p:nvSpPr>
          <p:spPr>
            <a:xfrm rot="3646274">
              <a:off x="3689742" y="2044851"/>
              <a:ext cx="959710" cy="402530"/>
            </a:xfrm>
            <a:prstGeom prst="left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Двойная стрелка влево/вправо 6"/>
            <p:cNvSpPr/>
            <p:nvPr/>
          </p:nvSpPr>
          <p:spPr>
            <a:xfrm rot="3646274">
              <a:off x="3810501" y="2125357"/>
              <a:ext cx="718192" cy="2415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/>
            </a:p>
          </p:txBody>
        </p:sp>
      </p:grpSp>
      <p:sp>
        <p:nvSpPr>
          <p:cNvPr id="20" name="Скругленный прямоугольник 8"/>
          <p:cNvSpPr/>
          <p:nvPr/>
        </p:nvSpPr>
        <p:spPr>
          <a:xfrm>
            <a:off x="570480" y="3698657"/>
            <a:ext cx="3461927" cy="17264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800" b="1" kern="1200" dirty="0" smtClean="0">
                <a:solidFill>
                  <a:schemeClr val="tx1"/>
                </a:solidFill>
              </a:rPr>
              <a:t>Функциональная</a:t>
            </a:r>
            <a:r>
              <a:rPr lang="ru-RU" sz="2800" b="1" kern="1200" dirty="0" smtClean="0">
                <a:solidFill>
                  <a:schemeClr val="bg1"/>
                </a:solidFill>
              </a:rPr>
              <a:t>  </a:t>
            </a:r>
            <a:r>
              <a:rPr lang="ru-RU" sz="2800" b="1" kern="1200" dirty="0" smtClean="0">
                <a:solidFill>
                  <a:schemeClr val="tx1"/>
                </a:solidFill>
              </a:rPr>
              <a:t>грамотность</a:t>
            </a:r>
            <a:endParaRPr lang="ru-RU" sz="2800" b="1" kern="1200" dirty="0">
              <a:solidFill>
                <a:schemeClr val="tx1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153871" y="4293861"/>
            <a:ext cx="817967" cy="420952"/>
            <a:chOff x="2767212" y="2593426"/>
            <a:chExt cx="817967" cy="420952"/>
          </a:xfrm>
        </p:grpSpPr>
        <p:sp>
          <p:nvSpPr>
            <p:cNvPr id="17" name="Двойная стрелка влево/вправо 16"/>
            <p:cNvSpPr/>
            <p:nvPr/>
          </p:nvSpPr>
          <p:spPr>
            <a:xfrm rot="10822562">
              <a:off x="2767212" y="2593426"/>
              <a:ext cx="817967" cy="420952"/>
            </a:xfrm>
            <a:prstGeom prst="left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Двойная стрелка влево/вправо 10"/>
            <p:cNvSpPr/>
            <p:nvPr/>
          </p:nvSpPr>
          <p:spPr>
            <a:xfrm rot="21622562">
              <a:off x="2893498" y="2677616"/>
              <a:ext cx="565395" cy="2525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900" kern="120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588077" y="2695476"/>
            <a:ext cx="358190" cy="931751"/>
            <a:chOff x="2201417" y="1779510"/>
            <a:chExt cx="358190" cy="931751"/>
          </a:xfrm>
        </p:grpSpPr>
        <p:sp>
          <p:nvSpPr>
            <p:cNvPr id="13" name="Двойная стрелка влево/вправо 12"/>
            <p:cNvSpPr/>
            <p:nvPr/>
          </p:nvSpPr>
          <p:spPr>
            <a:xfrm rot="18159952">
              <a:off x="1914636" y="2066291"/>
              <a:ext cx="931751" cy="358190"/>
            </a:xfrm>
            <a:prstGeom prst="left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Двойная стрелка влево/вправо 14"/>
            <p:cNvSpPr/>
            <p:nvPr/>
          </p:nvSpPr>
          <p:spPr>
            <a:xfrm rot="18159952">
              <a:off x="2022093" y="2137929"/>
              <a:ext cx="716837" cy="2149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/>
            </a:p>
          </p:txBody>
        </p:sp>
      </p:grpSp>
      <p:sp>
        <p:nvSpPr>
          <p:cNvPr id="25" name="Скругленный прямоугольник 8"/>
          <p:cNvSpPr/>
          <p:nvPr/>
        </p:nvSpPr>
        <p:spPr>
          <a:xfrm>
            <a:off x="5146305" y="3769234"/>
            <a:ext cx="3461927" cy="17264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800" b="1" kern="1200" dirty="0" smtClean="0">
                <a:solidFill>
                  <a:schemeClr val="tx1"/>
                </a:solidFill>
              </a:rPr>
              <a:t>Функциональная  культура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800" b="1" kern="1200" dirty="0" smtClean="0">
                <a:solidFill>
                  <a:schemeClr val="tx1"/>
                </a:solidFill>
              </a:rPr>
              <a:t> </a:t>
            </a:r>
            <a:r>
              <a:rPr lang="ru-RU" sz="1400" b="1" kern="1200" dirty="0" smtClean="0">
                <a:solidFill>
                  <a:schemeClr val="tx1"/>
                </a:solidFill>
              </a:rPr>
              <a:t>(как образ жизни)</a:t>
            </a:r>
            <a:endParaRPr lang="ru-RU" sz="1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186636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Содержание функциональной грамотности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Содержимое 3" descr="1.jpg"/>
          <p:cNvPicPr>
            <a:picLocks noChangeAspect="1"/>
          </p:cNvPicPr>
          <p:nvPr/>
        </p:nvPicPr>
        <p:blipFill>
          <a:blip r:embed="rId3" cstate="print"/>
          <a:srcRect t="7886" b="25642"/>
          <a:stretch>
            <a:fillRect/>
          </a:stretch>
        </p:blipFill>
        <p:spPr>
          <a:xfrm>
            <a:off x="467544" y="1268760"/>
            <a:ext cx="8136904" cy="4968552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67744" y="35332"/>
            <a:ext cx="6696744" cy="6370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7030A0"/>
                </a:solidFill>
              </a:rPr>
              <a:t>Цель учителя -  развить ребёнка.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/>
              <a:t>-Развить мышление- из наглядно-действенного перевести его в абстрактно-логическое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/>
              <a:t>-Развить речь, аналитико-синтетические способности, развить память и внимание,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/>
              <a:t>фантазию и воображение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400" b="1" dirty="0" smtClean="0"/>
              <a:t>Пространственное восприятие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/>
              <a:t>-Развить моторную функцию, способность контролировать свои движения, а также мелкую моторику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/>
              <a:t>- Развить коммуникативные способности, способность общаться, контролировать эмоции, управлять своим поведением.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/>
              <a:t>Решая эти задачи, </a:t>
            </a:r>
            <a:r>
              <a:rPr lang="ru-RU" sz="2400" b="1" dirty="0" smtClean="0">
                <a:solidFill>
                  <a:srgbClr val="FF0000"/>
                </a:solidFill>
              </a:rPr>
              <a:t>ПЕДАГОГ (предмет?)</a:t>
            </a:r>
            <a:r>
              <a:rPr lang="ru-RU" sz="2400" b="1" dirty="0" smtClean="0"/>
              <a:t>  получает в результате функционально развитую личность.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411760" y="980728"/>
            <a:ext cx="6336704" cy="489364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7030A0"/>
                </a:solidFill>
              </a:rPr>
              <a:t>Условия  достижения данной цели: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/>
              <a:t>- обучение носит </a:t>
            </a:r>
            <a:r>
              <a:rPr lang="ru-RU" sz="2400" b="1" dirty="0" err="1" smtClean="0"/>
              <a:t>деятельностный</a:t>
            </a:r>
            <a:r>
              <a:rPr lang="ru-RU" sz="2400" b="1" dirty="0" smtClean="0"/>
              <a:t> характер: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/>
              <a:t>- учебный процесс ориентирован на развитие самостоятельности и ответственности за результаты деятельности: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/>
              <a:t>- представляется возможность, для приобретения опыта достижения цели: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/>
              <a:t>- правила оценивания отличаются чёткостью и понятны всем участникам учебного процесса: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/>
              <a:t>- используются  технологии личностно-ориентированного обучения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907704" y="751536"/>
            <a:ext cx="6768752" cy="52629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7030A0"/>
                </a:solidFill>
              </a:rPr>
              <a:t>Приемы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-Технология проектной деятельности.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-Технология критического мышления, на основе построения проблемной ситуации: работа над деформированным текстом.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-Уровневая дифференциация обучения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-Информационные и коммуникативные технологии ( Интернет, средства </a:t>
            </a:r>
            <a:r>
              <a:rPr lang="ru-RU" sz="2400" b="1" dirty="0" err="1" smtClean="0"/>
              <a:t>мультимедия</a:t>
            </a:r>
            <a:r>
              <a:rPr lang="ru-RU" sz="2400" b="1" dirty="0" smtClean="0"/>
              <a:t>, библиотека)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411760" y="2132856"/>
            <a:ext cx="63573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Учебный предмет 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“Русский язык”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ориентирован на овладение учащимися функциональной грамотностью,   наряду  с этим учащиеся  овладевают навыком организации своего рабочего места ,  навыком работы с учебником, со словарем; навыком распределения времени;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навыком проверки работы  одноклассника ,  навыком нахождения ошибки;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навыком словесной оценки качества работы.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999</Words>
  <Application>Microsoft Office PowerPoint</Application>
  <PresentationFormat>Экран (4:3)</PresentationFormat>
  <Paragraphs>158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1" baseType="lpstr">
      <vt:lpstr>MS Mincho</vt:lpstr>
      <vt:lpstr>ＭＳ Ｐゴシック</vt:lpstr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Методическая декада</vt:lpstr>
      <vt:lpstr>Функциональная грамотность школьников в свете ФГОС . Практика.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 функциональной грамотности  учащихся  начальной школы</dc:title>
  <dc:creator>я</dc:creator>
  <cp:lastModifiedBy>Наталья Юрьевна</cp:lastModifiedBy>
  <cp:revision>59</cp:revision>
  <cp:lastPrinted>2019-01-09T03:49:24Z</cp:lastPrinted>
  <dcterms:created xsi:type="dcterms:W3CDTF">2013-03-25T13:50:52Z</dcterms:created>
  <dcterms:modified xsi:type="dcterms:W3CDTF">2019-08-15T18:30:53Z</dcterms:modified>
</cp:coreProperties>
</file>