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66" r:id="rId21"/>
    <p:sldId id="257" r:id="rId22"/>
    <p:sldId id="25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9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Лист1!$A$1:$D$1</c:f>
              <c:strCache>
                <c:ptCount val="4"/>
                <c:pt idx="0">
                  <c:v>с радостью;</c:v>
                </c:pt>
                <c:pt idx="1">
                  <c:v>с равнодушием;</c:v>
                </c:pt>
                <c:pt idx="2">
                  <c:v>с предчувствием неприятностей;</c:v>
                </c:pt>
                <c:pt idx="3">
                  <c:v>скорей бы все это кончилось.</c:v>
                </c:pt>
              </c:strCache>
            </c:strRef>
          </c:cat>
          <c:val>
            <c:numRef>
              <c:f>Лист1!$A$2:$D$2</c:f>
              <c:numCache>
                <c:formatCode>0.0%</c:formatCode>
                <c:ptCount val="4"/>
                <c:pt idx="0">
                  <c:v>0.85</c:v>
                </c:pt>
                <c:pt idx="1">
                  <c:v>0.1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5255680"/>
        <c:axId val="105257216"/>
      </c:barChart>
      <c:catAx>
        <c:axId val="1052556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05257216"/>
        <c:crosses val="autoZero"/>
        <c:auto val="1"/>
        <c:lblAlgn val="ctr"/>
        <c:lblOffset val="100"/>
        <c:noMultiLvlLbl val="0"/>
      </c:catAx>
      <c:valAx>
        <c:axId val="105257216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525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3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Лист2!$A$7:$B$7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Лист2!$A$8:$B$8</c:f>
              <c:numCache>
                <c:formatCode>0.0%</c:formatCode>
                <c:ptCount val="2"/>
                <c:pt idx="0">
                  <c:v>0.74</c:v>
                </c:pt>
                <c:pt idx="1">
                  <c:v>0.26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070784"/>
        <c:axId val="106072320"/>
      </c:barChart>
      <c:catAx>
        <c:axId val="1060707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06072320"/>
        <c:crosses val="autoZero"/>
        <c:auto val="1"/>
        <c:lblAlgn val="ctr"/>
        <c:lblOffset val="100"/>
        <c:noMultiLvlLbl val="0"/>
      </c:catAx>
      <c:valAx>
        <c:axId val="10607232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07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Лист2!$A$10:$B$10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Лист2!$A$11:$B$11</c:f>
              <c:numCache>
                <c:formatCode>0.0%</c:formatCode>
                <c:ptCount val="2"/>
                <c:pt idx="0">
                  <c:v>0.83</c:v>
                </c:pt>
                <c:pt idx="1">
                  <c:v>0.17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089472"/>
        <c:axId val="106369792"/>
      </c:barChart>
      <c:catAx>
        <c:axId val="1060894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06369792"/>
        <c:crosses val="autoZero"/>
        <c:auto val="1"/>
        <c:lblAlgn val="ctr"/>
        <c:lblOffset val="100"/>
        <c:noMultiLvlLbl val="0"/>
      </c:catAx>
      <c:valAx>
        <c:axId val="10636979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0894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Лист2!$A$13:$B$13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Лист2!$A$14:$B$14</c:f>
              <c:numCache>
                <c:formatCode>0.0%</c:formatCode>
                <c:ptCount val="2"/>
                <c:pt idx="0">
                  <c:v>0.92</c:v>
                </c:pt>
                <c:pt idx="1">
                  <c:v>0.08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411904"/>
        <c:axId val="106413440"/>
      </c:barChart>
      <c:catAx>
        <c:axId val="106411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3200" b="1"/>
            </a:pPr>
            <a:endParaRPr lang="ru-RU"/>
          </a:p>
        </c:txPr>
        <c:crossAx val="106413440"/>
        <c:crosses val="autoZero"/>
        <c:auto val="1"/>
        <c:lblAlgn val="ctr"/>
        <c:lblOffset val="100"/>
        <c:noMultiLvlLbl val="0"/>
      </c:catAx>
      <c:valAx>
        <c:axId val="10641344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411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Лист2!$A$16:$B$16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Лист2!$A$17:$B$17</c:f>
              <c:numCache>
                <c:formatCode>0.0%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123648"/>
        <c:axId val="106125184"/>
      </c:barChart>
      <c:catAx>
        <c:axId val="1061236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106125184"/>
        <c:crosses val="autoZero"/>
        <c:auto val="1"/>
        <c:lblAlgn val="ctr"/>
        <c:lblOffset val="100"/>
        <c:noMultiLvlLbl val="0"/>
      </c:catAx>
      <c:valAx>
        <c:axId val="106125184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123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Лист2!$A$19:$B$19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Лист2!$A$20:$B$20</c:f>
              <c:numCache>
                <c:formatCode>0.0%</c:formatCode>
                <c:ptCount val="2"/>
                <c:pt idx="0">
                  <c:v>0.81</c:v>
                </c:pt>
                <c:pt idx="1">
                  <c:v>0.19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154624"/>
        <c:axId val="106164608"/>
      </c:barChart>
      <c:catAx>
        <c:axId val="106154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06164608"/>
        <c:crosses val="autoZero"/>
        <c:auto val="1"/>
        <c:lblAlgn val="ctr"/>
        <c:lblOffset val="100"/>
        <c:noMultiLvlLbl val="0"/>
      </c:catAx>
      <c:valAx>
        <c:axId val="106164608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154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Лист2!$A$22:$B$22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Лист2!$A$23:$B$23</c:f>
              <c:numCache>
                <c:formatCode>0.0%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189952"/>
        <c:axId val="106191488"/>
      </c:barChart>
      <c:catAx>
        <c:axId val="106189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ru-RU"/>
          </a:p>
        </c:txPr>
        <c:crossAx val="106191488"/>
        <c:crosses val="autoZero"/>
        <c:auto val="1"/>
        <c:lblAlgn val="ctr"/>
        <c:lblOffset val="100"/>
        <c:noMultiLvlLbl val="0"/>
      </c:catAx>
      <c:valAx>
        <c:axId val="106191488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189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Лист2!$A$25:$B$25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Лист2!$A$26:$B$26</c:f>
              <c:numCache>
                <c:formatCode>0.0%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204544"/>
        <c:axId val="106243200"/>
      </c:barChart>
      <c:catAx>
        <c:axId val="106204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 b="1">
                <a:solidFill>
                  <a:srgbClr val="7030A0"/>
                </a:solidFill>
              </a:defRPr>
            </a:pPr>
            <a:endParaRPr lang="ru-RU"/>
          </a:p>
        </c:txPr>
        <c:crossAx val="106243200"/>
        <c:crosses val="autoZero"/>
        <c:auto val="1"/>
        <c:lblAlgn val="ctr"/>
        <c:lblOffset val="100"/>
        <c:noMultiLvlLbl val="0"/>
      </c:catAx>
      <c:valAx>
        <c:axId val="10624320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204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Лист1!$A$4:$C$4</c:f>
              <c:strCache>
                <c:ptCount val="3"/>
                <c:pt idx="0">
                  <c:v>часто;</c:v>
                </c:pt>
                <c:pt idx="1">
                  <c:v>редко;</c:v>
                </c:pt>
                <c:pt idx="2">
                  <c:v>никогда.</c:v>
                </c:pt>
              </c:strCache>
            </c:strRef>
          </c:cat>
          <c:val>
            <c:numRef>
              <c:f>Лист1!$A$5:$C$5</c:f>
              <c:numCache>
                <c:formatCode>0.0%</c:formatCode>
                <c:ptCount val="3"/>
                <c:pt idx="0">
                  <c:v>0.21</c:v>
                </c:pt>
                <c:pt idx="1">
                  <c:v>0.75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5282176"/>
        <c:axId val="105304448"/>
      </c:barChart>
      <c:catAx>
        <c:axId val="105282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 b="1">
                <a:solidFill>
                  <a:srgbClr val="0070C0"/>
                </a:solidFill>
              </a:defRPr>
            </a:pPr>
            <a:endParaRPr lang="ru-RU"/>
          </a:p>
        </c:txPr>
        <c:crossAx val="105304448"/>
        <c:crosses val="autoZero"/>
        <c:auto val="1"/>
        <c:lblAlgn val="ctr"/>
        <c:lblOffset val="100"/>
        <c:noMultiLvlLbl val="0"/>
      </c:catAx>
      <c:valAx>
        <c:axId val="105304448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5282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Лист1!$A$7:$D$7</c:f>
              <c:strCache>
                <c:ptCount val="4"/>
                <c:pt idx="0">
                  <c:v>от учителей-предметников</c:v>
                </c:pt>
                <c:pt idx="1">
                  <c:v>от классного руководителя;</c:v>
                </c:pt>
                <c:pt idx="2">
                  <c:v>от учеников вашего класса;</c:v>
                </c:pt>
                <c:pt idx="3">
                  <c:v>от учеников другого класса.</c:v>
                </c:pt>
              </c:strCache>
            </c:strRef>
          </c:cat>
          <c:val>
            <c:numRef>
              <c:f>Лист1!$A$8:$D$8</c:f>
              <c:numCache>
                <c:formatCode>0.0%</c:formatCode>
                <c:ptCount val="4"/>
                <c:pt idx="0">
                  <c:v>0.15</c:v>
                </c:pt>
                <c:pt idx="1">
                  <c:v>0.1</c:v>
                </c:pt>
                <c:pt idx="2">
                  <c:v>0.28000000000000003</c:v>
                </c:pt>
                <c:pt idx="3">
                  <c:v>0.47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4686336"/>
        <c:axId val="104687872"/>
      </c:barChart>
      <c:catAx>
        <c:axId val="1046863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4687872"/>
        <c:crosses val="autoZero"/>
        <c:auto val="1"/>
        <c:lblAlgn val="ctr"/>
        <c:lblOffset val="100"/>
        <c:noMultiLvlLbl val="0"/>
      </c:catAx>
      <c:valAx>
        <c:axId val="10468787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46863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Лист1!$A$10:$C$10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Лист1!$A$11:$C$11</c:f>
              <c:numCache>
                <c:formatCode>0.00%</c:formatCode>
                <c:ptCount val="3"/>
                <c:pt idx="0">
                  <c:v>0.08</c:v>
                </c:pt>
                <c:pt idx="1">
                  <c:v>0.39</c:v>
                </c:pt>
                <c:pt idx="2">
                  <c:v>0.53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4721408"/>
        <c:axId val="104727296"/>
      </c:barChart>
      <c:catAx>
        <c:axId val="1047214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104727296"/>
        <c:crosses val="autoZero"/>
        <c:auto val="1"/>
        <c:lblAlgn val="ctr"/>
        <c:lblOffset val="100"/>
        <c:noMultiLvlLbl val="0"/>
      </c:catAx>
      <c:valAx>
        <c:axId val="10472729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104721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Лист1!$A$13:$D$13</c:f>
              <c:strCache>
                <c:ptCount val="4"/>
                <c:pt idx="0">
                  <c:v>контролер за успеваемостью и дисциплиной;</c:v>
                </c:pt>
                <c:pt idx="1">
                  <c:v>"вторая мама"
</c:v>
                </c:pt>
                <c:pt idx="2">
                  <c:v>
организатор досуга;
</c:v>
                </c:pt>
                <c:pt idx="3">
                  <c:v>
помощник в трудных обстоятельствах, старший товарищ;</c:v>
                </c:pt>
              </c:strCache>
            </c:strRef>
          </c:cat>
          <c:val>
            <c:numRef>
              <c:f>Лист1!$A$14:$D$14</c:f>
              <c:numCache>
                <c:formatCode>0.0%</c:formatCode>
                <c:ptCount val="4"/>
                <c:pt idx="0">
                  <c:v>0.13</c:v>
                </c:pt>
                <c:pt idx="1">
                  <c:v>0.59</c:v>
                </c:pt>
                <c:pt idx="2">
                  <c:v>0.1</c:v>
                </c:pt>
                <c:pt idx="3">
                  <c:v>0.18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4764544"/>
        <c:axId val="104766080"/>
      </c:barChart>
      <c:catAx>
        <c:axId val="104764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04766080"/>
        <c:crosses val="autoZero"/>
        <c:auto val="1"/>
        <c:lblAlgn val="ctr"/>
        <c:lblOffset val="100"/>
        <c:noMultiLvlLbl val="0"/>
      </c:catAx>
      <c:valAx>
        <c:axId val="10476608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4764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Лист1!$A$16:$E$16</c:f>
              <c:strCache>
                <c:ptCount val="5"/>
                <c:pt idx="0">
                  <c:v>хвалить;
</c:v>
                </c:pt>
                <c:pt idx="1">
                  <c:v>
подбадривать;
</c:v>
                </c:pt>
                <c:pt idx="2">
                  <c:v>
делать замечания;
</c:v>
                </c:pt>
                <c:pt idx="3">
                  <c:v>
ругать;
</c:v>
                </c:pt>
                <c:pt idx="4">
                  <c:v>
жаловаться родителям;</c:v>
                </c:pt>
              </c:strCache>
            </c:strRef>
          </c:cat>
          <c:val>
            <c:numRef>
              <c:f>Лист1!$A$17:$E$17</c:f>
              <c:numCache>
                <c:formatCode>0.0%</c:formatCode>
                <c:ptCount val="5"/>
                <c:pt idx="0">
                  <c:v>7.0000000000000007E-2</c:v>
                </c:pt>
                <c:pt idx="1">
                  <c:v>0.35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4811520"/>
        <c:axId val="104817408"/>
      </c:barChart>
      <c:catAx>
        <c:axId val="1048115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04817408"/>
        <c:crosses val="autoZero"/>
        <c:auto val="1"/>
        <c:lblAlgn val="ctr"/>
        <c:lblOffset val="100"/>
        <c:noMultiLvlLbl val="0"/>
      </c:catAx>
      <c:valAx>
        <c:axId val="104817408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4811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Лист1!$A$19:$D$19</c:f>
              <c:strCache>
                <c:ptCount val="4"/>
                <c:pt idx="0">
                  <c:v>великодушный характер</c:v>
                </c:pt>
                <c:pt idx="1">
                  <c:v>манеру поведения;
</c:v>
                </c:pt>
                <c:pt idx="2">
                  <c:v>умение хорошо выглядеть;
</c:v>
                </c:pt>
                <c:pt idx="3">
                  <c:v>разносторонние знания;</c:v>
                </c:pt>
              </c:strCache>
            </c:strRef>
          </c:cat>
          <c:val>
            <c:numRef>
              <c:f>Лист1!$A$20:$D$20</c:f>
              <c:numCache>
                <c:formatCode>0.0%</c:formatCode>
                <c:ptCount val="4"/>
                <c:pt idx="0">
                  <c:v>0.26</c:v>
                </c:pt>
                <c:pt idx="1">
                  <c:v>0.27</c:v>
                </c:pt>
                <c:pt idx="2">
                  <c:v>0.28000000000000003</c:v>
                </c:pt>
                <c:pt idx="3">
                  <c:v>0.19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4834560"/>
        <c:axId val="104836096"/>
      </c:barChart>
      <c:catAx>
        <c:axId val="1048345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104836096"/>
        <c:crosses val="autoZero"/>
        <c:auto val="1"/>
        <c:lblAlgn val="ctr"/>
        <c:lblOffset val="100"/>
        <c:noMultiLvlLbl val="0"/>
      </c:catAx>
      <c:valAx>
        <c:axId val="104836096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4834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5363079615048"/>
          <c:y val="2.6527777777777779E-2"/>
          <c:w val="0.83810192475940504"/>
          <c:h val="0.6953769320501603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Лист2!$A$1:$B$1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Лист2!$A$2:$B$2</c:f>
              <c:numCache>
                <c:formatCode>0.0%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4852864"/>
        <c:axId val="105993344"/>
      </c:barChart>
      <c:catAx>
        <c:axId val="104852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3200" b="1"/>
            </a:pPr>
            <a:endParaRPr lang="ru-RU"/>
          </a:p>
        </c:txPr>
        <c:crossAx val="105993344"/>
        <c:crosses val="autoZero"/>
        <c:auto val="1"/>
        <c:lblAlgn val="ctr"/>
        <c:lblOffset val="100"/>
        <c:noMultiLvlLbl val="0"/>
      </c:catAx>
      <c:valAx>
        <c:axId val="105993344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4852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5363079615048"/>
          <c:y val="2.6527777777777779E-2"/>
          <c:w val="0.83810192475940504"/>
          <c:h val="0.7491976523767862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Лист2!$A$4:$D$4</c:f>
              <c:strCache>
                <c:ptCount val="4"/>
                <c:pt idx="0">
                  <c:v>Лично при встрече</c:v>
                </c:pt>
                <c:pt idx="1">
                  <c:v>По телефону</c:v>
                </c:pt>
                <c:pt idx="2">
                  <c:v>Через дневники</c:v>
                </c:pt>
                <c:pt idx="3">
                  <c:v>Все указанные</c:v>
                </c:pt>
              </c:strCache>
            </c:strRef>
          </c:cat>
          <c:val>
            <c:numRef>
              <c:f>Лист2!$A$5:$D$5</c:f>
              <c:numCache>
                <c:formatCode>0.0%</c:formatCode>
                <c:ptCount val="4"/>
                <c:pt idx="0">
                  <c:v>0.13</c:v>
                </c:pt>
                <c:pt idx="1">
                  <c:v>0.12</c:v>
                </c:pt>
                <c:pt idx="2">
                  <c:v>0.04</c:v>
                </c:pt>
                <c:pt idx="3">
                  <c:v>0.71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023168"/>
        <c:axId val="106037248"/>
      </c:barChart>
      <c:catAx>
        <c:axId val="1060231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06037248"/>
        <c:crosses val="autoZero"/>
        <c:auto val="1"/>
        <c:lblAlgn val="ctr"/>
        <c:lblOffset val="100"/>
        <c:noMultiLvlLbl val="0"/>
      </c:catAx>
      <c:valAx>
        <c:axId val="106037248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06023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D5882F-6DA7-433F-8073-680DB14FE643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30FC19A-B809-49BA-A5A7-BB48BB80440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smtClean="0"/>
              <a:t>(результаты диагностики)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229600" cy="1470025"/>
          </a:xfrm>
        </p:spPr>
        <p:txBody>
          <a:bodyPr>
            <a:noAutofit/>
          </a:bodyPr>
          <a:lstStyle/>
          <a:p>
            <a:r>
              <a:rPr lang="ru-RU" sz="4400" dirty="0" smtClean="0"/>
              <a:t>Классный руководитель глазами детей и родителей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1026" name="Picture 2" descr="C:\Users\Вера\Desktop\unna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786190"/>
            <a:ext cx="5214974" cy="273786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571612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Опрос родителей учащихся 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школы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C:\Users\Вера\Desktop\unna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643182"/>
            <a:ext cx="7211837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8572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1. Вы систематически поддерживаете связь с классным руководителем?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2071678"/>
            <a:ext cx="7772400" cy="4572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643050"/>
          <a:ext cx="771530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2. Вы общаетесь: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857232"/>
          <a:ext cx="8143932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3 Вы регулярно посещаете классные родительские собрания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357298"/>
          <a:ext cx="792961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8579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4. Классные родительские собрания имеют тему, которая Вам помогает в воспитании ваших детей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54"/>
            <a:ext cx="7772400" cy="380524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1928802"/>
          <a:ext cx="8429684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5. Вы считаете работу классного руководителя удовлетворительной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00034" y="1714488"/>
          <a:ext cx="785818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6. Вас приглашают на классные часы в школу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285860"/>
          <a:ext cx="821537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7. Ваш ребёнок с радостью ходит в школу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1285860"/>
          <a:ext cx="835824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14298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8 Вы можете сказать, что классный руководитель помог Вам решить проблемы, связанные с вашим ребёнком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2357430"/>
          <a:ext cx="842968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8572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9 .Вы можете сказать про классного руководителя вашего ребёнка что он « Самый классный </a:t>
            </a:r>
            <a:r>
              <a:rPr lang="ru-RU" b="1" dirty="0" err="1" smtClean="0">
                <a:solidFill>
                  <a:srgbClr val="C00000"/>
                </a:solidFill>
              </a:rPr>
              <a:t>классный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00034" y="2143116"/>
          <a:ext cx="828680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694" y="836712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Опрос учащихся 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школы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C:\Users\Вера\Desktop\unna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643182"/>
            <a:ext cx="7211837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52"/>
            <a:ext cx="8572560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Пожелания классному руководителю: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1класс- </a:t>
            </a:r>
            <a:r>
              <a:rPr lang="ru-RU" sz="2200" dirty="0" smtClean="0"/>
              <a:t>Больше внимания уделять отстающим детям. Удачи и успехов в вашем нелегком труде.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2 класс – </a:t>
            </a:r>
            <a:r>
              <a:rPr lang="ru-RU" sz="2200" dirty="0" smtClean="0"/>
              <a:t>Терпения и выдержки при работе с нашими детьми, здоровья.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3,4класс-</a:t>
            </a:r>
            <a:r>
              <a:rPr lang="ru-RU" sz="2200" dirty="0" smtClean="0"/>
              <a:t> Чтобы учитель у детей не сменился.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5 класс – </a:t>
            </a:r>
            <a:r>
              <a:rPr lang="ru-RU" sz="2200" dirty="0" smtClean="0"/>
              <a:t>Терпения, понимания. здоровья, хорошей жизни.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6 класс- </a:t>
            </a:r>
            <a:r>
              <a:rPr lang="ru-RU" sz="2200" dirty="0" smtClean="0"/>
              <a:t>Оставаться и дальше такой же доброй. общительной и любящей наших детей. Терпения. Доброго здоровья и счастливой жизни.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7 класс </a:t>
            </a:r>
            <a:r>
              <a:rPr lang="ru-RU" sz="2200" dirty="0" smtClean="0"/>
              <a:t>– Здоровья и терпения. Больше общаться с детьми и родителями. Участвовать в интересных мероприятиях, привлекать к ним детей. Желаем, чтобы и в следующем учебном году наш классный руководитель был « самый классный </a:t>
            </a:r>
            <a:r>
              <a:rPr lang="ru-RU" sz="2200" dirty="0" err="1" smtClean="0"/>
              <a:t>классный</a:t>
            </a:r>
            <a:r>
              <a:rPr lang="ru-RU" sz="2200" dirty="0" smtClean="0"/>
              <a:t>»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9-11 класс </a:t>
            </a:r>
            <a:r>
              <a:rPr lang="ru-RU" sz="2200" dirty="0" smtClean="0"/>
              <a:t>– Здоровья и успехов в работе. Побольше терпения. Здоровья и пожить для себя.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Вера\Desktop\im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643050"/>
            <a:ext cx="8215370" cy="1571636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</a:rPr>
              <a:t>Спасибо </a:t>
            </a:r>
            <a:br>
              <a:rPr lang="ru-RU" sz="6600" b="1" dirty="0" smtClean="0">
                <a:solidFill>
                  <a:srgbClr val="0070C0"/>
                </a:solidFill>
              </a:rPr>
            </a:br>
            <a:r>
              <a:rPr lang="ru-RU" sz="6600" b="1" dirty="0" smtClean="0">
                <a:solidFill>
                  <a:srgbClr val="0070C0"/>
                </a:solidFill>
              </a:rPr>
              <a:t>за внимание!</a:t>
            </a:r>
            <a:endParaRPr lang="ru-RU" sz="6600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C:\Users\Вера\Desktop\unna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000372"/>
            <a:ext cx="6143668" cy="32254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8572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1. С </a:t>
            </a:r>
            <a:r>
              <a:rPr lang="ru-RU" b="1" i="1" dirty="0" smtClean="0">
                <a:solidFill>
                  <a:srgbClr val="C00000"/>
                </a:solidFill>
              </a:rPr>
              <a:t>каким настроением ты чаще всего идешь в школу?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57158" y="1500174"/>
          <a:ext cx="850112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92867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2. Как часто бывают у тебя в школе неприятности?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500174"/>
          <a:ext cx="828680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28586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3.Если неприятности все же бывают, то от кого они чаще всего исходят?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57224" y="1928802"/>
          <a:ext cx="778674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4. </a:t>
            </a:r>
            <a:r>
              <a:rPr lang="ru-RU" b="1" i="1" dirty="0" smtClean="0">
                <a:solidFill>
                  <a:srgbClr val="C00000"/>
                </a:solidFill>
              </a:rPr>
              <a:t>Как часто у тебя бывают конфликты с классным руководителем?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643050"/>
          <a:ext cx="778674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8572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5. </a:t>
            </a:r>
            <a:r>
              <a:rPr lang="ru-RU" b="1" i="1" dirty="0" smtClean="0">
                <a:solidFill>
                  <a:srgbClr val="C00000"/>
                </a:solidFill>
              </a:rPr>
              <a:t>Какую роль, по-твоему, исполняет в классе твой классный руководитель?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1857364"/>
          <a:ext cx="835824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4291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6. </a:t>
            </a:r>
            <a:r>
              <a:rPr lang="ru-RU" b="1" i="1" dirty="0" smtClean="0">
                <a:solidFill>
                  <a:srgbClr val="C00000"/>
                </a:solidFill>
              </a:rPr>
              <a:t>Что присуще классному руководителю по отношению к тебе?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1714488"/>
          <a:ext cx="864399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8579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7. Что тебе хотелось бы перенять от своего классного руководителя?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1428736"/>
          <a:ext cx="842968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</TotalTime>
  <Words>284</Words>
  <Application>Microsoft Office PowerPoint</Application>
  <PresentationFormat>Экран (4:3)</PresentationFormat>
  <Paragraphs>29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Справедливость</vt:lpstr>
      <vt:lpstr>Классный руководитель глазами детей и родителей  </vt:lpstr>
      <vt:lpstr>Опрос учащихся  школы</vt:lpstr>
      <vt:lpstr>1. С каким настроением ты чаще всего идешь в школу? </vt:lpstr>
      <vt:lpstr>2. Как часто бывают у тебя в школе неприятности? </vt:lpstr>
      <vt:lpstr>3.Если неприятности все же бывают, то от кого они чаще всего исходят? </vt:lpstr>
      <vt:lpstr>4. Как часто у тебя бывают конфликты с классным руководителем? </vt:lpstr>
      <vt:lpstr>5. Какую роль, по-твоему, исполняет в классе твой классный руководитель?</vt:lpstr>
      <vt:lpstr>6. Что присуще классному руководителю по отношению к тебе?</vt:lpstr>
      <vt:lpstr>7. Что тебе хотелось бы перенять от своего классного руководителя? </vt:lpstr>
      <vt:lpstr>Опрос родителей учащихся  школы </vt:lpstr>
      <vt:lpstr>1. Вы систематически поддерживаете связь с классным руководителем? </vt:lpstr>
      <vt:lpstr>2. Вы общаетесь: </vt:lpstr>
      <vt:lpstr>3 Вы регулярно посещаете классные родительские собрания</vt:lpstr>
      <vt:lpstr>4. Классные родительские собрания имеют тему, которая Вам помогает в воспитании ваших детей</vt:lpstr>
      <vt:lpstr>5. Вы считаете работу классного руководителя удовлетворительной</vt:lpstr>
      <vt:lpstr>6. Вас приглашают на классные часы в школу</vt:lpstr>
      <vt:lpstr>7. Ваш ребёнок с радостью ходит в школу</vt:lpstr>
      <vt:lpstr>8 Вы можете сказать, что классный руководитель помог Вам решить проблемы, связанные с вашим ребёнком</vt:lpstr>
      <vt:lpstr>9 .Вы можете сказать про классного руководителя вашего ребёнка что он « Самый классный классный»</vt:lpstr>
      <vt:lpstr>Презентация PowerPoint</vt:lpstr>
      <vt:lpstr>Презентация PowerPoint</vt:lpstr>
      <vt:lpstr>Спасибо 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руководитель глазами детей и родителей  </dc:title>
  <dc:creator>Вера</dc:creator>
  <cp:lastModifiedBy>Вера</cp:lastModifiedBy>
  <cp:revision>3</cp:revision>
  <dcterms:created xsi:type="dcterms:W3CDTF">2019-01-08T03:45:28Z</dcterms:created>
  <dcterms:modified xsi:type="dcterms:W3CDTF">2019-12-06T20:30:01Z</dcterms:modified>
</cp:coreProperties>
</file>