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98" r:id="rId4"/>
    <p:sldId id="299" r:id="rId5"/>
    <p:sldId id="300" r:id="rId6"/>
    <p:sldId id="301" r:id="rId7"/>
    <p:sldId id="302" r:id="rId8"/>
    <p:sldId id="267" r:id="rId9"/>
    <p:sldId id="314" r:id="rId10"/>
    <p:sldId id="290" r:id="rId11"/>
    <p:sldId id="304" r:id="rId12"/>
    <p:sldId id="306" r:id="rId13"/>
    <p:sldId id="307" r:id="rId14"/>
    <p:sldId id="308" r:id="rId15"/>
    <p:sldId id="309" r:id="rId16"/>
    <p:sldId id="310" r:id="rId17"/>
    <p:sldId id="272" r:id="rId18"/>
    <p:sldId id="289" r:id="rId19"/>
    <p:sldId id="257" r:id="rId20"/>
    <p:sldId id="258" r:id="rId21"/>
    <p:sldId id="313" r:id="rId22"/>
    <p:sldId id="273" r:id="rId23"/>
    <p:sldId id="274" r:id="rId24"/>
    <p:sldId id="316" r:id="rId25"/>
    <p:sldId id="278" r:id="rId26"/>
    <p:sldId id="312" r:id="rId27"/>
    <p:sldId id="291" r:id="rId28"/>
    <p:sldId id="293" r:id="rId29"/>
    <p:sldId id="294" r:id="rId30"/>
    <p:sldId id="295" r:id="rId31"/>
    <p:sldId id="296" r:id="rId32"/>
    <p:sldId id="266" r:id="rId33"/>
    <p:sldId id="287" r:id="rId34"/>
    <p:sldId id="288" r:id="rId35"/>
    <p:sldId id="277" r:id="rId36"/>
    <p:sldId id="27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3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3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13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2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23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9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7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9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5723" y="1414710"/>
            <a:ext cx="7668667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5725" y="1921070"/>
            <a:ext cx="7668668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2" y="6400803"/>
            <a:ext cx="562708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5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1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6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5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6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7239-9AD0-4AF4-91AE-D5AEC9AC77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6E821C-E82E-4FCD-9DDA-94CFBECA3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9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lexsolor.ru/wp-content/uploads/2013/04/11531434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lexsolor.ru/wp-content/uploads/2013/04/14490163_1200133331_13635055_photo119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lexsolor.ru/wp-content/uploads/2013/04/P3160343.jpg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lexsolor.ru/wp-content/uploads/2013/04/0_7cbc_8cd2a136_XL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Современные инновационные технологии в индустрии питания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158854"/>
            <a:ext cx="8915399" cy="744808"/>
          </a:xfrm>
        </p:spPr>
        <p:txBody>
          <a:bodyPr/>
          <a:lstStyle/>
          <a:p>
            <a:r>
              <a:rPr lang="ru-RU" dirty="0" smtClean="0"/>
              <a:t>Разработала преподаватель Хамматова Л.Ф.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69743" y="286603"/>
            <a:ext cx="91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ГБПОУ «Осинский колледж образования и профессиональных технологий»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1225690"/>
            <a:ext cx="69512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Например</a:t>
            </a:r>
            <a:r>
              <a:rPr lang="ru-RU" b="1" dirty="0"/>
              <a:t>, </a:t>
            </a:r>
            <a:r>
              <a:rPr lang="ru-RU" dirty="0"/>
              <a:t>возьмем пюре из измельченных в мелкую фракцию плодов клубники с добавлением кайенского перца. Этот натуральный состав представляет собой водянистую кашицу. При помещении в </a:t>
            </a:r>
            <a:r>
              <a:rPr lang="ru-RU" dirty="0" err="1"/>
              <a:t>аромадистиллятор</a:t>
            </a:r>
            <a:r>
              <a:rPr lang="ru-RU" dirty="0"/>
              <a:t> и нагреве колбы до температуры +60 °C в течение 120 минут мы получим жидкий </a:t>
            </a:r>
            <a:r>
              <a:rPr lang="ru-RU" dirty="0" err="1"/>
              <a:t>аромаэкстракт</a:t>
            </a:r>
            <a:r>
              <a:rPr lang="ru-RU" dirty="0"/>
              <a:t>, суспензию из воды, масел и летучих веществ со вкусом клубники и легким привкусом перца.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Применения </a:t>
            </a:r>
            <a:r>
              <a:rPr lang="ru-RU" b="1" dirty="0">
                <a:solidFill>
                  <a:srgbClr val="0070C0"/>
                </a:solidFill>
              </a:rPr>
              <a:t>данного продукта:</a:t>
            </a:r>
          </a:p>
          <a:p>
            <a:r>
              <a:rPr lang="ru-RU" dirty="0">
                <a:solidFill>
                  <a:srgbClr val="0070C0"/>
                </a:solidFill>
              </a:rPr>
              <a:t>• добавление в кондитерские кремы;</a:t>
            </a:r>
          </a:p>
          <a:p>
            <a:r>
              <a:rPr lang="ru-RU" dirty="0">
                <a:solidFill>
                  <a:srgbClr val="0070C0"/>
                </a:solidFill>
              </a:rPr>
              <a:t>• добавление во фруктовые салаты;</a:t>
            </a:r>
          </a:p>
          <a:p>
            <a:r>
              <a:rPr lang="ru-RU" dirty="0">
                <a:solidFill>
                  <a:srgbClr val="0070C0"/>
                </a:solidFill>
              </a:rPr>
              <a:t>• добавление в блинное тесто;</a:t>
            </a:r>
          </a:p>
          <a:p>
            <a:r>
              <a:rPr lang="ru-RU" dirty="0">
                <a:solidFill>
                  <a:srgbClr val="0070C0"/>
                </a:solidFill>
              </a:rPr>
              <a:t>• добавление в овощные салаты;</a:t>
            </a:r>
          </a:p>
          <a:p>
            <a:r>
              <a:rPr lang="ru-RU" dirty="0">
                <a:solidFill>
                  <a:srgbClr val="0070C0"/>
                </a:solidFill>
              </a:rPr>
              <a:t>• другое.</a:t>
            </a:r>
          </a:p>
          <a:p>
            <a:endParaRPr lang="ru-RU" dirty="0"/>
          </a:p>
        </p:txBody>
      </p:sp>
      <p:pic>
        <p:nvPicPr>
          <p:cNvPr id="5" name="Рисунок 4" descr="903_html_m29446c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569" y="380430"/>
            <a:ext cx="3264221" cy="32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33" y="2133600"/>
            <a:ext cx="10166879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ФУДПЕРИНГ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3537" y="368492"/>
            <a:ext cx="878901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фудпейринг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относительно недавно перевернуло весь мир кулинарии с ног на голову.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фудпейринга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скомбинировать максимально подходящие друг другу запахи и вкусы.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Привлёк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 к этой новой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идее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Хестон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Блюменталь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шеф-повар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ресторана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Duck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Он заметил, что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солёные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продукты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отлично сочетаются со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сладкими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Потом он начал экспериментировать и обнаружил, что белый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шоколад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идеально сочетается с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икрой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Многие изучают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фудпейринга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того, чтобы удивлять гостей.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сочетания мы знаем с самого детства – утка и клюквенный соус, пломбир и шоколад, сыр и помидоры. Но что насчет новых, оригинальных сочетаний?</a:t>
            </a:r>
          </a:p>
        </p:txBody>
      </p:sp>
    </p:spTree>
    <p:extLst>
      <p:ext uri="{BB962C8B-B14F-4D97-AF65-F5344CB8AC3E}">
        <p14:creationId xmlns:p14="http://schemas.microsoft.com/office/powerpoint/2010/main" val="2064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8861" y="1194822"/>
            <a:ext cx="76275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A5ABB"/>
                </a:solidFill>
                <a:latin typeface="Times New Roman" pitchFamily="18" charset="0"/>
                <a:cs typeface="Times New Roman" pitchFamily="18" charset="0"/>
              </a:rPr>
              <a:t>1. Первое место заслуженно забирает сочетание </a:t>
            </a:r>
            <a:r>
              <a:rPr lang="ru-RU" sz="2400" dirty="0" err="1">
                <a:solidFill>
                  <a:srgbClr val="3A5ABB"/>
                </a:solidFill>
                <a:latin typeface="Times New Roman" pitchFamily="18" charset="0"/>
                <a:cs typeface="Times New Roman" pitchFamily="18" charset="0"/>
              </a:rPr>
              <a:t>свекла+сливки+ваниль</a:t>
            </a:r>
            <a:r>
              <a:rPr lang="ru-RU" sz="2400" dirty="0">
                <a:solidFill>
                  <a:srgbClr val="3A5ABB"/>
                </a:solidFill>
                <a:latin typeface="Times New Roman" pitchFamily="18" charset="0"/>
                <a:cs typeface="Times New Roman" pitchFamily="18" charset="0"/>
              </a:rPr>
              <a:t>(крем) и… копченая рыба.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Да-да, не спешите удивляться. Этот вкус достаточно трудно представить, но при правильном комбинировании таких продуктов в итоге получается очень необычное и вкусное блюдо.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2" descr="фудпеиринг"/>
          <p:cNvPicPr>
            <a:picLocks noChangeAspect="1" noChangeArrowheads="1"/>
          </p:cNvPicPr>
          <p:nvPr/>
        </p:nvPicPr>
        <p:blipFill rotWithShape="1">
          <a:blip r:embed="rId2"/>
          <a:srcRect b="22279"/>
          <a:stretch/>
        </p:blipFill>
        <p:spPr bwMode="auto">
          <a:xfrm>
            <a:off x="1939679" y="3644348"/>
            <a:ext cx="7995191" cy="2224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2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09122" y="2689358"/>
            <a:ext cx="5593693" cy="386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99273" y="1391478"/>
            <a:ext cx="9500479" cy="82163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Сырая оленина, можжевельник и облепиха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558" y="2554190"/>
            <a:ext cx="5438454" cy="407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52600" y="1166192"/>
            <a:ext cx="9347152" cy="113968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Судак + ревень, маринованный в сладком апельсиновом фрэше + вяленые помидоры черри.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кисло-сладким нотам вкус рыбы раскрывается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b="23985"/>
          <a:stretch/>
        </p:blipFill>
        <p:spPr bwMode="auto">
          <a:xfrm>
            <a:off x="1487314" y="3309282"/>
            <a:ext cx="8890000" cy="225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599272" y="1801143"/>
            <a:ext cx="65491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Клубника, черный шоколад, свежий базилик и бальзамический уксус.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1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6504" y="1219200"/>
            <a:ext cx="8915400" cy="3777622"/>
          </a:xfrm>
        </p:spPr>
        <p:txBody>
          <a:bodyPr/>
          <a:lstStyle/>
          <a:p>
            <a:r>
              <a:rPr lang="ru-RU" sz="3200" b="1" i="1" dirty="0" err="1" smtClean="0"/>
              <a:t>Фудпейринг</a:t>
            </a:r>
            <a:r>
              <a:rPr lang="ru-RU" sz="3200" b="1" i="1" dirty="0" smtClean="0"/>
              <a:t> - это источник вдохновения, творчества и кулинарных шедевров для профессиональных поваров. </a:t>
            </a:r>
          </a:p>
          <a:p>
            <a:endParaRPr lang="ru-RU" dirty="0"/>
          </a:p>
        </p:txBody>
      </p:sp>
      <p:pic>
        <p:nvPicPr>
          <p:cNvPr id="31746" name="Picture 2" descr="http://www.inspiration-cooking.com/_Media/img_26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495" y="3076036"/>
            <a:ext cx="5364435" cy="3388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33" y="2133600"/>
            <a:ext cx="10166879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АРТ-ВИЗАЖ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898" y="350180"/>
            <a:ext cx="8911687" cy="1280890"/>
          </a:xfrm>
          <a:ln>
            <a:noFill/>
          </a:ln>
        </p:spPr>
        <p:txBody>
          <a:bodyPr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Арт – </a:t>
            </a: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визаж- </a:t>
            </a:r>
            <a:r>
              <a:rPr lang="ru-RU" sz="4800" b="1" dirty="0" smtClean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это искусство в украшении </a:t>
            </a:r>
            <a:r>
              <a:rPr lang="ru-RU" sz="4800" b="1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блюд </a:t>
            </a:r>
            <a:r>
              <a:rPr lang="ru-RU" sz="4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115314343">
            <a:hlinkClick r:id="rId2" tooltip="&quot;Инновационные технологии - кулинарный визаж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07" y="1997613"/>
            <a:ext cx="6200465" cy="464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8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33" y="2133600"/>
            <a:ext cx="10166879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9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ФЬЮЖН кулинария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702" y="829994"/>
            <a:ext cx="10799298" cy="5081228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АРТ – ВИЗАЖ</a:t>
            </a:r>
            <a:r>
              <a:rPr lang="ru-RU" sz="2400" b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представляет собой разновидность </a:t>
            </a:r>
            <a:r>
              <a:rPr lang="ru-RU" sz="2400" b="1" dirty="0" err="1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карвинга</a:t>
            </a:r>
            <a:r>
              <a:rPr lang="ru-RU" sz="2400" b="1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но </a:t>
            </a:r>
            <a:r>
              <a:rPr lang="ru-RU" sz="2400" b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 своих характеристиках это два разных понятия </a:t>
            </a:r>
            <a:r>
              <a:rPr lang="ru-RU" sz="2400" b="1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3000"/>
              </a:spcAft>
            </a:pPr>
            <a:r>
              <a:rPr lang="ru-RU" sz="2400" b="1" dirty="0" err="1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Карвинг</a:t>
            </a:r>
            <a:r>
              <a:rPr lang="ru-RU" sz="2400" b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– это резная </a:t>
            </a:r>
            <a:r>
              <a:rPr lang="ru-RU" sz="2400" b="1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работа, орнамент </a:t>
            </a:r>
            <a:r>
              <a:rPr lang="ru-RU" sz="2400" b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 овощам </a:t>
            </a:r>
            <a:r>
              <a:rPr lang="ru-RU" sz="2400" b="1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фруктам, составление </a:t>
            </a:r>
            <a:r>
              <a:rPr lang="ru-RU" sz="2400" b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из них украшений для </a:t>
            </a:r>
            <a:r>
              <a:rPr lang="ru-RU" sz="2400" b="1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сервировки столов </a:t>
            </a:r>
            <a:r>
              <a:rPr lang="ru-RU" sz="2400" b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при обслуживаниях ,банкетах на </a:t>
            </a:r>
            <a:r>
              <a:rPr lang="ru-RU" sz="2400" b="1" dirty="0" smtClean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предприятии общественного </a:t>
            </a:r>
            <a:r>
              <a:rPr lang="ru-RU" sz="2400" b="1" dirty="0">
                <a:solidFill>
                  <a:srgbClr val="40404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питания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4490163_1200133331_13635055_photo1191">
            <a:hlinkClick r:id="rId2" tooltip="&quot;Инновационные технологии - кулинарный визаж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14" y="3111691"/>
            <a:ext cx="7200768" cy="307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9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1" y="346365"/>
            <a:ext cx="9184944" cy="2244436"/>
          </a:xfrm>
        </p:spPr>
        <p:txBody>
          <a:bodyPr>
            <a:normAutofit/>
          </a:bodyPr>
          <a:lstStyle/>
          <a:p>
            <a:pPr algn="r"/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Арт-Визаж</a:t>
            </a: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–кулинарное искусство профессионально украшать блюда.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2590801"/>
            <a:ext cx="5367270" cy="409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7067" y="2595564"/>
            <a:ext cx="3505199" cy="42624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приготовленное блюдо выглядит изысканно и красиво, оно привлекает больше внимание посетителей,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блюдо возбуждает аппетит. </a:t>
            </a:r>
          </a:p>
        </p:txBody>
      </p:sp>
    </p:spTree>
    <p:extLst>
      <p:ext uri="{BB962C8B-B14F-4D97-AF65-F5344CB8AC3E}">
        <p14:creationId xmlns:p14="http://schemas.microsoft.com/office/powerpoint/2010/main" val="2259382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566" y="270928"/>
            <a:ext cx="8911687" cy="1280890"/>
          </a:xfrm>
        </p:spPr>
        <p:txBody>
          <a:bodyPr/>
          <a:lstStyle/>
          <a:p>
            <a:r>
              <a:rPr lang="ru-RU" b="1" dirty="0" smtClean="0"/>
              <a:t>Холодные закуски</a:t>
            </a:r>
            <a:endParaRPr lang="ru-RU" b="1" dirty="0"/>
          </a:p>
        </p:txBody>
      </p:sp>
      <p:pic>
        <p:nvPicPr>
          <p:cNvPr id="33794" name="Picture 2" descr="http://img.happy-giraffe.ru/thumbs/960x627/15555/812b35f9e5fda543fdbdade072d61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99" y="1037932"/>
            <a:ext cx="4020666" cy="2625998"/>
          </a:xfrm>
          <a:prstGeom prst="rect">
            <a:avLst/>
          </a:prstGeom>
          <a:noFill/>
        </p:spPr>
      </p:pic>
      <p:pic>
        <p:nvPicPr>
          <p:cNvPr id="9218" name="Picture 2" descr="http://i.mycdn.me/i?r=AzEPZsRbOZEKgBhR0XGMT1RkSIV9jKpu6KHMA2hFY9g-Ja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1" y="1037933"/>
            <a:ext cx="3506171" cy="26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pinimg.com/originals/ee/8c/36/ee8c369207ce308de5a21528934f559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89" y="1037932"/>
            <a:ext cx="3465228" cy="26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get-zen_doc/1593239/pub_5c9b924841eaeb00b22ea0b0_5c9b95ee2b613c00b350f7a7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80" y="3766214"/>
            <a:ext cx="3488377" cy="28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12.userapi.com/jypdFfhXLymIqtJ36MSmcJ6DNJREfNK-Nhmuig/g4bq1f497F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492" y="3702003"/>
            <a:ext cx="2991622" cy="29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www.barahla.net/images/photo/2/20110113/3676646/big/129494767365361200_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89" y="3766215"/>
            <a:ext cx="3797323" cy="28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pinimg.com/736x/e7/b5/06/e7b50612d79d5c12ac3cf59af36d3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46" y="579119"/>
            <a:ext cx="5344892" cy="5344893"/>
          </a:xfrm>
          <a:prstGeom prst="rect">
            <a:avLst/>
          </a:prstGeom>
          <a:noFill/>
        </p:spPr>
      </p:pic>
      <p:pic>
        <p:nvPicPr>
          <p:cNvPr id="34820" name="Picture 4" descr="https://pp.userapi.com/c850524/v850524878/21159/-iUmnRehc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216" y="1026942"/>
            <a:ext cx="6132881" cy="4093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АРТ-ВИЗАЖ ДЕСЕРТОВ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s://pbs.twimg.com/media/DJ2yiE_XkAAU6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08" y="1728415"/>
            <a:ext cx="4198061" cy="23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ymcpo.gomel.by/wp-content/uploads/2016/04/IMG_1952-kopi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8741" r="10095" b="7581"/>
          <a:stretch/>
        </p:blipFill>
        <p:spPr bwMode="auto">
          <a:xfrm>
            <a:off x="6608219" y="4139896"/>
            <a:ext cx="3231621" cy="2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736x/44/f4/47/44f447378bf9d4d992bb8648dab31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60" y="1651379"/>
            <a:ext cx="2164979" cy="23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eurowine.com.ua/sites/default/files/images/20121214073423-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03" y="4121624"/>
            <a:ext cx="3310956" cy="24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pinimg.com/736x/5c/d6/68/5cd668581c3b625ceb5e587cb433a22b--chocolate-art-plated-desser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30" y="1651379"/>
            <a:ext cx="2263836" cy="23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33" y="2133600"/>
            <a:ext cx="10166879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МОЛЕКУЛЯРНАЯ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кухня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02812" y="514650"/>
            <a:ext cx="5759532" cy="39287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Молекулярная кухня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670121"/>
            <a:ext cx="3082949" cy="205016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47" y="2687475"/>
            <a:ext cx="2492297" cy="209556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75" y="2577790"/>
            <a:ext cx="3353338" cy="188415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72" y="4783040"/>
            <a:ext cx="2738244" cy="2053683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03" y="4800394"/>
            <a:ext cx="2693999" cy="191613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70" y="4615872"/>
            <a:ext cx="2804482" cy="2100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801" y="1100462"/>
            <a:ext cx="10253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Молекулярная кухня  развеет все ваши представления о том, какой должна быть пища на вкус и цвет. К примеру, поданная вам обычная с виду яичница на вкус может оказаться фруктовой, пельмени – прозрачными, икра – со вкусом арбуза. В этом и заключается «фишка» такого современного направления в кулинарии – сделать вкус привычного для нас продукта абсолютно неузнаваемым до тех пор, пока его не попробуешь.</a:t>
            </a:r>
          </a:p>
        </p:txBody>
      </p:sp>
    </p:spTree>
    <p:extLst>
      <p:ext uri="{BB962C8B-B14F-4D97-AF65-F5344CB8AC3E}">
        <p14:creationId xmlns:p14="http://schemas.microsoft.com/office/powerpoint/2010/main" val="14360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0"/>
            <a:ext cx="8929718" cy="14382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Приемы молекулярной кухни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60" y="2143116"/>
            <a:ext cx="4643470" cy="3071834"/>
          </a:xfrm>
        </p:spPr>
        <p:txBody>
          <a:bodyPr>
            <a:noAutofit/>
          </a:bodyPr>
          <a:lstStyle/>
          <a:p>
            <a:pPr marL="416052" indent="-342900">
              <a:buFontTx/>
              <a:buChar char="-"/>
            </a:pPr>
            <a:r>
              <a:rPr lang="ru-RU" sz="3200" dirty="0" err="1"/>
              <a:t>Сферификация</a:t>
            </a:r>
            <a:endParaRPr lang="ru-RU" sz="3200" dirty="0"/>
          </a:p>
          <a:p>
            <a:pPr marL="416052" indent="-342900">
              <a:buFontTx/>
              <a:buChar char="-"/>
            </a:pPr>
            <a:r>
              <a:rPr lang="ru-RU" sz="3200" dirty="0" err="1"/>
              <a:t>Эмульсификация</a:t>
            </a:r>
            <a:endParaRPr lang="ru-RU" sz="3200" dirty="0"/>
          </a:p>
          <a:p>
            <a:pPr marL="416052" indent="-342900">
              <a:buFontTx/>
              <a:buChar char="-"/>
            </a:pPr>
            <a:r>
              <a:rPr lang="ru-RU" sz="3200" dirty="0" err="1"/>
              <a:t>Желатинизация</a:t>
            </a:r>
            <a:endParaRPr lang="ru-RU" sz="3200" dirty="0"/>
          </a:p>
          <a:p>
            <a:pPr marL="416052" indent="-342900">
              <a:buFontTx/>
              <a:buChar char="-"/>
            </a:pPr>
            <a:r>
              <a:rPr lang="ru-RU" sz="3200" dirty="0" err="1"/>
              <a:t>Сгущивание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1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52" y="285728"/>
            <a:ext cx="7086600" cy="93822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Сферификация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500174"/>
            <a:ext cx="5286380" cy="5000660"/>
          </a:xfrm>
        </p:spPr>
        <p:txBody>
          <a:bodyPr>
            <a:normAutofit/>
          </a:bodyPr>
          <a:lstStyle/>
          <a:p>
            <a:r>
              <a:rPr lang="ru-RU" sz="1900" dirty="0" err="1">
                <a:solidFill>
                  <a:srgbClr val="FF0000"/>
                </a:solidFill>
              </a:rPr>
              <a:t>Сферификация</a:t>
            </a:r>
            <a:r>
              <a:rPr lang="ru-RU" sz="1900" dirty="0"/>
              <a:t> - одна из самых впечатляющих техник молекулярной кухни. Эта техника позволяет заключать жидкости и некоторые продукты в прозрачные сферические оболочки. Они могут свободно плавать в напитке или же подаваться как отдельные блюда и коктейли! </a:t>
            </a:r>
          </a:p>
          <a:p>
            <a:r>
              <a:rPr lang="ru-RU" sz="1900" i="1" dirty="0"/>
              <a:t>Молекулярные добавки для техники </a:t>
            </a:r>
            <a:r>
              <a:rPr lang="ru-RU" sz="1900" i="1" dirty="0" err="1"/>
              <a:t>сферификации</a:t>
            </a:r>
            <a:r>
              <a:rPr lang="ru-RU" sz="1900" i="1" dirty="0"/>
              <a:t>:</a:t>
            </a:r>
            <a:endParaRPr lang="ru-RU" sz="1900" dirty="0"/>
          </a:p>
          <a:p>
            <a:r>
              <a:rPr lang="ru-RU" sz="1900" b="1" dirty="0" err="1"/>
              <a:t>альгинат</a:t>
            </a:r>
            <a:r>
              <a:rPr lang="ru-RU" sz="1900" b="1" dirty="0"/>
              <a:t> натрия</a:t>
            </a:r>
            <a:endParaRPr lang="ru-RU" sz="1900" dirty="0"/>
          </a:p>
          <a:p>
            <a:r>
              <a:rPr lang="ru-RU" sz="1900" b="1" dirty="0" err="1"/>
              <a:t>лактат</a:t>
            </a:r>
            <a:r>
              <a:rPr lang="ru-RU" sz="1900" b="1" dirty="0"/>
              <a:t> кальция</a:t>
            </a:r>
            <a:endParaRPr lang="ru-RU" sz="1900" dirty="0"/>
          </a:p>
          <a:p>
            <a:endParaRPr lang="ru-RU" sz="1800" dirty="0"/>
          </a:p>
        </p:txBody>
      </p:sp>
      <p:pic>
        <p:nvPicPr>
          <p:cNvPr id="4" name="Рисунок 3" descr="742b72bebdabd5b90998f2cb04fd6e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0" y="1500174"/>
            <a:ext cx="35623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290" y="214290"/>
            <a:ext cx="7086600" cy="93822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Эмульсификация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8282" y="1214422"/>
            <a:ext cx="8715436" cy="2643206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FF0000"/>
                </a:solidFill>
              </a:rPr>
              <a:t>Эмульсификация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- создание воздушных пенок из сока или из любого напитка и многих продуктов. При их заморозке получаются объемные съедобные "скульптуры". </a:t>
            </a:r>
          </a:p>
          <a:p>
            <a:r>
              <a:rPr lang="ru-RU" sz="1800" dirty="0"/>
              <a:t> Благодаря экспериментам современных поваров появились десятки новых рецептов, - среди них бесподобные кокосовые пузырьки и фантастическое блюдо из замороженного шоколада. </a:t>
            </a:r>
          </a:p>
          <a:p>
            <a:r>
              <a:rPr lang="ru-RU" sz="1800" i="1" dirty="0"/>
              <a:t>Молекулярные добавки для техники </a:t>
            </a:r>
            <a:r>
              <a:rPr lang="ru-RU" sz="1800" i="1" dirty="0" err="1"/>
              <a:t>эмульсификации</a:t>
            </a:r>
            <a:r>
              <a:rPr lang="ru-RU" sz="1800" i="1" dirty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соевый лецитин</a:t>
            </a:r>
            <a:endParaRPr lang="ru-RU" sz="1800" dirty="0"/>
          </a:p>
          <a:p>
            <a:endParaRPr lang="ru-RU" dirty="0"/>
          </a:p>
        </p:txBody>
      </p:sp>
      <p:pic>
        <p:nvPicPr>
          <p:cNvPr id="5" name="Рисунок 4" descr="48~v~Vent_de_better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60" y="3286125"/>
            <a:ext cx="5072098" cy="33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2238375" y="109183"/>
            <a:ext cx="7772400" cy="12419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b="1" dirty="0">
                <a:solidFill>
                  <a:srgbClr val="002060"/>
                </a:solidFill>
                <a:latin typeface="Uk_Decor" pitchFamily="2" charset="0"/>
              </a:rPr>
              <a:t>Кухня </a:t>
            </a:r>
            <a:r>
              <a:rPr lang="ru-RU" sz="8000" b="1" dirty="0" err="1">
                <a:solidFill>
                  <a:srgbClr val="002060"/>
                </a:solidFill>
                <a:latin typeface="Uk_Decor" pitchFamily="2" charset="0"/>
              </a:rPr>
              <a:t>фьюжн</a:t>
            </a:r>
            <a:endParaRPr lang="ru-RU" sz="8000" b="1" dirty="0">
              <a:solidFill>
                <a:srgbClr val="002060"/>
              </a:solidFill>
              <a:latin typeface="Uk_Decor" pitchFamily="2" charset="0"/>
            </a:endParaRP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95501" y="1351129"/>
            <a:ext cx="8143875" cy="4935371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(от англ. интеграция, объединение, слияние, сращивание) – это неожиданное направление, появившееся в результате всемирной глобализации</a:t>
            </a:r>
            <a:r>
              <a:rPr lang="ru-RU" altLang="ru-RU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Рисунок 3" descr="P3160343">
            <a:hlinkClick r:id="rId2" tooltip="&quot;ФЬЮЖН кулинария - что это?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60" y="4026089"/>
            <a:ext cx="4631140" cy="2636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28" y="214290"/>
            <a:ext cx="7086600" cy="86678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Желатинизация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8348" y="1285860"/>
            <a:ext cx="5757882" cy="3778734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FF0000"/>
                </a:solidFill>
              </a:rPr>
              <a:t>Желатинизация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- это процесс превращения напитков и продуктов в желеобразные структуры с разными свойствами и формой. </a:t>
            </a:r>
            <a:br>
              <a:rPr lang="ru-RU" sz="1800" dirty="0"/>
            </a:br>
            <a:endParaRPr lang="ru-RU" sz="1800" dirty="0"/>
          </a:p>
          <a:p>
            <a:r>
              <a:rPr lang="ru-RU" sz="1800" i="1" dirty="0"/>
              <a:t>Молекулярные добавки для техники </a:t>
            </a:r>
            <a:r>
              <a:rPr lang="ru-RU" sz="1800" i="1" dirty="0" err="1"/>
              <a:t>желатинизации</a:t>
            </a:r>
            <a:r>
              <a:rPr lang="ru-RU" sz="1800" i="1" dirty="0"/>
              <a:t>:</a:t>
            </a:r>
            <a:endParaRPr lang="ru-RU" sz="1800" dirty="0"/>
          </a:p>
          <a:p>
            <a:r>
              <a:rPr lang="ru-RU" sz="1800" b="1" dirty="0"/>
              <a:t>агар-агар</a:t>
            </a:r>
            <a:br>
              <a:rPr lang="ru-RU" sz="1800" b="1" dirty="0"/>
            </a:br>
            <a:r>
              <a:rPr lang="ru-RU" sz="1800" b="1" dirty="0" err="1"/>
              <a:t>каррагинан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желатин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 descr="553764pic3_jpg_625x625_q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306" y="3323017"/>
            <a:ext cx="5857916" cy="3002182"/>
          </a:xfrm>
          <a:prstGeom prst="rect">
            <a:avLst/>
          </a:prstGeom>
        </p:spPr>
      </p:pic>
      <p:pic>
        <p:nvPicPr>
          <p:cNvPr id="5" name="Picture 16" descr="https://avatars.mds.yandex.net/get-pdb/25978/64686b48-6c9e-4b92-b57c-2ffda9051c0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226" y="4117144"/>
            <a:ext cx="4495004" cy="2740856"/>
          </a:xfrm>
          <a:prstGeom prst="rect">
            <a:avLst/>
          </a:prstGeom>
          <a:noFill/>
        </p:spPr>
      </p:pic>
      <p:pic>
        <p:nvPicPr>
          <p:cNvPr id="6" name="Picture 8" descr="https://content-20.foto.my.mail.ru/community/kudagospb/_groupsphoto/h-27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2729" y="928048"/>
            <a:ext cx="3001117" cy="1999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3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290" y="214290"/>
            <a:ext cx="7086600" cy="86678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Сгущивание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071546"/>
            <a:ext cx="3971932" cy="5000660"/>
          </a:xfrm>
        </p:spPr>
        <p:txBody>
          <a:bodyPr>
            <a:normAutofit/>
          </a:bodyPr>
          <a:lstStyle/>
          <a:p>
            <a:r>
              <a:rPr lang="ru-RU" sz="1800" dirty="0"/>
              <a:t>В </a:t>
            </a:r>
            <a:r>
              <a:rPr lang="ru-RU" sz="1800" dirty="0" err="1"/>
              <a:t>креативной</a:t>
            </a:r>
            <a:r>
              <a:rPr lang="ru-RU" sz="1800" dirty="0"/>
              <a:t> кулинарии техника </a:t>
            </a:r>
            <a:r>
              <a:rPr lang="ru-RU" sz="1800" dirty="0" err="1">
                <a:solidFill>
                  <a:srgbClr val="FF0000"/>
                </a:solidFill>
              </a:rPr>
              <a:t>сгущивания</a:t>
            </a:r>
            <a:r>
              <a:rPr lang="ru-RU" sz="1800" dirty="0"/>
              <a:t> позволяет достигать невероятных результатов. Соусы получаются мягкими и легкими, потому что в них сохраняется множество воздушных пузырьков. В коктейлях можно добиться слоистой текстуры.</a:t>
            </a:r>
          </a:p>
          <a:p>
            <a:endParaRPr lang="ru-RU" sz="1800" i="1" dirty="0"/>
          </a:p>
          <a:p>
            <a:r>
              <a:rPr lang="ru-RU" sz="1800" i="1" dirty="0"/>
              <a:t>Молекулярные добавки для техники </a:t>
            </a:r>
            <a:r>
              <a:rPr lang="ru-RU" sz="1800" i="1" dirty="0" err="1"/>
              <a:t>сгущивания</a:t>
            </a:r>
            <a:r>
              <a:rPr lang="ru-RU" sz="1800" i="1" dirty="0"/>
              <a:t>:</a:t>
            </a:r>
            <a:endParaRPr lang="ru-RU" sz="1800" dirty="0"/>
          </a:p>
          <a:p>
            <a:r>
              <a:rPr lang="ru-RU" sz="1800" b="1" dirty="0" err="1"/>
              <a:t>ксантановая</a:t>
            </a:r>
            <a:r>
              <a:rPr lang="ru-RU" sz="1800" b="1" dirty="0"/>
              <a:t> смола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 descr="http://www.povarenok.ru/data/cache/2013jan/30/50/72495_92768nothumb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58" y="1428736"/>
            <a:ext cx="5000628" cy="414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33" y="2133600"/>
            <a:ext cx="10166879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9600" b="1" dirty="0" smtClean="0"/>
              <a:t>ТЕХНОЛОГИЯ </a:t>
            </a:r>
            <a:r>
              <a:rPr lang="en-US" sz="9600" b="1" dirty="0" smtClean="0"/>
              <a:t>SOUS VIDE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9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 </a:t>
            </a:r>
            <a:r>
              <a:rPr lang="en-US" b="1" dirty="0" smtClean="0"/>
              <a:t>SOUS VIDE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5754" y="2133600"/>
            <a:ext cx="4262511" cy="37776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Технология </a:t>
            </a:r>
            <a:r>
              <a:rPr lang="ru-RU" sz="2800" b="1" dirty="0" err="1" smtClean="0"/>
              <a:t>Sous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Vide</a:t>
            </a:r>
            <a:r>
              <a:rPr lang="ru-RU" sz="2800" b="1" dirty="0" smtClean="0"/>
              <a:t> в переводе означает - приготовление без воздуха, т.е. под вакуумом.</a:t>
            </a:r>
            <a:endParaRPr lang="ru-RU" sz="2800" b="1" dirty="0"/>
          </a:p>
        </p:txBody>
      </p:sp>
      <p:pic>
        <p:nvPicPr>
          <p:cNvPr id="47106" name="Picture 2" descr="https://uamodna.com/assets/articles/image/m/z/c/mzcjx01t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326" y="2067950"/>
            <a:ext cx="5929533" cy="3953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 </a:t>
            </a:r>
            <a:r>
              <a:rPr lang="en-US" b="1" dirty="0" smtClean="0"/>
              <a:t>SOUS VIDE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s://avatars.mds.yandex.net/get-zen_doc/114080/pub_5a9a1f3f7ddde887b3a12754_5abb55549e29a229f18db06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982" y="2737925"/>
            <a:ext cx="6114015" cy="3634740"/>
          </a:xfrm>
          <a:prstGeom prst="rect">
            <a:avLst/>
          </a:prstGeom>
          <a:noFill/>
        </p:spPr>
      </p:pic>
      <p:pic>
        <p:nvPicPr>
          <p:cNvPr id="48132" name="Picture 4" descr="https://avatars.mds.yandex.net/get-zen_doc/251164/pub_5a9a1f3f7ddde887b3a12754_5abb558457906a5c7688265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89" y="2025747"/>
            <a:ext cx="4815590" cy="320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33" y="2133600"/>
            <a:ext cx="10166879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ФЕРМЕНТАЦИЯ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9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191" y="351692"/>
            <a:ext cx="9802421" cy="15533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Ферментация</a:t>
            </a:r>
            <a:r>
              <a:rPr lang="ru-RU" sz="2800" dirty="0" smtClean="0"/>
              <a:t> – это процесс подготовки мяса, во время которого оно природным путем изменяет прочность, вкусовые качества, способность удерживать влагу. Процесс работает на основе начальных стадий автолиза. Чаще всего ферментацию проходит говядина, которая в дальнейшем будет использована для приготовления </a:t>
            </a:r>
            <a:r>
              <a:rPr lang="ru-RU" sz="2800" dirty="0" err="1" smtClean="0"/>
              <a:t>стейков</a:t>
            </a:r>
            <a:r>
              <a:rPr lang="ru-RU" sz="2800" dirty="0" smtClean="0"/>
              <a:t>, ростбифов и т.д.</a:t>
            </a:r>
            <a:endParaRPr lang="ru-RU" sz="2800" dirty="0"/>
          </a:p>
        </p:txBody>
      </p:sp>
      <p:pic>
        <p:nvPicPr>
          <p:cNvPr id="2050" name="Picture 2" descr="Созревание (ферментация) мя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679" y="3485453"/>
            <a:ext cx="4965895" cy="3380106"/>
          </a:xfrm>
          <a:prstGeom prst="rect">
            <a:avLst/>
          </a:prstGeom>
          <a:noFill/>
        </p:spPr>
      </p:pic>
      <p:pic>
        <p:nvPicPr>
          <p:cNvPr id="2052" name="Picture 4" descr="Важно учитывать некоторые моменты в приготовлении стейка"/>
          <p:cNvPicPr>
            <a:picLocks noChangeAspect="1" noChangeArrowheads="1"/>
          </p:cNvPicPr>
          <p:nvPr/>
        </p:nvPicPr>
        <p:blipFill>
          <a:blip r:embed="rId3" cstate="print"/>
          <a:srcRect l="34992"/>
          <a:stretch>
            <a:fillRect/>
          </a:stretch>
        </p:blipFill>
        <p:spPr bwMode="auto">
          <a:xfrm>
            <a:off x="2166426" y="3934577"/>
            <a:ext cx="3165230" cy="2546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398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Общепринятые признаки кухни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фьюжн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952625" y="1928814"/>
            <a:ext cx="8229600" cy="264318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Легкость блюд</a:t>
            </a:r>
          </a:p>
          <a:p>
            <a:pPr>
              <a:buFont typeface="Arial" charset="0"/>
              <a:buChar char="•"/>
              <a:defRPr/>
            </a:pP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легких, низкокалорийных продуктов</a:t>
            </a:r>
          </a:p>
          <a:p>
            <a:pPr>
              <a:buFont typeface="Arial" charset="0"/>
              <a:buChar char="•"/>
              <a:defRPr/>
            </a:pP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Изысканность сочетаний</a:t>
            </a:r>
          </a:p>
        </p:txBody>
      </p:sp>
      <p:pic>
        <p:nvPicPr>
          <p:cNvPr id="4" name="Рисунок 3" descr="0_7cbc_8cd2a136_XL">
            <a:hlinkClick r:id="rId2" tooltip="&quot;ФЬЮЖН кулинария - что это?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58" y="4312693"/>
            <a:ext cx="3942733" cy="2545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9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01050" cy="14398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особенности </a:t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кухни </a:t>
            </a:r>
            <a:r>
              <a:rPr lang="ru-RU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фьюжн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63" y="1928813"/>
            <a:ext cx="8229600" cy="4525962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Совмещение в одном блюде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Высокое качество всех применяемых продуктов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специй в большом количестве и во всем многообразии их комбинаций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Пестрая подача блюд кухни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фьюжн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Рисунок 6" descr="IMG_057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7278688" cy="5459413"/>
          </a:xfr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309938" y="5572126"/>
            <a:ext cx="6851650" cy="8048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Печенка тушеная  с виноградом</a:t>
            </a:r>
          </a:p>
        </p:txBody>
      </p:sp>
    </p:spTree>
    <p:extLst>
      <p:ext uri="{BB962C8B-B14F-4D97-AF65-F5344CB8AC3E}">
        <p14:creationId xmlns:p14="http://schemas.microsoft.com/office/powerpoint/2010/main" val="9550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IMG_057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7715250" cy="5786438"/>
          </a:xfrm>
        </p:spPr>
      </p:pic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>
          <a:xfrm>
            <a:off x="3381375" y="5786438"/>
            <a:ext cx="5486400" cy="8048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2800" b="1"/>
              <a:t>Рыба  тушеная  с какао с грибами</a:t>
            </a:r>
          </a:p>
        </p:txBody>
      </p:sp>
    </p:spTree>
    <p:extLst>
      <p:ext uri="{BB962C8B-B14F-4D97-AF65-F5344CB8AC3E}">
        <p14:creationId xmlns:p14="http://schemas.microsoft.com/office/powerpoint/2010/main" val="551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33" y="2133600"/>
            <a:ext cx="10166879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АРОМАДИСТИЛЯЦИЯ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858982"/>
            <a:ext cx="4308764" cy="128847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Аромадистилляции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858982"/>
            <a:ext cx="6192981" cy="50707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9709" y="2992581"/>
            <a:ext cx="4461164" cy="247688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аромакухне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 основан на различной способности веществ переходить в парообразное состояние в зависимости от температуры и давления.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3926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</TotalTime>
  <Words>662</Words>
  <Application>Microsoft Office PowerPoint</Application>
  <PresentationFormat>Широкоэкранный</PresentationFormat>
  <Paragraphs>89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Arial Narrow</vt:lpstr>
      <vt:lpstr>Calibri</vt:lpstr>
      <vt:lpstr>Century Gothic</vt:lpstr>
      <vt:lpstr>Futura PT</vt:lpstr>
      <vt:lpstr>inherit</vt:lpstr>
      <vt:lpstr>Times New Roman</vt:lpstr>
      <vt:lpstr>Uk_Decor</vt:lpstr>
      <vt:lpstr>Wingdings 3</vt:lpstr>
      <vt:lpstr>Легкий дым</vt:lpstr>
      <vt:lpstr>Современные инновационные технологии в индустрии питания</vt:lpstr>
      <vt:lpstr>Презентация PowerPoint</vt:lpstr>
      <vt:lpstr>Кухня фьюжн</vt:lpstr>
      <vt:lpstr>Общепринятые признаки кухни фьюжн</vt:lpstr>
      <vt:lpstr>Четыре особенности  кухни фьюжн</vt:lpstr>
      <vt:lpstr>Презентация PowerPoint</vt:lpstr>
      <vt:lpstr>Презентация PowerPoint</vt:lpstr>
      <vt:lpstr>Презентация PowerPoint</vt:lpstr>
      <vt:lpstr>Технология Аромадистилляции</vt:lpstr>
      <vt:lpstr>Презентация PowerPoint</vt:lpstr>
      <vt:lpstr>Презентация PowerPoint</vt:lpstr>
      <vt:lpstr>Презентация PowerPoint</vt:lpstr>
      <vt:lpstr>Презентация PowerPoint</vt:lpstr>
      <vt:lpstr> Сырая оленина, можжевельник и облепиха  </vt:lpstr>
      <vt:lpstr>Судак + ревень, маринованный в сладком апельсиновом фрэше + вяленые помидоры черри. Благодаря кисло-сладким нотам вкус рыбы раскрывается  </vt:lpstr>
      <vt:lpstr>Презентация PowerPoint</vt:lpstr>
      <vt:lpstr>Презентация PowerPoint</vt:lpstr>
      <vt:lpstr>Презентация PowerPoint</vt:lpstr>
      <vt:lpstr>Арт – визаж- это искусство в украшении блюд  </vt:lpstr>
      <vt:lpstr>Презентация PowerPoint</vt:lpstr>
      <vt:lpstr>Арт-Визаж–кулинарное искусство профессионально украшать блюда.  </vt:lpstr>
      <vt:lpstr>Холодные закуски</vt:lpstr>
      <vt:lpstr>Презентация PowerPoint</vt:lpstr>
      <vt:lpstr>АРТ-ВИЗАЖ ДЕСЕРТОВ</vt:lpstr>
      <vt:lpstr>Презентация PowerPoint</vt:lpstr>
      <vt:lpstr>Молекулярная кухня</vt:lpstr>
      <vt:lpstr>Приемы молекулярной кухни</vt:lpstr>
      <vt:lpstr>Сферификация</vt:lpstr>
      <vt:lpstr>Эмульсификация</vt:lpstr>
      <vt:lpstr>Желатинизация</vt:lpstr>
      <vt:lpstr>Сгущивание</vt:lpstr>
      <vt:lpstr>Презентация PowerPoint</vt:lpstr>
      <vt:lpstr>ТЕХНОЛОГИЯ SOUS VIDE</vt:lpstr>
      <vt:lpstr>ТЕХНОЛОГИЯ SOUS VIDE</vt:lpstr>
      <vt:lpstr>Презентация PowerPoint</vt:lpstr>
      <vt:lpstr>Ферментация – это процесс подготовки мяса, во время которого оно природным путем изменяет прочность, вкусовые качества, способность удерживать влагу. Процесс работает на основе начальных стадий автолиза. Чаще всего ферментацию проходит говядина, которая в дальнейшем будет использована для приготовления стейков, ростбифов и т.д.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 – визаж </dc:title>
  <dc:creator>Irbis</dc:creator>
  <cp:lastModifiedBy>Im</cp:lastModifiedBy>
  <cp:revision>17</cp:revision>
  <dcterms:created xsi:type="dcterms:W3CDTF">2016-03-30T16:00:17Z</dcterms:created>
  <dcterms:modified xsi:type="dcterms:W3CDTF">2021-02-16T16:26:58Z</dcterms:modified>
</cp:coreProperties>
</file>