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71" r:id="rId8"/>
    <p:sldId id="272" r:id="rId9"/>
    <p:sldId id="270" r:id="rId10"/>
    <p:sldId id="269" r:id="rId11"/>
    <p:sldId id="268" r:id="rId12"/>
    <p:sldId id="273" r:id="rId13"/>
    <p:sldId id="274" r:id="rId14"/>
    <p:sldId id="275" r:id="rId15"/>
    <p:sldId id="276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5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9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5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7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6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9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5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2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4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6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3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8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5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7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7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C921D8-515B-48FF-B4D7-929BFF20CD81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082539-E760-41F1-9D4C-D2A57E917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8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500" y="1024468"/>
            <a:ext cx="9979023" cy="2616199"/>
          </a:xfrm>
        </p:spPr>
        <p:txBody>
          <a:bodyPr>
            <a:noAutofit/>
          </a:bodyPr>
          <a:lstStyle/>
          <a:p>
            <a:r>
              <a:rPr lang="ru-RU" sz="11500" dirty="0" smtClean="0">
                <a:latin typeface="Monotype Corsiva" panose="03010101010201010101" pitchFamily="66" charset="0"/>
              </a:rPr>
              <a:t>Наш дом-Россия!</a:t>
            </a:r>
            <a:endParaRPr lang="ru-RU" sz="115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4355" y="5761567"/>
            <a:ext cx="6987645" cy="13885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Подготовительная группа №6 «Непоседы»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Воспитатель: Ширгина М.Н.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0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045" y="112394"/>
            <a:ext cx="8971455" cy="650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imn-rf.-gimn-rossii-so-slovami_(Cool.DJ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5740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511" y="203200"/>
            <a:ext cx="10018713" cy="1752599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Monotype Corsiva" panose="03010101010201010101" pitchFamily="66" charset="0"/>
              </a:rPr>
              <a:t>Символы Астрахани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49" y="1955799"/>
            <a:ext cx="3074351" cy="3932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591" y="2156700"/>
            <a:ext cx="5285634" cy="353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98158" y="5687503"/>
            <a:ext cx="349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Флаг 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0224" y="6041446"/>
            <a:ext cx="241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Герб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21" y="0"/>
            <a:ext cx="10018713" cy="175259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anose="03010101010201010101" pitchFamily="66" charset="0"/>
              </a:rPr>
              <a:t>Значение Флага и Герба Астрахани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667000"/>
            <a:ext cx="9887734" cy="3321676"/>
          </a:xfrm>
        </p:spPr>
        <p:txBody>
          <a:bodyPr numCol="1"/>
          <a:lstStyle/>
          <a:p>
            <a:pPr marL="0" indent="0" algn="ctr">
              <a:buNone/>
            </a:pPr>
            <a:r>
              <a:rPr lang="ru-RU" sz="3600" b="1" dirty="0" smtClean="0">
                <a:latin typeface="Monotype Corsiva" panose="03010101010201010101" pitchFamily="66" charset="0"/>
              </a:rPr>
              <a:t>Флаг и Герб</a:t>
            </a: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Корона-власть и независимость города</a:t>
            </a: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Серебряная сабля- близость Астрахани к мусульманскому миру</a:t>
            </a: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Волны и голубой цвет-река Волга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30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0"/>
            <a:ext cx="11493500" cy="175259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anose="03010101010201010101" pitchFamily="66" charset="0"/>
              </a:rPr>
              <a:t>Достопримечательности </a:t>
            </a:r>
            <a:br>
              <a:rPr lang="ru-RU" sz="5400" dirty="0" smtClean="0">
                <a:latin typeface="Monotype Corsiva" panose="03010101010201010101" pitchFamily="66" charset="0"/>
              </a:rPr>
            </a:br>
            <a:r>
              <a:rPr lang="ru-RU" sz="5400" dirty="0" smtClean="0">
                <a:latin typeface="Monotype Corsiva" panose="03010101010201010101" pitchFamily="66" charset="0"/>
              </a:rPr>
              <a:t>Астрахани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2247898"/>
            <a:ext cx="5302248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sz="2800" b="1" dirty="0">
                <a:latin typeface="Monotype Corsiva" panose="03010101010201010101" pitchFamily="66" charset="0"/>
              </a:rPr>
              <a:t>Лебединое </a:t>
            </a:r>
            <a:r>
              <a:rPr lang="ru-RU" sz="2800" b="1" dirty="0" smtClean="0">
                <a:latin typeface="Monotype Corsiva" panose="03010101010201010101" pitchFamily="66" charset="0"/>
              </a:rPr>
              <a:t>озеро</a:t>
            </a:r>
            <a:endParaRPr lang="ru-RU" sz="2800" b="1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Monotype Corsiva" panose="03010101010201010101" pitchFamily="66" charset="0"/>
              </a:rPr>
              <a:t> </a:t>
            </a:r>
            <a:r>
              <a:rPr lang="ru-RU" sz="2800" dirty="0" smtClean="0">
                <a:latin typeface="Monotype Corsiva" panose="03010101010201010101" pitchFamily="66" charset="0"/>
              </a:rPr>
              <a:t>Лебединое </a:t>
            </a:r>
            <a:r>
              <a:rPr lang="ru-RU" sz="2800" dirty="0">
                <a:latin typeface="Monotype Corsiva" panose="03010101010201010101" pitchFamily="66" charset="0"/>
              </a:rPr>
              <a:t>озеро находится в центре города Астрахань и является одной из самых романтичных и красивых достопримечательностей города.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649" y="2184398"/>
            <a:ext cx="5839422" cy="378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34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200" y="1117599"/>
            <a:ext cx="6197600" cy="474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2800002"/>
            <a:ext cx="458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Астраханский кремль </a:t>
            </a:r>
            <a:r>
              <a:rPr lang="ru-RU" sz="2800" dirty="0" smtClean="0">
                <a:latin typeface="Monotype Corsiva" panose="03010101010201010101" pitchFamily="66" charset="0"/>
              </a:rPr>
              <a:t>- уникальный архитектурный ансамбль XVI- XVIII веков.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5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179" y="1383904"/>
            <a:ext cx="6008321" cy="447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54100" y="886015"/>
            <a:ext cx="482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Свето-музыкальный фонтан «Петровский»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 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Одной из главных особенностей города Астрахань является огромное количество фонтанов, которые поражают своим разнообразием форм и размеров. На городской набережной находится несколько фонтанов, и все они отличаются оригинальностью.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71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263" y="1627268"/>
            <a:ext cx="5440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Астраханский цирк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 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Астрахань имеет давние цирковые традиции. С 1885 году жители Астрахани имели возможность посещать настоящий цирк-шапито построенный итальянским предпринимателем.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11" y="1249413"/>
            <a:ext cx="5390147" cy="429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27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-165100"/>
            <a:ext cx="10018713" cy="1752599"/>
          </a:xfrm>
        </p:spPr>
        <p:txBody>
          <a:bodyPr>
            <a:normAutofit/>
          </a:bodyPr>
          <a:lstStyle/>
          <a:p>
            <a:r>
              <a:rPr lang="ru-RU" sz="8000" dirty="0">
                <a:latin typeface="Monotype Corsiva" panose="03010101010201010101" pitchFamily="66" charset="0"/>
              </a:rPr>
              <a:t>«Мать Земля</a:t>
            </a:r>
            <a:r>
              <a:rPr lang="ru-RU" sz="8000" dirty="0" smtClean="0">
                <a:latin typeface="Monotype Corsiva" panose="03010101010201010101" pitchFamily="66" charset="0"/>
              </a:rPr>
              <a:t>»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1155700"/>
            <a:ext cx="10018713" cy="628649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100" dirty="0" smtClean="0">
                <a:latin typeface="Monotype Corsiva" panose="03010101010201010101" pitchFamily="66" charset="0"/>
              </a:rPr>
              <a:t>Скажи </a:t>
            </a:r>
            <a:r>
              <a:rPr lang="ru-RU" sz="5100" dirty="0">
                <a:latin typeface="Monotype Corsiva" panose="03010101010201010101" pitchFamily="66" charset="0"/>
              </a:rPr>
              <a:t>мне, как правильно Землю называть?</a:t>
            </a:r>
          </a:p>
          <a:p>
            <a:pPr marL="0" indent="0" algn="ctr">
              <a:buNone/>
            </a:pPr>
            <a:r>
              <a:rPr lang="ru-RU" sz="5100" dirty="0">
                <a:latin typeface="Monotype Corsiva" panose="03010101010201010101" pitchFamily="66" charset="0"/>
              </a:rPr>
              <a:t>Земля дорогая?</a:t>
            </a:r>
          </a:p>
          <a:p>
            <a:pPr marL="0" indent="0" algn="ctr">
              <a:buNone/>
            </a:pPr>
            <a:r>
              <a:rPr lang="ru-RU" sz="5100" dirty="0">
                <a:latin typeface="Monotype Corsiva" panose="03010101010201010101" pitchFamily="66" charset="0"/>
              </a:rPr>
              <a:t>Земля Золотая?</a:t>
            </a:r>
          </a:p>
          <a:p>
            <a:pPr marL="0" indent="0" algn="ctr">
              <a:buNone/>
            </a:pPr>
            <a:r>
              <a:rPr lang="ru-RU" sz="5100" dirty="0">
                <a:latin typeface="Monotype Corsiva" panose="03010101010201010101" pitchFamily="66" charset="0"/>
              </a:rPr>
              <a:t>Земля - наша милая,</a:t>
            </a:r>
          </a:p>
          <a:p>
            <a:pPr marL="0" indent="0" algn="ctr">
              <a:buNone/>
            </a:pPr>
            <a:r>
              <a:rPr lang="ru-RU" sz="5100" dirty="0">
                <a:latin typeface="Monotype Corsiva" panose="03010101010201010101" pitchFamily="66" charset="0"/>
              </a:rPr>
              <a:t>Добрая мать!</a:t>
            </a:r>
          </a:p>
          <a:p>
            <a:pPr marL="0" indent="0" algn="ctr">
              <a:buNone/>
            </a:pPr>
            <a:r>
              <a:rPr lang="ru-RU" sz="5100" dirty="0">
                <a:latin typeface="Monotype Corsiva" panose="03010101010201010101" pitchFamily="66" charset="0"/>
              </a:rPr>
              <a:t>Так ласковей будет звучать и вернее.</a:t>
            </a:r>
          </a:p>
          <a:p>
            <a:pPr marL="0" indent="0" algn="ctr">
              <a:buNone/>
            </a:pPr>
            <a:r>
              <a:rPr lang="ru-RU" sz="5100" dirty="0">
                <a:latin typeface="Monotype Corsiva" panose="03010101010201010101" pitchFamily="66" charset="0"/>
              </a:rPr>
              <a:t>Ведь всё, что мы любим,</a:t>
            </a:r>
          </a:p>
          <a:p>
            <a:pPr marL="0" indent="0" algn="ctr">
              <a:buNone/>
            </a:pPr>
            <a:r>
              <a:rPr lang="ru-RU" sz="5100" dirty="0">
                <a:latin typeface="Monotype Corsiva" panose="03010101010201010101" pitchFamily="66" charset="0"/>
              </a:rPr>
              <a:t>Всё создано ею - И горы, и реки,</a:t>
            </a:r>
          </a:p>
          <a:p>
            <a:pPr marL="0" indent="0" algn="ctr">
              <a:buNone/>
            </a:pPr>
            <a:r>
              <a:rPr lang="ru-RU" sz="5100" dirty="0">
                <a:latin typeface="Monotype Corsiva" panose="03010101010201010101" pitchFamily="66" charset="0"/>
              </a:rPr>
              <a:t>И лес, и цветы,</a:t>
            </a:r>
          </a:p>
          <a:p>
            <a:pPr marL="0" indent="0" algn="ctr">
              <a:buNone/>
            </a:pPr>
            <a:r>
              <a:rPr lang="ru-RU" sz="5100" dirty="0">
                <a:latin typeface="Monotype Corsiva" panose="03010101010201010101" pitchFamily="66" charset="0"/>
              </a:rPr>
              <a:t>И дождик и ты</a:t>
            </a:r>
            <a:r>
              <a:rPr lang="ru-RU" sz="5100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5100" dirty="0" smtClean="0">
                <a:latin typeface="Monotype Corsiva" panose="03010101010201010101" pitchFamily="66" charset="0"/>
              </a:rPr>
              <a:t>                                                                                              </a:t>
            </a:r>
            <a:r>
              <a:rPr lang="ru-RU" sz="5100" dirty="0" err="1" smtClean="0">
                <a:latin typeface="Monotype Corsiva" panose="03010101010201010101" pitchFamily="66" charset="0"/>
              </a:rPr>
              <a:t>Я.Абидова</a:t>
            </a:r>
            <a:endParaRPr lang="ru-RU" sz="51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91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6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6" y="0"/>
            <a:ext cx="10944224" cy="2108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onotype Corsiva" panose="03010101010201010101" pitchFamily="66" charset="0"/>
              </a:rPr>
              <a:t>Пословицы и поговорки о Родине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7" y="1778000"/>
            <a:ext cx="10018713" cy="586739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Нет </a:t>
            </a:r>
            <a:r>
              <a:rPr lang="ru-RU" sz="3200" dirty="0">
                <a:latin typeface="Monotype Corsiva" panose="03010101010201010101" pitchFamily="66" charset="0"/>
              </a:rPr>
              <a:t>земли краше, чем Родина наша.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>
                <a:latin typeface="Monotype Corsiva" panose="03010101010201010101" pitchFamily="66" charset="0"/>
              </a:rPr>
              <a:t>Для Родины своей ни сил, ни жизни не жалей.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>
                <a:latin typeface="Monotype Corsiva" panose="03010101010201010101" pitchFamily="66" charset="0"/>
              </a:rPr>
              <a:t>Кто за Родину горой - тот истинный герой!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Одна </a:t>
            </a:r>
            <a:r>
              <a:rPr lang="ru-RU" sz="3200" dirty="0">
                <a:latin typeface="Monotype Corsiva" panose="03010101010201010101" pitchFamily="66" charset="0"/>
              </a:rPr>
              <a:t>у человека мать - одна и Родина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Родина любимая, что мать родимая.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Человек без Родины, что человек без песни.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Жить-Родине служить.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2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243" y="-147656"/>
            <a:ext cx="10018713" cy="1752599"/>
          </a:xfrm>
        </p:spPr>
        <p:txBody>
          <a:bodyPr>
            <a:normAutofit/>
          </a:bodyPr>
          <a:lstStyle/>
          <a:p>
            <a:r>
              <a:rPr lang="ru-RU" sz="8800" dirty="0" smtClean="0">
                <a:latin typeface="Monotype Corsiva" panose="03010101010201010101" pitchFamily="66" charset="0"/>
              </a:rPr>
              <a:t>Символы</a:t>
            </a:r>
            <a:r>
              <a:rPr lang="ru-RU" sz="9600" dirty="0" smtClean="0">
                <a:latin typeface="Monotype Corsiva" panose="03010101010201010101" pitchFamily="66" charset="0"/>
              </a:rPr>
              <a:t> России</a:t>
            </a:r>
            <a:endParaRPr lang="ru-RU" sz="9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147" y="1654162"/>
            <a:ext cx="5029453" cy="3460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41246" y="5288954"/>
            <a:ext cx="502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Флаг России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8600" y="5409628"/>
            <a:ext cx="50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            Герб России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00" y="1654163"/>
            <a:ext cx="3086100" cy="37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9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2013170"/>
            <a:ext cx="3389723" cy="3384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993" y="2370636"/>
            <a:ext cx="3819596" cy="266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23" y="1891977"/>
            <a:ext cx="4065970" cy="385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00200" y="101600"/>
            <a:ext cx="1076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Monotype Corsiva" panose="03010101010201010101" pitchFamily="66" charset="0"/>
              </a:rPr>
              <a:t>Где можно увидеть герб России?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0000" y="5244220"/>
            <a:ext cx="1019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Печать                      Флаг                      Монеты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700" y="228600"/>
            <a:ext cx="9245600" cy="623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9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09" y="-241300"/>
            <a:ext cx="10018713" cy="1752599"/>
          </a:xfrm>
        </p:spPr>
        <p:txBody>
          <a:bodyPr>
            <a:normAutofit/>
          </a:bodyPr>
          <a:lstStyle/>
          <a:p>
            <a:r>
              <a:rPr lang="ru-RU" sz="8800" dirty="0" smtClean="0">
                <a:latin typeface="Monotype Corsiva" panose="03010101010201010101" pitchFamily="66" charset="0"/>
              </a:rPr>
              <a:t>Ирга «Герб России»</a:t>
            </a:r>
            <a:endParaRPr lang="ru-RU" sz="88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1511299"/>
            <a:ext cx="11376023" cy="5549900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Герб страны-орёл двуглавый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Гордо крылья распустил,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Держит скипетр, державу,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Он Россию сохранил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На груди орла-щит красный,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Дорог всем: тебе и мне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Скачет юноша прекрасный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На серебряном коне.</a:t>
            </a:r>
          </a:p>
          <a:p>
            <a:pPr marL="0" indent="0" algn="ctr">
              <a:buNone/>
            </a:pPr>
            <a:endParaRPr lang="ru-RU" sz="32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Развевается плащ синий, 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И копье в руке блестит.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Побеждает всадник сильный,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Злой дракон у ног лежит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Подтверждает герб старинный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Независимость станы.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Для народов всей России</a:t>
            </a:r>
          </a:p>
          <a:p>
            <a:pPr marL="0" indent="0" algn="ctr">
              <a:buNone/>
            </a:pPr>
            <a:r>
              <a:rPr lang="ru-RU" sz="3200" dirty="0" smtClean="0">
                <a:latin typeface="Monotype Corsiva" panose="03010101010201010101" pitchFamily="66" charset="0"/>
              </a:rPr>
              <a:t>Наши символы важны.</a:t>
            </a:r>
          </a:p>
          <a:p>
            <a:pPr marL="0" indent="0">
              <a:buNone/>
            </a:pPr>
            <a:endParaRPr 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52202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046" y="279400"/>
            <a:ext cx="10667206" cy="1752599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Monotype Corsiva" panose="03010101010201010101" pitchFamily="66" charset="0"/>
              </a:rPr>
              <a:t>Значение цветов флага </a:t>
            </a:r>
            <a:r>
              <a:rPr lang="ru-RU" sz="7200" dirty="0">
                <a:latin typeface="Monotype Corsiva" panose="03010101010201010101" pitchFamily="66" charset="0"/>
              </a:rPr>
              <a:t>Р</a:t>
            </a:r>
            <a:r>
              <a:rPr lang="ru-RU" sz="7200" dirty="0" smtClean="0">
                <a:latin typeface="Monotype Corsiva" panose="03010101010201010101" pitchFamily="66" charset="0"/>
              </a:rPr>
              <a:t>оссии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697" y="2031998"/>
            <a:ext cx="6247555" cy="482600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Белый- напоминает нам белоствольные берёзы, русскую белоснежную зиму, лёгкие белые облака, белые </a:t>
            </a:r>
            <a:r>
              <a:rPr lang="ru-RU" sz="3600" dirty="0" smtClean="0">
                <a:latin typeface="Monotype Corsiva" panose="03010101010201010101" pitchFamily="66" charset="0"/>
              </a:rPr>
              <a:t>ромашки. </a:t>
            </a:r>
          </a:p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(Это мир и чистота)</a:t>
            </a:r>
            <a:endParaRPr lang="ru-RU" sz="3600" dirty="0">
              <a:latin typeface="Monotype Corsiva" panose="03010101010201010101" pitchFamily="66" charset="0"/>
            </a:endParaRP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Синий-напоминает нам синее небо, синее море, озёра</a:t>
            </a:r>
            <a:r>
              <a:rPr lang="ru-RU" sz="3600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(Это небо и верность)</a:t>
            </a:r>
          </a:p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Красный-напоминает нам огонь, солнце, тепло, радость</a:t>
            </a:r>
            <a:r>
              <a:rPr lang="ru-RU" sz="3600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(Это огонь и отвага)</a:t>
            </a:r>
            <a:endParaRPr lang="ru-RU" sz="36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046" y="2459863"/>
            <a:ext cx="4012484" cy="28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Другая 20">
      <a:dk1>
        <a:srgbClr val="002166"/>
      </a:dk1>
      <a:lt1>
        <a:srgbClr val="002166"/>
      </a:lt1>
      <a:dk2>
        <a:srgbClr val="212121"/>
      </a:dk2>
      <a:lt2>
        <a:srgbClr val="FFFFFF"/>
      </a:lt2>
      <a:accent1>
        <a:srgbClr val="FF0000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206</TotalTime>
  <Words>336</Words>
  <Application>Microsoft Office PowerPoint</Application>
  <PresentationFormat>Широкоэкранный</PresentationFormat>
  <Paragraphs>72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Corbel</vt:lpstr>
      <vt:lpstr>Monotype Corsiva</vt:lpstr>
      <vt:lpstr>Параллакс</vt:lpstr>
      <vt:lpstr>Наш дом-Россия!</vt:lpstr>
      <vt:lpstr>«Мать Земля»</vt:lpstr>
      <vt:lpstr>Презентация PowerPoint</vt:lpstr>
      <vt:lpstr>Пословицы и поговорки о Родине</vt:lpstr>
      <vt:lpstr>Символы России</vt:lpstr>
      <vt:lpstr>Презентация PowerPoint</vt:lpstr>
      <vt:lpstr>Презентация PowerPoint</vt:lpstr>
      <vt:lpstr>Ирга «Герб России»</vt:lpstr>
      <vt:lpstr>Значение цветов флага России</vt:lpstr>
      <vt:lpstr>Презентация PowerPoint</vt:lpstr>
      <vt:lpstr>Символы Астрахани</vt:lpstr>
      <vt:lpstr>Значение Флага и Герба Астрахани</vt:lpstr>
      <vt:lpstr>Достопримечательности  Астрахани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Ширгина</dc:creator>
  <cp:lastModifiedBy>RePack by Diakov</cp:lastModifiedBy>
  <cp:revision>26</cp:revision>
  <dcterms:created xsi:type="dcterms:W3CDTF">2018-11-28T13:08:20Z</dcterms:created>
  <dcterms:modified xsi:type="dcterms:W3CDTF">2019-06-06T19:25:00Z</dcterms:modified>
</cp:coreProperties>
</file>