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3" r:id="rId3"/>
    <p:sldId id="291" r:id="rId4"/>
    <p:sldId id="289" r:id="rId5"/>
    <p:sldId id="285" r:id="rId6"/>
    <p:sldId id="284" r:id="rId7"/>
    <p:sldId id="290" r:id="rId8"/>
    <p:sldId id="257" r:id="rId9"/>
    <p:sldId id="258" r:id="rId10"/>
    <p:sldId id="281" r:id="rId11"/>
    <p:sldId id="286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16" r:id="rId21"/>
    <p:sldId id="321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1" r:id="rId33"/>
    <p:sldId id="312" r:id="rId34"/>
    <p:sldId id="313" r:id="rId35"/>
    <p:sldId id="314" r:id="rId36"/>
    <p:sldId id="315" r:id="rId37"/>
    <p:sldId id="317" r:id="rId38"/>
    <p:sldId id="318" r:id="rId39"/>
    <p:sldId id="319" r:id="rId40"/>
    <p:sldId id="320" r:id="rId41"/>
    <p:sldId id="27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0E2F-5DB7-4C55-872A-8129C93C3D09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7764-2DC5-4011-A5D6-A8AA8DA55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7764-2DC5-4011-A5D6-A8AA8DA552E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2DD8-FB93-4A83-A347-12544C6CF91B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505B-9137-4AD8-897B-4E0FDFD69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77B8-4D5C-430A-8008-E47A841E7DF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B38-08DA-4FEA-8673-54E81E2AB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72CB-8A24-4C63-AA1B-C2EBFCB1059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0214-A11D-4F40-85A2-201A8045D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7A33-30D2-4E2B-822B-9436AC96F900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FF69-7E9A-47E6-9FA8-9E769833D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2E17-B8B8-4ABD-B731-F15A24C2D2D9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AA2D-D0B4-420E-964A-8472B771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3568-E15E-4BA8-BD84-B41111EFC5B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DEF2-491D-4C07-83BA-A9B21C5E3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D89F-A3DF-421E-88EB-AA2338B5DF4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8221-9518-4422-A3FB-DBE9E39D8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5CA9-7186-4470-B3CA-4432FFE3BDE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9DE2-2FF0-4A01-B0D5-4E1CA1958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F7A2B-04A2-4189-88B7-92978B9681C7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DDC9-2EF4-4CCC-B434-AB17941A2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DC3D-75BA-462E-B605-44A13E1293C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9D08-7DA0-4926-A833-38C118FCC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F7975-F181-4F9F-AAC3-EA2F567A1194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0457-E755-4DD5-9235-FA606362B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D62F4-DD3D-4AC3-B86D-3D16223C9B8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08576-8695-453B-A1F4-EA4F58472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5;&#1080;&#1086;&#1085;&#1077;&#1088;&#1099;%20&#1075;&#1077;&#1088;&#1086;&#1080;\&#1055;&#1088;&#1077;&#1079;&#1077;&#1085;&#1090;&#1072;&#1094;&#1080;&#1103;%20&#1080;%20&#1090;&#1077;&#1082;&#1089;&#1090;%20&#1044;&#1077;&#1090;&#1080;%20%20&#1075;&#1077;&#1088;&#1086;&#1080;\&#1055;&#1077;&#1089;&#1085;&#1103;%20&#1086;%20&#1087;&#1080;&#1086;&#1085;&#1077;&#1088;&#1072;&#1093;%20&#1075;&#1077;&#1088;&#1086;&#1103;&#1093;.mp3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slide" Target="slide23.xml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slide" Target="slide2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hyperlink" Target="http://i90.beon.ru/58/50/815058/54/22794254/nadya_bogdanova.jpeg" TargetMode="Externa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-2003-05.photosight.ru/06/20362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90.beon.ru/58/50/815058/54/22794254/nadya_bogdanova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8;&#1089;&#1089;&#1083;&#1077;&#1076;&#1086;&#1074;&#1072;&#1090;&#1077;&#1083;&#1100;&#1089;&#1082;&#1072;&#1103;%20%20&#1088;&#1072;&#1073;&#1086;&#1090;&#1072;%20&#1044;&#1077;&#1090;&#1080;%20-&#1075;&#1077;&#1088;&#1086;&#1080;\&#1092;&#1086;&#1088;&#1090;&#1077;&#1087;&#1080;&#1072;&#1085;&#1086;%20-%20&#1053;&#1045;&#1046;&#1053;&#1054;&#1057;&#1058;&#1068;%20.mp3" TargetMode="Externa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8;&#1089;&#1089;&#1083;&#1077;&#1076;&#1086;&#1074;&#1072;&#1090;&#1077;&#1083;&#1100;&#1089;&#1082;&#1072;&#1103;%20%20&#1088;&#1072;&#1073;&#1086;&#1090;&#1072;%20&#1044;&#1077;&#1090;&#1080;%20-&#1075;&#1077;&#1088;&#1086;&#1080;\&#1092;&#1086;&#1088;&#1090;&#1077;&#1087;&#1080;&#1072;&#1085;&#1086;%20-%20&#1053;&#1045;&#1046;&#1053;&#1054;&#1057;&#1058;&#1068;%20.mp3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1.jpe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mnivoinu.ru/home/tag/24/" TargetMode="External"/><Relationship Id="rId7" Type="http://schemas.openxmlformats.org/officeDocument/2006/relationships/hyperlink" Target="http://www.rg.ru/2013/06/20/blokada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listi.ru/main/strong_men?id=246" TargetMode="External"/><Relationship Id="rId5" Type="http://schemas.openxmlformats.org/officeDocument/2006/relationships/hyperlink" Target="http://zmt001.ucoz.ru/index/spisok_detej_geroev_velikoj_otechestvennoj_vojny/0-17" TargetMode="External"/><Relationship Id="rId4" Type="http://schemas.openxmlformats.org/officeDocument/2006/relationships/hyperlink" Target="http://www.world-war.ru/category/deti-na-vojne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– ГЕРОИ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575" y="3429000"/>
            <a:ext cx="5940425" cy="2184400"/>
          </a:xfrm>
        </p:spPr>
        <p:txBody>
          <a:bodyPr/>
          <a:lstStyle/>
          <a:p>
            <a:pPr algn="r"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ученик 4 «Б» класса </a:t>
            </a:r>
          </a:p>
          <a:p>
            <a:pPr algn="r"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«Школа № 129» </a:t>
            </a:r>
          </a:p>
          <a:p>
            <a:pPr algn="r"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Филиппов Никита</a:t>
            </a:r>
          </a:p>
          <a:p>
            <a:pPr algn="r"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Бубенова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Е.В., </a:t>
            </a:r>
          </a:p>
          <a:p>
            <a:pPr algn="r"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923929" y="6488113"/>
            <a:ext cx="266419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9" y="6453336"/>
            <a:ext cx="4608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Нижний Новгород, 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есня о пионерах героя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http://www.sevastopolis.com/uploads/images/pix1/235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8"/>
            <a:ext cx="968533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d.topic.lt/Fmfir/images/picsw/052011/10/post/pobeda/pobeda_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7957" cy="3140968"/>
          </a:xfrm>
          <a:prstGeom prst="rect">
            <a:avLst/>
          </a:prstGeom>
          <a:noFill/>
        </p:spPr>
      </p:pic>
      <p:pic>
        <p:nvPicPr>
          <p:cNvPr id="1028" name="Picture 4" descr="http://www.ruscable.ru/gallery/resize.php?put=user_2338/u2338_deti_voyny/image_4d3eb8c1a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1432" y="-243408"/>
            <a:ext cx="5112568" cy="3834426"/>
          </a:xfrm>
          <a:prstGeom prst="rect">
            <a:avLst/>
          </a:prstGeom>
          <a:noFill/>
        </p:spPr>
      </p:pic>
      <p:pic>
        <p:nvPicPr>
          <p:cNvPr id="1030" name="Picture 6" descr="http://cdn.trinixy.ru/pics4/20090819/podborka_669_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4759796" cy="3461052"/>
          </a:xfrm>
          <a:prstGeom prst="rect">
            <a:avLst/>
          </a:prstGeom>
          <a:noFill/>
        </p:spPr>
      </p:pic>
      <p:pic>
        <p:nvPicPr>
          <p:cNvPr id="1032" name="Picture 8" descr="http://www.slavbazar.org/upload/forum/b174f2cb99f23aa3c0a47acf63427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541690"/>
            <a:ext cx="4572000" cy="3363686"/>
          </a:xfrm>
          <a:prstGeom prst="rect">
            <a:avLst/>
          </a:prstGeom>
          <a:noFill/>
        </p:spPr>
      </p:pic>
      <p:pic>
        <p:nvPicPr>
          <p:cNvPr id="1034" name="Picture 10" descr="http://kolyan.net/uploads/posts/2012-05/1336629263_war_1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620688"/>
            <a:ext cx="4371975" cy="6667500"/>
          </a:xfrm>
          <a:prstGeom prst="rect">
            <a:avLst/>
          </a:prstGeom>
          <a:noFill/>
        </p:spPr>
      </p:pic>
      <p:pic>
        <p:nvPicPr>
          <p:cNvPr id="1036" name="Picture 12" descr="http://mz-mz.net/wp-content/up/extremely_young_soldiers_from_around_the_world_640_high_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863080"/>
            <a:ext cx="3995936" cy="4994920"/>
          </a:xfrm>
          <a:prstGeom prst="rect">
            <a:avLst/>
          </a:prstGeom>
          <a:noFill/>
        </p:spPr>
      </p:pic>
      <p:pic>
        <p:nvPicPr>
          <p:cNvPr id="1038" name="Picture 14" descr="http://www.pricola.net/content/pic/story31/387/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38545"/>
            <a:ext cx="5220072" cy="4019455"/>
          </a:xfrm>
          <a:prstGeom prst="rect">
            <a:avLst/>
          </a:prstGeom>
          <a:noFill/>
        </p:spPr>
      </p:pic>
      <p:pic>
        <p:nvPicPr>
          <p:cNvPr id="1040" name="Picture 16" descr="http://filmmusic.ru/images/site/dates/9_may_2010/faa1d72fc5fbb91fc83e0b84d6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-1016"/>
            <a:ext cx="4896544" cy="72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 descr="Tanya.jpg"/>
          <p:cNvPicPr>
            <a:picLocks noChangeAspect="1"/>
          </p:cNvPicPr>
          <p:nvPr/>
        </p:nvPicPr>
        <p:blipFill>
          <a:blip r:embed="rId2" cstate="print"/>
          <a:srcRect b="22235"/>
          <a:stretch>
            <a:fillRect/>
          </a:stretch>
        </p:blipFill>
        <p:spPr bwMode="auto">
          <a:xfrm>
            <a:off x="5651500" y="4724400"/>
            <a:ext cx="15716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12666" b="10416"/>
          <a:stretch>
            <a:fillRect/>
          </a:stretch>
        </p:blipFill>
        <p:spPr bwMode="auto">
          <a:xfrm>
            <a:off x="428625" y="142875"/>
            <a:ext cx="200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t="8682" r="870" b="13541"/>
          <a:stretch>
            <a:fillRect/>
          </a:stretch>
        </p:blipFill>
        <p:spPr bwMode="auto">
          <a:xfrm>
            <a:off x="3563938" y="188913"/>
            <a:ext cx="19716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4" descr="003.jpg"/>
          <p:cNvPicPr>
            <a:picLocks noChangeAspect="1"/>
          </p:cNvPicPr>
          <p:nvPr/>
        </p:nvPicPr>
        <p:blipFill>
          <a:blip r:embed="rId5" cstate="print"/>
          <a:srcRect t="10565" r="1041" b="13541"/>
          <a:stretch>
            <a:fillRect/>
          </a:stretch>
        </p:blipFill>
        <p:spPr bwMode="auto">
          <a:xfrm>
            <a:off x="6227763" y="188913"/>
            <a:ext cx="2070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5" descr="012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 t="10461" b="12500"/>
          <a:stretch>
            <a:fillRect/>
          </a:stretch>
        </p:blipFill>
        <p:spPr bwMode="auto">
          <a:xfrm>
            <a:off x="428625" y="2357438"/>
            <a:ext cx="20002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6" descr="volodja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 l="4671" t="10474" r="1923" b="16814"/>
          <a:stretch>
            <a:fillRect/>
          </a:stretch>
        </p:blipFill>
        <p:spPr bwMode="auto">
          <a:xfrm>
            <a:off x="3492500" y="2349500"/>
            <a:ext cx="2005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7" descr="011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rcRect l="1035" t="10432" r="2324" b="13541"/>
          <a:stretch>
            <a:fillRect/>
          </a:stretch>
        </p:blipFill>
        <p:spPr bwMode="auto">
          <a:xfrm>
            <a:off x="6227763" y="2420938"/>
            <a:ext cx="20050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9" descr="010.jpg"/>
          <p:cNvPicPr>
            <a:picLocks noChangeAspect="1"/>
          </p:cNvPicPr>
          <p:nvPr/>
        </p:nvPicPr>
        <p:blipFill>
          <a:blip r:embed="rId9" cstate="print">
            <a:lum contrast="10000"/>
          </a:blip>
          <a:srcRect t="9396" b="13541"/>
          <a:stretch>
            <a:fillRect/>
          </a:stretch>
        </p:blipFill>
        <p:spPr bwMode="auto">
          <a:xfrm>
            <a:off x="1428750" y="4643438"/>
            <a:ext cx="17859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5435600" y="6491288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Таня Савичева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50" y="2000250"/>
            <a:ext cx="846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Леня Голиков    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63" y="4286250"/>
            <a:ext cx="850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Володя Казначеев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Марат Казей</a:t>
            </a: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357313" y="6357938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Валя Котик</a:t>
            </a:r>
          </a:p>
        </p:txBody>
      </p:sp>
      <p:sp>
        <p:nvSpPr>
          <p:cNvPr id="27" name="5-конечная звезда 26">
            <a:hlinkClick r:id="rId10" action="ppaction://hlinksldjump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olodguard.ru/008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9140" b="16632"/>
          <a:stretch>
            <a:fillRect/>
          </a:stretch>
        </p:blipFill>
        <p:spPr>
          <a:xfrm>
            <a:off x="323850" y="0"/>
            <a:ext cx="2016125" cy="2016125"/>
          </a:xfrm>
          <a:noFill/>
        </p:spPr>
      </p:pic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/>
          <a:srcRect l="5754" t="13918" r="2174" b="18040"/>
          <a:stretch>
            <a:fillRect/>
          </a:stretch>
        </p:blipFill>
        <p:spPr bwMode="auto">
          <a:xfrm>
            <a:off x="2627313" y="0"/>
            <a:ext cx="2089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Картинка 1 из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0"/>
            <a:ext cx="1497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6" cstate="print"/>
          <a:srcRect t="12233" r="1871" b="13539"/>
          <a:stretch>
            <a:fillRect/>
          </a:stretch>
        </p:blipFill>
        <p:spPr bwMode="auto">
          <a:xfrm>
            <a:off x="323850" y="2492375"/>
            <a:ext cx="20891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7" cstate="print"/>
          <a:srcRect t="9140" b="13541"/>
          <a:stretch>
            <a:fillRect/>
          </a:stretch>
        </p:blipFill>
        <p:spPr bwMode="auto">
          <a:xfrm>
            <a:off x="7019925" y="2636838"/>
            <a:ext cx="18002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8" cstate="print"/>
          <a:srcRect t="12233" b="11993"/>
          <a:stretch>
            <a:fillRect/>
          </a:stretch>
        </p:blipFill>
        <p:spPr bwMode="auto">
          <a:xfrm>
            <a:off x="3563938" y="2276475"/>
            <a:ext cx="19446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9" cstate="print"/>
          <a:srcRect l="5754" t="10825" r="2174" b="18040"/>
          <a:stretch>
            <a:fillRect/>
          </a:stretch>
        </p:blipFill>
        <p:spPr bwMode="auto">
          <a:xfrm>
            <a:off x="6804025" y="0"/>
            <a:ext cx="21240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10" cstate="print"/>
          <a:srcRect t="9277" b="14948"/>
          <a:stretch>
            <a:fillRect/>
          </a:stretch>
        </p:blipFill>
        <p:spPr bwMode="auto">
          <a:xfrm>
            <a:off x="2484438" y="4437063"/>
            <a:ext cx="212566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11" cstate="print"/>
          <a:srcRect l="2335" t="13780" r="3128" b="16632"/>
          <a:stretch>
            <a:fillRect/>
          </a:stretch>
        </p:blipFill>
        <p:spPr bwMode="auto">
          <a:xfrm>
            <a:off x="5003800" y="450850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Прямоугольник 5"/>
          <p:cNvSpPr>
            <a:spLocks noChangeArrowheads="1"/>
          </p:cNvSpPr>
          <p:nvPr/>
        </p:nvSpPr>
        <p:spPr bwMode="auto">
          <a:xfrm>
            <a:off x="2771775" y="1844675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Лида Вашкевич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4787900" y="19161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Надя Богданова</a:t>
            </a:r>
          </a:p>
        </p:txBody>
      </p:sp>
      <p:sp>
        <p:nvSpPr>
          <p:cNvPr id="19469" name="Прямоугольник 6"/>
          <p:cNvSpPr>
            <a:spLocks noChangeArrowheads="1"/>
          </p:cNvSpPr>
          <p:nvPr/>
        </p:nvSpPr>
        <p:spPr bwMode="auto">
          <a:xfrm>
            <a:off x="395288" y="4652963"/>
            <a:ext cx="176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Витя Хоменко</a:t>
            </a:r>
          </a:p>
        </p:txBody>
      </p:sp>
      <p:sp>
        <p:nvSpPr>
          <p:cNvPr id="19470" name="Прямоугольник 6"/>
          <p:cNvSpPr>
            <a:spLocks noChangeArrowheads="1"/>
          </p:cNvSpPr>
          <p:nvPr/>
        </p:nvSpPr>
        <p:spPr bwMode="auto">
          <a:xfrm>
            <a:off x="6877050" y="4292600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Саша Бородулин</a:t>
            </a:r>
          </a:p>
        </p:txBody>
      </p:sp>
      <p:sp>
        <p:nvSpPr>
          <p:cNvPr id="19471" name="Прямоугольник 6"/>
          <p:cNvSpPr>
            <a:spLocks noChangeArrowheads="1"/>
          </p:cNvSpPr>
          <p:nvPr/>
        </p:nvSpPr>
        <p:spPr bwMode="auto">
          <a:xfrm>
            <a:off x="3563938" y="40767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FF0000"/>
                </a:solidFill>
                <a:latin typeface="Calibri" pitchFamily="34" charset="0"/>
              </a:rPr>
              <a:t>Вася Коробко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2555875" y="6491288"/>
            <a:ext cx="1912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  </a:t>
            </a:r>
            <a:r>
              <a:rPr lang="ru-RU" i="1">
                <a:solidFill>
                  <a:srgbClr val="FF0000"/>
                </a:solidFill>
              </a:rPr>
              <a:t>Костя Кравчук</a:t>
            </a:r>
          </a:p>
        </p:txBody>
      </p:sp>
      <p:sp>
        <p:nvSpPr>
          <p:cNvPr id="19473" name="Прямоугольник 6"/>
          <p:cNvSpPr>
            <a:spLocks noChangeArrowheads="1"/>
          </p:cNvSpPr>
          <p:nvPr/>
        </p:nvSpPr>
        <p:spPr bwMode="auto">
          <a:xfrm>
            <a:off x="5003800" y="6461125"/>
            <a:ext cx="167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Галя Комлева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250825" y="2060575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Юта Бондаровская</a:t>
            </a:r>
          </a:p>
        </p:txBody>
      </p:sp>
      <p:sp>
        <p:nvSpPr>
          <p:cNvPr id="19475" name="Прямоугольник 6"/>
          <p:cNvSpPr>
            <a:spLocks noChangeArrowheads="1"/>
          </p:cNvSpPr>
          <p:nvPr/>
        </p:nvSpPr>
        <p:spPr bwMode="auto">
          <a:xfrm>
            <a:off x="6877050" y="1989138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Лара Михеенко</a:t>
            </a:r>
          </a:p>
        </p:txBody>
      </p:sp>
      <p:sp>
        <p:nvSpPr>
          <p:cNvPr id="27" name="5-конечная звезда 26">
            <a:hlinkClick r:id="rId12" action="ppaction://hlinksldjump"/>
          </p:cNvPr>
          <p:cNvSpPr/>
          <p:nvPr/>
        </p:nvSpPr>
        <p:spPr>
          <a:xfrm>
            <a:off x="727614" y="5267563"/>
            <a:ext cx="793054" cy="747351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714376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Марат Казей</a:t>
            </a:r>
          </a:p>
        </p:txBody>
      </p:sp>
      <p:pic>
        <p:nvPicPr>
          <p:cNvPr id="20483" name="Рисунок 3" descr="011.jpg"/>
          <p:cNvPicPr>
            <a:picLocks noChangeAspect="1"/>
          </p:cNvPicPr>
          <p:nvPr/>
        </p:nvPicPr>
        <p:blipFill>
          <a:blip r:embed="rId2" cstate="print"/>
          <a:srcRect l="1328" t="10448" r="2324" b="3125"/>
          <a:stretch>
            <a:fillRect/>
          </a:stretch>
        </p:blipFill>
        <p:spPr bwMode="auto">
          <a:xfrm>
            <a:off x="323850" y="549275"/>
            <a:ext cx="31130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635375" y="476250"/>
            <a:ext cx="55086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ru-RU">
                <a:latin typeface="Calibri" pitchFamily="34" charset="0"/>
              </a:rPr>
              <a:t>...Война обрушилась на белорусскую землю. В деревню, где жил Марат с мамой, Анной Александровной Казей, ворвались фашисты. Осенью Марату уже не пришлось идти в школу в пятый класс. Школьное здание фашисты превратили в свою казарму. Враг лютовал.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За связь с партизанами была схвачена Анна Александровна Казей, и вскоре Марат узнал, что маму повесили в Минске. Гневом и ненавистью к врагу наполнилось сердце мальчика. Вместе с сестрой, комсомолкой Адой, пионер Марат Казей ушел к партизанам в Станьковский лес.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4005263"/>
            <a:ext cx="91455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Марат участвовал в боях и неизменно проявлял отвагу, бесстрашие, вместе с опытными подрывниками минировал железную дорогу.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За мужество и отвагу пионер Марат Казей был удостоен звания Героя Советского Союза. В городе Минске поставлен памятник юному герою.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 из 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00063"/>
            <a:ext cx="4962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50" y="4572000"/>
            <a:ext cx="40846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Белорусия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 Минск, городской парк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Памятник Марату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Казею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http://voennovosti.ru/wp-content/uploads/2012/09/%D0%BC%D0%B5%D0%B4%D0%B0%D0%BB%D1%8C-%D0%B3%D0%B5%D1%80%D0%BE%D0%B9-%D1%81%D0%BE%D0%B2%D0%B5%D1%82%D1%81%D0%BA%D0%BE%D0%B3%D0%BE-%D1%81%D0%BE%D1%8E%D0%B7%D0%B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7236296" y="1052736"/>
            <a:ext cx="131286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868363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Зина Портнова</a:t>
            </a:r>
          </a:p>
        </p:txBody>
      </p:sp>
      <p:pic>
        <p:nvPicPr>
          <p:cNvPr id="4099" name="Picture 4" descr="012"/>
          <p:cNvPicPr>
            <a:picLocks noChangeAspect="1" noChangeArrowheads="1"/>
          </p:cNvPicPr>
          <p:nvPr/>
        </p:nvPicPr>
        <p:blipFill>
          <a:blip r:embed="rId2" cstate="print"/>
          <a:srcRect t="10585" b="1027"/>
          <a:stretch>
            <a:fillRect/>
          </a:stretch>
        </p:blipFill>
        <p:spPr bwMode="auto">
          <a:xfrm>
            <a:off x="0" y="476250"/>
            <a:ext cx="2647950" cy="288131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806700" y="549275"/>
            <a:ext cx="63373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  <a:r>
              <a:rPr lang="ru-RU">
                <a:latin typeface="Calibri" pitchFamily="34" charset="0"/>
              </a:rPr>
              <a:t>Война застала ленинградскую пионерку Зину Портнову в деревне Зуя, куда она приехала на каникулы, - это неподалеку от станции Оболь Витебской области. В Оболи была создана подпольная комсомольско-молодежная организация "Юные мстители", и Зину избрали членом ее комитета. Она участвовала в дерзких операциях против врага, в диверсиях, распространяла листовки, по заданию партизанского отряда вела разведку.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850" y="3357563"/>
            <a:ext cx="86391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 </a:t>
            </a:r>
            <a:r>
              <a:rPr lang="ru-RU">
                <a:latin typeface="Calibri" pitchFamily="34" charset="0"/>
              </a:rPr>
              <a:t>...Стоял декабрь 1943 года. Зина возвращалась с задания. В деревне Мостище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Вбежавший на выстрел офицер был также убит наповал. Зина пыталась бежать, но фашисты настигли ее...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званием Героя Советского Союза.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6" name="Picture 10" descr="http://voennovosti.ru/wp-content/uploads/2012/09/%D0%BC%D0%B5%D0%B4%D0%B0%D0%BB%D1%8C-%D0%B3%D0%B5%D1%80%D0%BE%D0%B9-%D1%81%D0%BE%D0%B2%D0%B5%D1%82%D1%81%D0%BA%D0%BE%D0%B3%D0%BE-%D1%81%D0%BE%D1%8E%D0%B7%D0%B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51720" y="2204864"/>
            <a:ext cx="670909" cy="12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Леня Голиков</a:t>
            </a:r>
          </a:p>
        </p:txBody>
      </p:sp>
      <p:pic>
        <p:nvPicPr>
          <p:cNvPr id="23555" name="Picture 5" descr="009"/>
          <p:cNvPicPr>
            <a:picLocks noChangeAspect="1" noChangeArrowheads="1"/>
          </p:cNvPicPr>
          <p:nvPr/>
        </p:nvPicPr>
        <p:blipFill>
          <a:blip r:embed="rId2" cstate="print"/>
          <a:srcRect t="9399" r="1079" b="2238"/>
          <a:stretch>
            <a:fillRect/>
          </a:stretch>
        </p:blipFill>
        <p:spPr bwMode="auto">
          <a:xfrm>
            <a:off x="179388" y="476250"/>
            <a:ext cx="29876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132138" y="620713"/>
            <a:ext cx="622776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Рос в деревне Лукино, на берегу реки Поло, что впадает в легендарное Ильмень-озеро. Когда его родное село захватил враг, мальчик ушел к партизанам.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Был в его жизни бой, который Леня вел один на один с фашистским генералом. Граната, брошенная мальчиком, подбила машину.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716338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Немало было еще боев в его недолгой жизни! И ни разу не дрогнул юный герой, сражавшийся плечом к плечу со взрослыми. Он погиб под селом Острая Лука зимой 1943 года, когда особенно лютовал враг, почувствовав, что горит под ногами у него земля, что не будет ему пощады...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2 апреля 1944 года был опубликован указ Президиума Верховного Совета СССР о присвоении пионеру-партизану Лене Голикову звания Героя Советского Союза.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428625"/>
            <a:ext cx="3009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2143125" y="52149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Памятник партизану пионеру-герою Лене Голикову перед зданием администрации Новгородской области. Великий Новгород.</a:t>
            </a:r>
            <a:endParaRPr lang="ru-RU">
              <a:latin typeface="Calibri" pitchFamily="34" charset="0"/>
            </a:endParaRPr>
          </a:p>
        </p:txBody>
      </p:sp>
      <p:pic>
        <p:nvPicPr>
          <p:cNvPr id="4" name="Picture 10" descr="http://voennovosti.ru/wp-content/uploads/2012/09/%D0%BC%D0%B5%D0%B4%D0%B0%D0%BB%D1%8C-%D0%B3%D0%B5%D1%80%D0%BE%D0%B9-%D1%81%D0%BE%D0%B2%D0%B5%D1%82%D1%81%D0%BA%D0%BE%D0%B3%D0%BE-%D1%81%D0%BE%D1%8E%D0%B7%D0%B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732240" y="908720"/>
            <a:ext cx="1872208" cy="357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63713" y="-171450"/>
            <a:ext cx="568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Валя Котик</a:t>
            </a:r>
          </a:p>
        </p:txBody>
      </p:sp>
      <p:pic>
        <p:nvPicPr>
          <p:cNvPr id="6147" name="Picture 6" descr="010"/>
          <p:cNvPicPr>
            <a:picLocks noChangeAspect="1" noChangeArrowheads="1"/>
          </p:cNvPicPr>
          <p:nvPr/>
        </p:nvPicPr>
        <p:blipFill>
          <a:blip r:embed="rId2" cstate="print"/>
          <a:srcRect l="1821" t="11018" b="-1100"/>
          <a:stretch>
            <a:fillRect/>
          </a:stretch>
        </p:blipFill>
        <p:spPr bwMode="auto">
          <a:xfrm>
            <a:off x="107951" y="404664"/>
            <a:ext cx="2497516" cy="3024336"/>
          </a:xfrm>
          <a:prstGeom prst="rect">
            <a:avLst/>
          </a:prstGeom>
          <a:ln w="38100" cap="sq">
            <a:solidFill>
              <a:srgbClr val="E2CF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590800" y="404813"/>
            <a:ext cx="65532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Он родился 11 февраля 1930 года в селе Хмелевка Шепетовского района Хмельницкой области. Учился в школе №4 города Шепетовки, был признанным вожаком пионеров, своих ровесников.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Когда в Шепетовку ворвались фашисты, Валя Котик вместе с друзьями решил бороться с врагом. Ребята собрали на месте боев оружие, которое потом партизаны на возу с сеном переправили в отряд.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Присмотревшись к мальчику, коммунисты доверили Вале быть связным и разведчиком в своей подпольной организации. Он узнавал расположение вражеских постов, порядок смены караула.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3573016"/>
            <a:ext cx="92884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i="1" dirty="0"/>
              <a:t> 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Фашисты наметили карательную операцию против партизан, а Валя, выследив гитлеровского офицера, возглавлявшего карателей, убил его...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Когда в городе начались аресты, Валя вместе с мамой и братом Виктором ушел к партизанам. Пионер, которому только-только исполнилось четырнадцать лет, сражался плечом к плечу со взрослыми, освобождая родную землю. На его счету - шесть вражеских эшелонов, взорванных на пути к фронту. Валя Котик был награжден орденом отечественной войны 1 степени, медалью "Партизану Отечественной войны" 2 степени.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Валя Котик погиб как герой, и Родина посмертно удостоила его званием Героя Советского Союза. Перед школой, в которой учился этот отважный пионер, поставлен ему памятник. 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2924944"/>
            <a:ext cx="9144000" cy="4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86409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352401"/>
            <a:ext cx="81014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часть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Марат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Казей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Зина Портнова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Лёня Голиков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Котик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Богданова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Володя Казначеев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Зенкина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Аркадий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Камалин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Бондаровская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Галя Комлева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Костя Кравчук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Михеенко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Коробко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Саша Бородулин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Витя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Хоменко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Вашкевич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Таня Савичева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. . . . . . . 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. . . . . . . . . . . . . . . . . . . . 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33463"/>
          <a:stretch>
            <a:fillRect/>
          </a:stretch>
        </p:blipFill>
        <p:spPr>
          <a:xfrm>
            <a:off x="0" y="-19050"/>
            <a:ext cx="9144000" cy="6877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Вале Котику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-fotki.yandex.ru/get/5/yan-shep.0/0_3bc2_6042b9f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70933"/>
            <a:ext cx="5274171" cy="399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voennovosti.ru/wp-content/uploads/2012/09/%D0%BC%D0%B5%D0%B4%D0%B0%D0%BB%D1%8C-%D0%B3%D0%B5%D1%80%D0%BE%D0%B9-%D1%81%D0%BE%D0%B2%D0%B5%D1%82%D1%81%D0%BA%D0%BE%D0%B3%D0%BE-%D1%81%D0%BE%D1%8E%D0%B7%D0%B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0" y="188640"/>
            <a:ext cx="13144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likebook.ru/store/pictures/123/123960/3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0928"/>
            <a:ext cx="1152128" cy="171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artlib.ru/objects/gallery_77/artlib_gallery-38988-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6C4C7"/>
              </a:clrFrom>
              <a:clrTo>
                <a:srgbClr val="C6C4C7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1475656" y="1412776"/>
            <a:ext cx="13437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reat-country.ru/content/nagrady_sssr/img/orden_Lenina_01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619672" y="2924944"/>
            <a:ext cx="1224136" cy="129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artlib.ru/objects/gallery_77/artlib_gallery-38988-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6C4C7"/>
              </a:clrFrom>
              <a:clrTo>
                <a:srgbClr val="C6C4C7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1628056" y="1565176"/>
            <a:ext cx="13437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404813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                                           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Надя Богданова 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   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endParaRPr lang="ru-RU" sz="4000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/>
          </a:p>
          <a:p>
            <a:endParaRPr lang="ru-RU"/>
          </a:p>
          <a:p>
            <a:r>
              <a:rPr lang="ru-RU"/>
              <a:t/>
            </a:r>
            <a:br>
              <a:rPr lang="ru-RU"/>
            </a:br>
            <a:r>
              <a:rPr lang="ru-RU"/>
              <a:t>  </a:t>
            </a:r>
            <a:br>
              <a:rPr lang="ru-RU"/>
            </a:br>
            <a:endParaRPr lang="ru-RU"/>
          </a:p>
        </p:txBody>
      </p:sp>
      <p:pic>
        <p:nvPicPr>
          <p:cNvPr id="20483" name="Picture 2" descr="Картинка 1 из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1763688" y="1124744"/>
            <a:ext cx="738031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Arial" charset="0"/>
              </a:rPr>
              <a:t>	</a:t>
            </a:r>
            <a:r>
              <a:rPr lang="ru-RU" dirty="0">
                <a:latin typeface="Calibri" pitchFamily="34" charset="0"/>
                <a:cs typeface="Arial" charset="0"/>
              </a:rPr>
              <a:t>Её дважды казнили гитлеровцы, и боевые друзья долгие годы считали Надю погибшей. Ей даже памятник поставили.</a:t>
            </a:r>
            <a:br>
              <a:rPr lang="ru-RU" dirty="0">
                <a:latin typeface="Calibri" pitchFamily="34" charset="0"/>
                <a:cs typeface="Arial" charset="0"/>
              </a:rPr>
            </a:br>
            <a:r>
              <a:rPr lang="ru-RU" dirty="0">
                <a:latin typeface="Calibri" pitchFamily="34" charset="0"/>
                <a:cs typeface="Arial" charset="0"/>
              </a:rPr>
              <a:t>   	В это трудно поверить, но, когда она стала разведчицей в партизанском отряде "дяди Вани" </a:t>
            </a:r>
            <a:r>
              <a:rPr lang="ru-RU" dirty="0" err="1">
                <a:latin typeface="Calibri" pitchFamily="34" charset="0"/>
                <a:cs typeface="Arial" charset="0"/>
              </a:rPr>
              <a:t>Дьячкова</a:t>
            </a:r>
            <a:r>
              <a:rPr lang="ru-RU" dirty="0">
                <a:latin typeface="Calibri" pitchFamily="34" charset="0"/>
                <a:cs typeface="Arial" charset="0"/>
              </a:rPr>
              <a:t>, ей не было ещё и десяти лет. Маленькая, худенькая, она, прикидываясь нищенкой, бродила среди фашистов, всё подмечая, всё запоминая, и приносила в отряд ценнейшие сведения. А потом вместе с бойцами-партизанами взрывала фашистский штаб, пускала под откос эшелон с военным снаряжением, минировала объекты.                                                                                                                       	Первый раз её схватили, когда вместе с Ваней </a:t>
            </a:r>
            <a:r>
              <a:rPr lang="ru-RU" dirty="0" err="1">
                <a:latin typeface="Calibri" pitchFamily="34" charset="0"/>
                <a:cs typeface="Arial" charset="0"/>
              </a:rPr>
              <a:t>Звонцовым</a:t>
            </a:r>
            <a:r>
              <a:rPr lang="ru-RU" dirty="0">
                <a:latin typeface="Calibri" pitchFamily="34" charset="0"/>
                <a:cs typeface="Arial" charset="0"/>
              </a:rPr>
              <a:t> вывесила она 7 ноября 1941 года красный флаг в оккупированном врагом Витебске. Били шомполами, пытали, а когда привели ко рву - расстреливать, сил у неё уже не оставалось - упала в ров, на мгновение, опередив пулю. Ваня погиб, а Надю партизаны нашли во рву живой</a:t>
            </a:r>
            <a:r>
              <a:rPr lang="ru-RU" dirty="0">
                <a:latin typeface="+mn-lt"/>
                <a:cs typeface="Arial" charset="0"/>
              </a:rPr>
              <a:t>... </a:t>
            </a:r>
            <a:r>
              <a:rPr lang="ru-RU" dirty="0" smtClean="0">
                <a:latin typeface="+mn-lt"/>
                <a:cs typeface="Times New Roman" pitchFamily="18" charset="0"/>
              </a:rPr>
              <a:t>Второй раз её схватили в конце 43-го. И снова пытки: её обливали на морозе ледяной водой, выжигали на спине пятиконечную звезду. Считая разведчицу мёртвой, гитлеровцы, когда партизаны атаковали </a:t>
            </a:r>
            <a:r>
              <a:rPr lang="ru-RU" dirty="0" err="1" smtClean="0">
                <a:latin typeface="+mn-lt"/>
                <a:cs typeface="Times New Roman" pitchFamily="18" charset="0"/>
              </a:rPr>
              <a:t>Карасево</a:t>
            </a:r>
            <a:r>
              <a:rPr lang="ru-RU" dirty="0" smtClean="0">
                <a:latin typeface="+mn-lt"/>
                <a:cs typeface="Times New Roman" pitchFamily="18" charset="0"/>
              </a:rPr>
              <a:t>, бросили её. Выходили её, парализованную и почти слепую, местные жители. После войны в Одессе академик В.П.Филатов вернул Наде зрение.</a:t>
            </a:r>
            <a:endParaRPr lang="ru-RU" dirty="0" smtClean="0">
              <a:latin typeface="+mn-lt"/>
            </a:endParaRPr>
          </a:p>
          <a:p>
            <a:endParaRPr lang="ru-RU" dirty="0" smtClean="0">
              <a:latin typeface="Calibri" pitchFamily="34" charset="0"/>
              <a:cs typeface="Arial" charset="0"/>
            </a:endParaRPr>
          </a:p>
          <a:p>
            <a:endParaRPr lang="ru-RU" dirty="0" smtClean="0">
              <a:latin typeface="Calibri" pitchFamily="34" charset="0"/>
              <a:cs typeface="Arial" charset="0"/>
            </a:endParaRP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5" name="Picture 2" descr="http://www.artlib.ru/objects/gallery_77/artlib_gallery-38988-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6C4C7"/>
              </a:clrFrom>
              <a:clrTo>
                <a:srgbClr val="C6C4C7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>
          <a:xfrm>
            <a:off x="0" y="1556792"/>
            <a:ext cx="1296144" cy="1387453"/>
          </a:xfrm>
          <a:prstGeom prst="rect">
            <a:avLst/>
          </a:prstGeom>
        </p:spPr>
      </p:pic>
      <p:pic>
        <p:nvPicPr>
          <p:cNvPr id="6" name="Picture 4" descr="http://www.lagodekhi.net/storage/images/2011_11/0f3b28bd4edaf403c97d42409be686c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251520" y="3068960"/>
            <a:ext cx="903675" cy="11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49288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Володя Казначеев</a:t>
            </a:r>
          </a:p>
        </p:txBody>
      </p:sp>
      <p:pic>
        <p:nvPicPr>
          <p:cNvPr id="26627" name="Picture 4" descr="volodja"/>
          <p:cNvPicPr>
            <a:picLocks noChangeAspect="1" noChangeArrowheads="1"/>
          </p:cNvPicPr>
          <p:nvPr/>
        </p:nvPicPr>
        <p:blipFill>
          <a:blip r:embed="rId2" cstate="print"/>
          <a:srcRect l="5708" t="10963" r="1526" b="6514"/>
          <a:stretch>
            <a:fillRect/>
          </a:stretch>
        </p:blipFill>
        <p:spPr bwMode="auto">
          <a:xfrm>
            <a:off x="0" y="476672"/>
            <a:ext cx="2606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484438" y="620713"/>
            <a:ext cx="66595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1941 год... Весной закончил пятый класс. Осенью вступил в партизанский отряд.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Когда вместе с сестрой Аней он пришел к партизанам в Клетнянские леса, что на Брянщине, в отряде говорили: "Ну и пополнение!.." Правда, узнав, что они из Соловьяновки, дети Елены Кондратьевны Казначеевой, той, что пекла хлеб для партизан, шутить перестали (Елена Кондратьевна была убита фашистами).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В отряде была "партизанская школа". Там обучались будущие минеры, подрывники.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500438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Володя на "отлично"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преследователей...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Он был связным; ходил нередко в </a:t>
            </a:r>
            <a:r>
              <a:rPr lang="ru-RU" dirty="0" err="1">
                <a:latin typeface="Calibri" pitchFamily="34" charset="0"/>
              </a:rPr>
              <a:t>Клетню</a:t>
            </a:r>
            <a:r>
              <a:rPr lang="ru-RU" dirty="0">
                <a:latin typeface="Calibri" pitchFamily="34" charset="0"/>
              </a:rPr>
              <a:t>, доставляя ценнейшие сведения; дождавшись темноты, расклеивал листовки. От операции к операции становился опытнее, искуснее.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За голову партизана </a:t>
            </a:r>
            <a:r>
              <a:rPr lang="ru-RU" dirty="0" err="1">
                <a:latin typeface="Calibri" pitchFamily="34" charset="0"/>
              </a:rPr>
              <a:t>Кзаначеева</a:t>
            </a:r>
            <a:r>
              <a:rPr lang="ru-RU" dirty="0">
                <a:latin typeface="Calibri" pitchFamily="34" charset="0"/>
              </a:rPr>
              <a:t> фашисты назначили награду, даже не подозревая, что отважный их противник -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- освободителя родной земли. Володя Казначеев награжден орденом Ленина, медалью "Партизану Отечественной войны" 1 степени.</a:t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66562" name="Picture 2" descr="https://arcuda.com/upload/resize_cache/iblock/ddd/720_720_1228687451afa1d2dcaf3433b0132d236/IMG_0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910100" cy="1074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846138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Валя Зенкина</a:t>
            </a:r>
          </a:p>
        </p:txBody>
      </p:sp>
      <p:pic>
        <p:nvPicPr>
          <p:cNvPr id="27651" name="Рисунок 3" descr="003.jpg"/>
          <p:cNvPicPr>
            <a:picLocks noChangeAspect="1"/>
          </p:cNvPicPr>
          <p:nvPr/>
        </p:nvPicPr>
        <p:blipFill>
          <a:blip r:embed="rId2" cstate="print"/>
          <a:srcRect t="10416" r="520" b="2083"/>
          <a:stretch>
            <a:fillRect/>
          </a:stretch>
        </p:blipFill>
        <p:spPr bwMode="auto">
          <a:xfrm>
            <a:off x="0" y="115888"/>
            <a:ext cx="2881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771775" y="404813"/>
            <a:ext cx="63722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Брестская крепость первой приняла на себя удар врага. Рвались бомбы, снаряды, рушились стены, гибли люди и в крепости, и в городе Бресте. С первых минут ушёл в бой Валин отец. Ушёл и не вернулся, погиб героем, как многие защитники Брестской крепости.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А Валю фашисты заставили под огнём пробираться в крепость, чтобы передать её защитникам требование сдаться в плен. Валя в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крепость пробралась, рассказала о зверствах фашистов, объяснила, какие у них орудия, указала место их расположения и осталась помогать нашим бойцам</a:t>
            </a:r>
            <a:r>
              <a:rPr lang="ru-RU" i="1"/>
              <a:t>. </a:t>
            </a:r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500438"/>
            <a:ext cx="90360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Она перевязывала раненых, собирала патроны и подносила их бойцам.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 крепости не хватало воды, её делили по глотку. Пить хотелось мучительно, но Валя снова и снова отказывалась от своего глотка: вода нужна раненым. Когда командование Брестской крепости приняло решение вывести детей и женщин из-под огня, переправить на другой берег реки Мухавец - иной возможности спасти их жизнь не было, - маленькая санитарка Валя Зенкина просила оставить её с бойцами. Но приказ есть приказ, и тогда она поклялась продолжить борьбу с врагом до полной победы.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Валя клятву сдержала. Разные испытания выпали на её долю. Но она выдержала. Выстояла. И свою борьбу продолжила уже в партизанском отряде. Воевала смело, наравне со взрослыми. За отвагу и мужество орденом Красной Звезды наградила Родина свою юную дочь.   </a:t>
            </a:r>
          </a:p>
        </p:txBody>
      </p:sp>
      <p:pic>
        <p:nvPicPr>
          <p:cNvPr id="7" name="Picture 2" descr="http://4.bp.blogspot.com/-aPbxpvHIVT4/T2BENT6_4TI/AAAAAAAABME/frJYP9Yl9FY/s1600/orden+krasnoy+zvezdi+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>
          <a:xfrm>
            <a:off x="0" y="1988840"/>
            <a:ext cx="1187847" cy="118784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187450" y="-242888"/>
            <a:ext cx="8229600" cy="796926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Аркадий Каманин</a:t>
            </a:r>
          </a:p>
        </p:txBody>
      </p:sp>
      <p:pic>
        <p:nvPicPr>
          <p:cNvPr id="28675" name="Picture 4" descr="002"/>
          <p:cNvPicPr>
            <a:picLocks noChangeAspect="1" noChangeArrowheads="1"/>
          </p:cNvPicPr>
          <p:nvPr/>
        </p:nvPicPr>
        <p:blipFill>
          <a:blip r:embed="rId2" cstate="print"/>
          <a:srcRect l="789" t="13329"/>
          <a:stretch>
            <a:fillRect/>
          </a:stretch>
        </p:blipFill>
        <p:spPr bwMode="auto">
          <a:xfrm>
            <a:off x="0" y="0"/>
            <a:ext cx="27876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476250"/>
            <a:ext cx="64801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Он мечтал о небе, когда был ещё совсем мальчишкой. Отец Аркадия, Николай Петрович Каманин, лётчик, участвовал в спасении челюскинцев, за что получил звание Героя Советского Союза. А ещё всегда рядом друг отца, Михаил Васильевич Водопьянов. Было отчего загореться сердцу мальчугана. Но в воздух его не пускали, говорили: подрасти.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Когда началась война, он пошёл работать на авиационный завод, потом на аэродром использовался любым случаем, чтобы подняться в небо.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4538"/>
            <a:ext cx="9144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Опытные пилоты, пусть всего на несколько минут, случалось, доверяли ему вести самолёт.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После этого Аркадию разрешили всерьёз учиться лётному делу, и вскоре он начал летать самостоятельно.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На его груди засиял орден Красной Звезды. За участие в боях с врагом Аркадий был награждён вторым орденом Красной Звезды. К тому времени он стал уже опытным пилотом, хотя было ему пятнадцать лет.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До самой победы сражался Аркадий Каманин с фашистами. Юный герой о небе</a:t>
            </a:r>
            <a:r>
              <a:rPr lang="ru-RU" i="1"/>
              <a:t> мечтал и небо покорил!</a:t>
            </a:r>
          </a:p>
        </p:txBody>
      </p:sp>
      <p:pic>
        <p:nvPicPr>
          <p:cNvPr id="7" name="Picture 2" descr="http://4.bp.blogspot.com/-aPbxpvHIVT4/T2BENT6_4TI/AAAAAAAABME/frJYP9Yl9FY/s1600/orden+krasnoy+zvezdi+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>
          <a:xfrm>
            <a:off x="0" y="1988840"/>
            <a:ext cx="1187847" cy="1187847"/>
          </a:xfrm>
        </p:spPr>
      </p:pic>
      <p:pic>
        <p:nvPicPr>
          <p:cNvPr id="8" name="Picture 4" descr="http://www.lagodekhi.net/storage/images/2011_11/0f3b28bd4edaf403c97d42409be686c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259632" y="1988840"/>
            <a:ext cx="1080120" cy="13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14313" y="2714625"/>
            <a:ext cx="892968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                                               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</a:t>
            </a:r>
            <a:r>
              <a:rPr lang="ru-RU" dirty="0">
                <a:latin typeface="Calibri" pitchFamily="34" charset="0"/>
              </a:rPr>
              <a:t>Возвращаясь с задания, сразу повязывала красный галстук. И словно силы прибавлялись! Юта поддерживала усталых бойцов звонкой пионерской песней, рассказом о родном своем Ленинграде...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И как же радовались все, как поздравляли партизаны Юту, когда пришло в отряд сообщение: блокада прорвана! Ленинград выстоял, Ленинград победил! В тот день и синие глаза Юты, и красный ее галстук сияли, как кажется, никогда.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Но еще стонала под вражеским игом земля, и отряд вместе с частями Красной Армии ушел помогать партизанам Эстонии. В одном из боев - у эстонского хутора Ростов - Юта </a:t>
            </a:r>
            <a:r>
              <a:rPr lang="ru-RU" dirty="0" err="1">
                <a:latin typeface="Calibri" pitchFamily="34" charset="0"/>
              </a:rPr>
              <a:t>Бондаровская</a:t>
            </a:r>
            <a:r>
              <a:rPr lang="ru-RU" dirty="0">
                <a:latin typeface="Calibri" pitchFamily="34" charset="0"/>
              </a:rPr>
              <a:t>, маленькая героиня большой войны, пионерка, не расставшаяся со своим красным галстуком, пала смертью храбрых. Родина наградила свою героическую дочь посмертно медалью "Партизану Отечественной войны" 1 степени, орденом Отечественной войны 1 степени.</a:t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2786063" y="214313"/>
            <a:ext cx="635793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     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Юта Бондаровская 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/>
              <a:t>     </a:t>
            </a:r>
            <a:r>
              <a:rPr lang="ru-RU">
                <a:latin typeface="Calibri" pitchFamily="34" charset="0"/>
              </a:rPr>
              <a:t>Куда бы ни шла синеглазая девочка Юта, ее красный   галстук неизменно был с нею...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Летом 1941 года приехала она из Ленинграда на каникулы в деревню под Псковом. Здесь настигла Юту грозная весть: война! Здесь увидела она врага. Юта стала помогать партизанам. Сначала была связной, потом разведчицей. Переодевшись мальчишкой-нищим, собирала по деревням сведения: где штаб фашистов, как охраняется, сколько пулеметов.</a:t>
            </a:r>
          </a:p>
        </p:txBody>
      </p:sp>
      <p:pic>
        <p:nvPicPr>
          <p:cNvPr id="6148" name="Picture 4" descr="http://www.molodguard.ru/008.jpg"/>
          <p:cNvPicPr>
            <a:picLocks noChangeAspect="1" noChangeArrowheads="1"/>
          </p:cNvPicPr>
          <p:nvPr/>
        </p:nvPicPr>
        <p:blipFill>
          <a:blip r:embed="rId2" cstate="print"/>
          <a:srcRect t="9140" b="16632"/>
          <a:stretch>
            <a:fillRect/>
          </a:stretch>
        </p:blipFill>
        <p:spPr bwMode="auto">
          <a:xfrm>
            <a:off x="0" y="476250"/>
            <a:ext cx="28082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arcuda.com/upload/resize_cache/iblock/ddd/720_720_1228687451afa1d2dcaf3433b0132d236/IMG_0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0100" cy="1074217"/>
          </a:xfrm>
          <a:prstGeom prst="rect">
            <a:avLst/>
          </a:prstGeom>
          <a:noFill/>
        </p:spPr>
      </p:pic>
      <p:pic>
        <p:nvPicPr>
          <p:cNvPr id="7" name="Picture 2" descr="http://www.artlib.ru/objects/gallery_77/artlib_gallery-38988-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6C4C7"/>
              </a:clrFrom>
              <a:clrTo>
                <a:srgbClr val="C6C4C7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899592" y="2031907"/>
            <a:ext cx="1440160" cy="154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2" cstate="print"/>
          <a:srcRect l="2335" t="13780" r="3128" b="16632"/>
          <a:stretch>
            <a:fillRect/>
          </a:stretch>
        </p:blipFill>
        <p:spPr bwMode="auto">
          <a:xfrm>
            <a:off x="214313" y="214313"/>
            <a:ext cx="3214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285750" y="3163888"/>
            <a:ext cx="88582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Юная 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Однажды, когда посыльный из партизанского отряда не пришел в срок на место встречи, Галя, полузамерзшая, сама пробралась в отряд, передала донесение и, чуть погревшись, поспешила назад, неся новое задание подпольщикам.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Вместе с комсомолкой Тасей Яковлевой Галя писала листовки и ночью разбрасывала их по поселку.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выдала. Юная патриотка была расстреляна.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Подвиг Гали Комлевой Родина отметила орденом Отечественной войны 1 степени.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3714750" y="571500"/>
            <a:ext cx="52149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Когда началась война, и фашисты приближались к Ленинграду, для подпольной работы в поселке Тарновичи - на юге Ленинградской области - была оставлена вожатая средней школы Анна Петровна Семенова. Для связи с партизанами она подобрала самых надежных своих пионеров, и первой среди них была Галина Комлева. Веселая, смела, любознательная девочка за шесть своих школьных лет была шесть раз награждена книжками с подписью: "За отличную учебу"</a:t>
            </a:r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4643438" y="0"/>
            <a:ext cx="316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Галя Комлева</a:t>
            </a:r>
          </a:p>
        </p:txBody>
      </p:sp>
      <p:pic>
        <p:nvPicPr>
          <p:cNvPr id="6" name="Picture 2" descr="http://www.artlib.ru/objects/gallery_77/artlib_gallery-38988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C4C7"/>
              </a:clrFrom>
              <a:clrTo>
                <a:srgbClr val="C6C4C7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0" y="1916832"/>
            <a:ext cx="1651201" cy="176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2" cstate="print"/>
          <a:srcRect t="9277" b="14948"/>
          <a:stretch>
            <a:fillRect/>
          </a:stretch>
        </p:blipFill>
        <p:spPr bwMode="auto">
          <a:xfrm>
            <a:off x="142875" y="214313"/>
            <a:ext cx="2857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0" y="2786063"/>
            <a:ext cx="91440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Сначала закопал в саду под грушей: думалось, скоро вернутся наши. Но война затягивалась, и, откопав знамена, Костя хранил их в сарае, пока не вспомнил про старый, заброшенный колодец за городом, у самого Днепра. Завернув свой бесценный клад в мешковину, обваляв соломой, он на рассвете выбрался из дому и с холщовой сумкой через плечо повел к далекому лесу корову. А там, оглядевшись, спрятал сверток в колодец, засыпал ветками, сухой травой, дерном...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И всю долгую оккупацию </a:t>
            </a:r>
            <a:r>
              <a:rPr lang="ru-RU" dirty="0" smtClean="0">
                <a:latin typeface="Calibri" pitchFamily="34" charset="0"/>
              </a:rPr>
              <a:t>нес  </a:t>
            </a:r>
            <a:r>
              <a:rPr lang="ru-RU" dirty="0">
                <a:latin typeface="Calibri" pitchFamily="34" charset="0"/>
              </a:rPr>
              <a:t>пионер свой нелегкий караул у знамени, хотя и попадал в облаву, и даже бежал из эшелона, в котором угоняли киевлян в Германию.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Когда Киев освободили, Костя, в белой рубахе с красным галстуком, пришел к военному коменданту города и развернул знамена перед повидавшими виды и все же изумленными бойцами.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11 июня 1944 вновь сформированным частям, уходившим на фронт, вручили спасенные Костей </a:t>
            </a:r>
            <a:r>
              <a:rPr lang="ru-RU" dirty="0" smtClean="0">
                <a:latin typeface="Calibri" pitchFamily="34" charset="0"/>
              </a:rPr>
              <a:t>знамена</a:t>
            </a:r>
            <a:r>
              <a:rPr lang="ru-RU" dirty="0">
                <a:latin typeface="Calibri" pitchFamily="34" charset="0"/>
              </a:rPr>
              <a:t>. </a:t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3286125" y="571500"/>
            <a:ext cx="58578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11 июня 1944 года на центральной площади Киева были выстроены части, уходившие на фронт. И перед этим боевым строем зачитали Указ Президиума Верховного Совета СССР о награждении пионера Кости Кравчука орденом красного знамени за то, что спас и сохранил два боевых знамени стрелковых полков в период оккупации города Киева...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Отступая из Киева, два раненых бойца доверили Косте знамена. И Костя обещал сохранить их.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3995738" y="0"/>
            <a:ext cx="364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  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Костя Кравчук</a:t>
            </a:r>
          </a:p>
        </p:txBody>
      </p:sp>
      <p:pic>
        <p:nvPicPr>
          <p:cNvPr id="6" name="Picture 4" descr="http://www.lagodekhi.net/storage/images/2011_11/0f3b28bd4edaf403c97d42409be686c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1844824"/>
            <a:ext cx="1080120" cy="13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2" cstate="print"/>
          <a:srcRect l="5754" t="10825" r="2174" b="18040"/>
          <a:stretch>
            <a:fillRect/>
          </a:stretch>
        </p:blipFill>
        <p:spPr bwMode="auto">
          <a:xfrm>
            <a:off x="214313" y="214313"/>
            <a:ext cx="3429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 штабе 6-й Калининской бригады командир майор П. В. Рындин вначале оказался принять "таких маленьких": ну какие из них партизаны! Но как же много могут сделать для Родины даже совсем юные ее граждане! Девочкам оказалось под силу то, что не удавалось сильным мужчинам. Переодевшись в лохмотья, ходила Лара по деревням, выведывая, где и как расположены орудия, расставлены часовые, какие немецкие машины движутся по большаку, что за поезда и с каким грузом приходят на станцию Пустошка.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Участвовала она и в боевых операциях...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Юную партизанку, выданную предателем в деревне Игнатово, фашисты расстреляли. В Указе о награждении Ларисы Михеенко орденом Отечественной войны 1 степени стоит горькое слово: "Посмертно".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3643313" y="357188"/>
            <a:ext cx="52863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 операцию по разведке и взрыву ж\д. моста через реку Дрисса к правительственной награде была представлена ленинградская школьница Лариса Михеенко. Но вручить своей отважной дочери награду Родина не успела...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Война отрезала девочку от родного города: летом уехала она на каникулы в Пустошкинский район, а вернуться не сумела - деревню заняли фашисты. Мечтала пионерка вырваться из гитлеровского рабства, пробраться к своим. И однажды ночью с двумя старшими подругами ушла из деревни.</a:t>
            </a: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4067175" y="-171450"/>
            <a:ext cx="3560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Лара Михеенко</a:t>
            </a:r>
          </a:p>
        </p:txBody>
      </p:sp>
      <p:pic>
        <p:nvPicPr>
          <p:cNvPr id="6" name="Picture 2" descr="http://www.artlib.ru/objects/gallery_77/artlib_gallery-38988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C4C7"/>
              </a:clrFrom>
              <a:clrTo>
                <a:srgbClr val="C6C4C7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1" y="2104739"/>
            <a:ext cx="1475656" cy="15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2" cstate="print"/>
          <a:srcRect t="12233" b="11993"/>
          <a:stretch>
            <a:fillRect/>
          </a:stretch>
        </p:blipFill>
        <p:spPr bwMode="auto">
          <a:xfrm>
            <a:off x="0" y="0"/>
            <a:ext cx="35798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0" y="3195638"/>
            <a:ext cx="9144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Окраина села. Под мостом - Вася. Он вытаскивает железные скобы, подпиливает сваи, а на рассвете из укрытия наблюдает, как рушится мост под тяжестью фашистского БТРа. Партизаны убедились, что Васе можно доверять, и поручили ему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Каратели, задумавшие истребить партизан, заставили мальчика вести их в лес. Но Вася вывел гитлеровцев к засаде полицаев. Гитлеровцы, в темноте приняв их за партизан, открыли бешеный огонь, перебили всех полицаев и сами понесли большие потери.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Вместе с партизанами Вася уничтожил девять эшелонов, сотни гитлеровцев. В одном из боев он был сражен вражеской пулей. Своего маленького героя, прожившего короткую, но такую яркую жизнь, Родина наградила орденами Ленина, Красного Знамени, Отечественной войны 1 степени, медалью "Партизану Отечественной войны" 1 степени.</a:t>
            </a:r>
          </a:p>
        </p:txBody>
      </p:sp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3929063" y="785813"/>
            <a:ext cx="5000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Черниговщина. Фронт подошел вплотную к селу Погорельцы. На окраине, прикрывая отход наших частей, оборону держала рота. Патроны бойцам подносил мальчик. Звали его Вася Коробко.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Ночь. К зданию школы, занятому фашистами, подкрадывается Вася.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Он пробирается в пионерскую комнату, выносит пионерское знамя и надежно прячет его.</a:t>
            </a:r>
          </a:p>
        </p:txBody>
      </p:sp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4572000" y="188913"/>
            <a:ext cx="3113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Вася Коробко</a:t>
            </a:r>
          </a:p>
        </p:txBody>
      </p:sp>
      <p:pic>
        <p:nvPicPr>
          <p:cNvPr id="7" name="Picture 4" descr="http://www.lagodekhi.net/storage/images/2011_11/0f3b28bd4edaf403c97d42409be686c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2276872"/>
            <a:ext cx="1043608" cy="12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great-country.ru/content/nagrady_sssr/img/orden_Lenina_01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971600" y="2276872"/>
            <a:ext cx="1148337" cy="12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artlib.ru/objects/gallery_77/artlib_gallery-38988-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6C4C7"/>
              </a:clrFrom>
              <a:clrTo>
                <a:srgbClr val="C6C4C7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-180528" y="1124744"/>
            <a:ext cx="1224136" cy="131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lovare.coolreferat.com/%D1%81%D0%BB%D0%BE%D0%B2%D0%B0%D1%80%D1%8C/ref-5002_494711418-25345.coolpi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>
          <a:xfrm>
            <a:off x="-180528" y="-171400"/>
            <a:ext cx="1035336" cy="148478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2780928"/>
            <a:ext cx="9144000" cy="426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-1757157"/>
            <a:ext cx="8424936" cy="94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России богата знаменательными событиями. Великая Отечественная война 1941-1945 года– война между Россией и вторгшейся на её территорию немецкой армией.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 закончилась полным уничтожением гитлеровской армии. Главную роль в победе над захватчиками сыграл русский народ, который грудью встал на защиту Отечества.</a:t>
            </a:r>
          </a:p>
          <a:p>
            <a:pPr indent="44926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Рассматривая литературу о войне, ко мне в руки попала книга Валентины Осевой «Васёк Трубачёв и его Товарищи». Листая страницы этой книги, я всё больше и больше удивлялся.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Мое  удивление было связано с тем, что война в нашем представлении всегда считалась мужским делом, а тут со страниц книги на меня смотрело  детское лицо. Мне стало интересно, почему эти совсем юные ребята взяли в руки оружие?  Кто ещё из ребят, так же как Васёк, встал на защиту своей Родины?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этим, я выбрали тему своей исследовательской работы –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«Дети– герои Великой Отечественной войны.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pPr indent="449263" algn="just"/>
            <a:endParaRPr lang="ru-RU" sz="1400" dirty="0" smtClean="0"/>
          </a:p>
          <a:p>
            <a:pPr indent="449263" algn="just"/>
            <a:endParaRPr lang="ru-RU" sz="1400" dirty="0" smtClean="0"/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9785699207183-b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7524328" y="4437112"/>
            <a:ext cx="144016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3" cstate="print"/>
          <a:srcRect t="9140" b="13541"/>
          <a:stretch>
            <a:fillRect/>
          </a:stretch>
        </p:blipFill>
        <p:spPr bwMode="auto">
          <a:xfrm>
            <a:off x="0" y="0"/>
            <a:ext cx="3762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0" y="344170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День за днем вел он разведку. Не раз отправлялся на самые опасные задания. Немало уничтоженных машин и солдат было на его счету. За выполнение опасных заданий, за проявленное мужество, находчивость и смелость Саша Бородулин зимой 1941 года был награжден орденом Красного Знамени.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Каратели выследили партизан. Трое суток уходил от них отряд, дважды вырывался из окружения, но снова смыкалось вражеское кольцо. Тогда командир вызвал добровольцев - прикрыть отход отряда. Саша первым шагнул вперед. Пятеро приняли бой. Один за другим они погибали. Саша остался один. Еще можно было отойти - лес рядом, но отряду так дорога каждая минута, которая задержит врага, и Саша вел бой до конца. Он, позволив фашистам сомкнуть вокруг себя кольцо, выхватил гранату и взорвал их и себя. Саша Бородулин погиб, но память о нем жива. Память о героях вечна!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3929063" y="928688"/>
            <a:ext cx="49291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Шла война. Над поселком, где жил  Саша, надрывно гудели вражеские бомбардировщики. Родную землю топтал вражеский сапог. Не мог с этим мириться Саша Бородулин, пионер с горячим сердцем юного ленинца. Он решил бороться с фашистами. Раздобыл винтовку. Убив фашистского мотоциклиста, взял первый боевой трофей - настоящий немецкий автомат. </a:t>
            </a:r>
          </a:p>
        </p:txBody>
      </p:sp>
      <p:sp>
        <p:nvSpPr>
          <p:cNvPr id="34821" name="Прямоугольник 6"/>
          <p:cNvSpPr>
            <a:spLocks noChangeArrowheads="1"/>
          </p:cNvSpPr>
          <p:nvPr/>
        </p:nvSpPr>
        <p:spPr bwMode="auto">
          <a:xfrm>
            <a:off x="4284663" y="188913"/>
            <a:ext cx="3819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Саша Бородулин</a:t>
            </a:r>
          </a:p>
        </p:txBody>
      </p:sp>
      <p:pic>
        <p:nvPicPr>
          <p:cNvPr id="6" name="Picture 4" descr="http://www.lagodekhi.net/storage/images/2011_11/0f3b28bd4edaf403c97d42409be686c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2348880"/>
            <a:ext cx="1080120" cy="13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2" cstate="print"/>
          <a:srcRect t="12233" r="1871" b="13539"/>
          <a:stretch>
            <a:fillRect/>
          </a:stretch>
        </p:blipFill>
        <p:spPr bwMode="auto">
          <a:xfrm>
            <a:off x="179388" y="0"/>
            <a:ext cx="3579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Быстрого, смышленого мальчишку офицеры стали посылать с поручениями, а вскоре и вовсе сделали посыльным при штабе. Им и в голову не могло прийти, что самые секретные пакеты первыми читали подпольщики на явке...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Вместе с Шурой Кобером Витя получил задание перейти линию фронта, чтобы установить связь с Москвой. В Москве, в штабе партизанского движения, они доложили обстановку и рассказали о том, что наблюдали в пути.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Вернувшись в Николаев, ребята доставили подпольщикам радиопередатчик, взрывчатку, оружие. И снова борьба без страха и колебания. 5 декабря 1942 года были схвачены фашистами и казнены десять подпольщиков. Среди них два мальчика - Шура Кобер и Витя Хоменко. Они жили героями и погибли как герои.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Орденом Отечественной войны 1 степени - посмертно - наградила Родина своего бесстрашного сына. Имя Вити Хоменко носит школа, в которой он учился.</a:t>
            </a: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929063" y="642938"/>
            <a:ext cx="5214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Свой героический путь борьбы с фашистами пионер Витя Хоменко прошел в подпольной организации "Николаевский центр".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...В школе по немецкому у Вити было "отлично", и подпольщики поручили пионеру устроится в офицерскую столовую. Он мыл посуду, случалось, обслуживал офицеров в зале и прислушивался к их разговорам. В пьяных спорах фашисты выбалтывали сведения, которые очень интересовали "Николаевский центр".</a:t>
            </a:r>
          </a:p>
        </p:txBody>
      </p:sp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4572000" y="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Витя Хоменко</a:t>
            </a:r>
          </a:p>
        </p:txBody>
      </p:sp>
      <p:pic>
        <p:nvPicPr>
          <p:cNvPr id="6" name="Picture 2" descr="http://www.artlib.ru/objects/gallery_77/artlib_gallery-38988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C4C7"/>
              </a:clrFrom>
              <a:clrTo>
                <a:srgbClr val="C6C4C7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0" y="1844824"/>
            <a:ext cx="1691680" cy="181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2" cstate="print"/>
          <a:srcRect l="5754" t="13918" r="2174" b="18040"/>
          <a:stretch>
            <a:fillRect/>
          </a:stretch>
        </p:blipFill>
        <p:spPr bwMode="auto">
          <a:xfrm>
            <a:off x="214313" y="214313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4140200" y="1628775"/>
            <a:ext cx="4572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  <a:cs typeface="Arial" charset="0"/>
              </a:rPr>
              <a:t>Обыкновенная чёрная сумка не привлекла бы внимания посетителей краеведческого музея, если бы не лежал рядом с нею красный галстук. Замрёт невольно мальчишка или девчонка, остановится взрослый, и читают пожелтевшую справку, выданную комиссаром 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 партизанского отряда. О том, что юная хозяйка этих реликвий пионерка Лида Вашкевич, рискуя жизнью, помогла вести борьбу с фашистами. Есть и ещё одна причина того, чтобы остановиться возле этих экспонатов: Лида награждена медалью "Партизану Отечественной войны" 1 степени.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</a:t>
            </a:r>
            <a:br>
              <a:rPr lang="ru-RU">
                <a:latin typeface="Calibri" pitchFamily="34" charset="0"/>
                <a:cs typeface="Arial" charset="0"/>
              </a:rPr>
            </a:b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4643438" y="571500"/>
            <a:ext cx="355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Лида Вашкевич</a:t>
            </a:r>
          </a:p>
        </p:txBody>
      </p:sp>
      <p:pic>
        <p:nvPicPr>
          <p:cNvPr id="5" name="Picture 2" descr="https://arcuda.com/upload/resize_cache/iblock/ddd/720_720_1228687451afa1d2dcaf3433b0132d236/IMG_0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717032"/>
            <a:ext cx="1891209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23850" y="354958"/>
            <a:ext cx="8424863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После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войны мир узнал немало историй о судьбах детей военного времени. Прежде чем рассказать об одиннадцатилетней ленинградской школьнице Тане Савичевой, напомню о судьбе города, в котором она жила. С сентября 1941 г. По январь 1944, 900 дней и ночей. Ленинград жил в кольце вражеской блокады. 640 тысяч его жителей погибло от голода, холода и артобстрелов. Склады продовольствия сгорели во время налетов немецкой авиации. Пришлось урезать рацион питания. Рабочим и инженерно-техническим работникам выдавали в день всего 250 г. Хлеба, а служащим и детям 125 г. Немцы рассчитывали. Что ленинградцы перессорятся из-за хлеба, перестанут защищать свой город и сдадут его на милость врага.</a:t>
            </a:r>
            <a:endParaRPr lang="ru-RU" sz="2000" dirty="0">
              <a:latin typeface="Calibri" pitchFamily="34" charset="0"/>
            </a:endParaRPr>
          </a:p>
          <a:p>
            <a:pPr eaLnBrk="0" hangingPunct="0"/>
            <a:r>
              <a:rPr lang="ru-RU" sz="2000" dirty="0">
                <a:latin typeface="Calibri" pitchFamily="34" charset="0"/>
                <a:cs typeface="Times New Roman" pitchFamily="18" charset="0"/>
              </a:rPr>
              <a:t>Но они просчитались. Не может погибнуть город, если на его защиту встало все население и даже дети!</a:t>
            </a:r>
            <a:endParaRPr lang="ru-RU" sz="2000" dirty="0">
              <a:latin typeface="Calibri" pitchFamily="34" charset="0"/>
            </a:endParaRPr>
          </a:p>
          <a:p>
            <a:pPr eaLnBrk="0" hangingPunct="0"/>
            <a:r>
              <a:rPr lang="ru-RU" sz="2000" dirty="0">
                <a:latin typeface="Calibri" pitchFamily="34" charset="0"/>
                <a:cs typeface="Times New Roman" pitchFamily="18" charset="0"/>
              </a:rPr>
              <a:t>	Нет, Таня Савичева не строила укреплений и вообще она не совершила никакого геройства, ее подвиг в другом. Она написала блокадную историю своей семьи…</a:t>
            </a:r>
            <a:endParaRPr lang="ru-RU" sz="2000" dirty="0">
              <a:latin typeface="Calibri" pitchFamily="34" charset="0"/>
            </a:endParaRPr>
          </a:p>
          <a:p>
            <a:pPr eaLnBrk="0" hangingPunct="0"/>
            <a:r>
              <a:rPr lang="ru-RU" sz="2000" dirty="0">
                <a:latin typeface="Calibri" pitchFamily="34" charset="0"/>
                <a:cs typeface="Times New Roman" pitchFamily="18" charset="0"/>
              </a:rPr>
              <a:t>	Большая, дружная семья Савичевой спокойно и мирно жила на Васильевском острове. Но война отняла у девочки всех родных одного за другим. Таня сделала 9 коротких записей…</a:t>
            </a:r>
            <a:endParaRPr lang="ru-RU" sz="2000" dirty="0">
              <a:latin typeface="Calibri" pitchFamily="34" charset="0"/>
            </a:endParaRPr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Таня Савичева</a:t>
            </a:r>
          </a:p>
        </p:txBody>
      </p:sp>
      <p:pic>
        <p:nvPicPr>
          <p:cNvPr id="10243" name="Picture 5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5799138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cs typeface="Times New Roman" pitchFamily="18" charset="0"/>
              </a:rPr>
              <a:t>Что же было дальше с Таней? Надолго ли она пережила родных? Одинокую девочку вместе с другими сиротами удалось отправить в относительно сытую и благополучную Горьковскую область. Но сильное истощение и нервное потрясение взяли свое она умерла 23 мая 1944 г.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Свыше 20 млн. людей потеряла наша страна в той войне. Язык цифр скуп. Но вы все же вслушайтесь и представьте… Если бы мы посвятили каждой жертве по одной минуте молчания, то нам пришлось бы молчать более 38 лет.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15888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300663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0" y="0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092280" y="5157192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фортепиано - НЕЖНОСТЬ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фортепиано - НЕЖНОСТЬ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>
          <a:xfrm>
            <a:off x="0" y="2636912"/>
            <a:ext cx="9144000" cy="422108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1" name="Рисунок 1" descr="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" y="768350"/>
            <a:ext cx="2765425" cy="2044700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843808" y="535353"/>
            <a:ext cx="59766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Целых 75 лет отделяет нас от тех времён, когда столкнул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ись два государства, две великих армии – русская и немецкая. Война – дело мужское, но эта  война превратилась в войну Отечественную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потому,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против армии Гитлера поднялся весь русский народ.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Солдаты сражались на поле боя, женщины и старики уходили в партизанские отряды и громили вместе с военными немецкие тылы. Рядом с воинами – мужчинами храбро сражались против неприятеля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мужественные дети.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I:\Пионеры герои\post-11613-1268111010,9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0"/>
            <a:ext cx="1619672" cy="141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-70141"/>
            <a:ext cx="7884368" cy="69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342900" eaLnBrk="1" hangingPunct="1">
              <a:spcBef>
                <a:spcPct val="0"/>
              </a:spcBef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исследования данной темы я пришел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выводу, что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дети, никогда не оставались в стороне от тех значимых событий, которые волновали советское государство.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наша страна победила потому, что против фашистов воевали все : люди всех национальностей, и взрослые, и дети. Потому что люди защищали свою Родину, народ. Ведь для народа эта война была СВЯЩЕННАЯ.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Награждают ли сегодня в нашей стране за героизм детей? Да, время от времени слышны радостные вести: вот девочка девяти лет вывела из пожара четверых детей, а вот десятилетний мальчик вытащил малышей, увязших в пашне в половодье; 16-летний подросток спас маленькую девочку, упавшую с моста в ледяную весеннюю реку.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известия греют душу. Ведь они означают, что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все еще в состоянии воспитать Человека. И, может быть, именно такими были те дети, которые помогли нам выстоять в самом жестоком кровопролитии 20 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svetlandiya.ucoz.ru/creativity/ebbwGLaq3go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t="3566" b="6162"/>
          <a:stretch>
            <a:fillRect/>
          </a:stretch>
        </p:blipFill>
        <p:spPr bwMode="auto">
          <a:xfrm>
            <a:off x="7092280" y="1916832"/>
            <a:ext cx="1776920" cy="16040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>
          <a:xfrm>
            <a:off x="0" y="-19050"/>
            <a:ext cx="9144000" cy="6877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375"/>
            <a:ext cx="817245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Юные погибшие герои!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Юными остались вы для нас.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Мы - напоминание живое,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Что Отчизна не забыла вас.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Жизнь иль смерть - и нету середины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Благодарность вечная вам всем,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Маленькие стойкие мужчины,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Девочки, достойные поэм.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Л.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Кузуборь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«Юные защитники Родины»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2" name="Picture 4" descr="I:\Пионеры герои\post-11613-1268111010,92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0"/>
            <a:ext cx="3203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559545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  исследования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принимавшие активное участие в войне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детей в войне, их вклад в победу русского народа  над армией  Гитлера.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 и источники в сети Интернет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88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980728"/>
            <a:ext cx="8964488" cy="73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Печерская, Анна Николаевна. Дети — герои Великой Отечественной войны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рассказы / А. Н. Печерская. — Москва : Дрофа-Плюс, 2007. — 64 с. — (Внеклассное чтение).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Рассказы о Великой Отечественной войне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/ С. П. Алексеев, А. В. Митяев, А. Н. Печерская. — Москва : Дрофа-Плюс, 2005. — 256 с. — (Хрестоматия: начальная школа).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Юные герои Великой Отечественной войны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/ [сост. Д.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Кошевар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]. — Минск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Энцыкл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Броўкі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2012. — 20 с. — (История для школьников)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Надеждина, Надежда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Августиновна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Партизанка Лара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повесть / Н. А. Надеждина. — Москва : Дет. лит., 1988 . — 142 с.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Дети - герои Великой Отечественной войны 1941-1945 и их подвиги.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Рассказы  [Электронный ресурс] // URL 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://ped-kopilka.ru/shkolnye-prazdniki/den-pobedy/deti-geroi-velikoi-otechestvenoi-voiny-1941-1945-i-ih-podvigi-raskazy.html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Стихи и цитаты о Великой  Отечественной войне 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[Электронный ресурс]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// URL: http://www.mamadaika.ru/article.php?article_id=1115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Дети и подростки-герои Великой Отечественной войны.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«Война и дети»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http://www.pomnivoinu.ru/home/tag/24/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Непридуманные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рассказы о войне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http://www.world-war.ru/category/deti-na-vojne/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родом не из детства – из войны.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http://zmt001.ucoz.ru/index/spisok_detej_geroev_velikoj_otechestvennoj_vojny/0-17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Подростки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герои Великой Отечественной войны 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http://www.realisti.ru/main/strong_men?id=246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http://www.rg.ru/2013/06/20/blokada.html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I:\Пионеры герои\ФоныВОВ\Фон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4283968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556792"/>
            <a:ext cx="4355976" cy="16127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Я считаю, что дети приблизили победу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Великой Отечественной войне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mediasubs.ru/group/uploads/uc/uchimsya-rabotat-v-kompyuternyih-programmah/image2/U1Nzk0Z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906376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-19050"/>
            <a:ext cx="9144000" cy="712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/>
              <a:t> 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сведения о детях-героях -участниках тех далеких событий 1941-1945 года, и  рассказать о них своим друзьям и одноклассникам.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Узнать, какое участие приняли дети в Великой Отечественной войне.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Познакомиться с книгами, фильмами, в которых рассказывается о подвигах детей в войне.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Выяснить, кто из пионеров – героев прославил наше Отечество.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Изучить биографии пионеров – героев.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Узнать, какими орденами и медалями были награждены дети во                              время Великой Отечественной войны.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6.  Предоставить информацию по данной       теме в виде презентации.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-19050"/>
            <a:ext cx="9144000" cy="70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03953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считаю, что тема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исследования актуальна. Ведь наряду с героями, командующими армиями, имена которых нам были теперь известны, были другие легендарные герои – дети,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сыграли не последнюю роль в  истории. И многие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 ничего не знают о детях – героях Великой Отечественной войны.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>
          <a:xfrm>
            <a:off x="0" y="-19050"/>
            <a:ext cx="9144000" cy="6877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43408"/>
            <a:ext cx="8229600" cy="50405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часть</a:t>
            </a:r>
            <a:b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Над вьюгами и стужами седыми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Вновь торжествует юная весна,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 как огонь с водой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Несовместимы,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Несовместимы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Дети и война!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М. Садовский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>
          <a:xfrm>
            <a:off x="0" y="-19050"/>
            <a:ext cx="9144000" cy="687705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Когда протрубили тревогу в любимом краю,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Застыли мальчишки в суровом солдатском строю.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Мальчишки, мальчишки -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Вы первыми ринулись в бой.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Девчонки, мальчишки страну заслонили собой!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                                            И. Шаферан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1762</Words>
  <Application>Microsoft Office PowerPoint</Application>
  <PresentationFormat>Экран (4:3)</PresentationFormat>
  <Paragraphs>169</Paragraphs>
  <Slides>41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ДЕТИ – ГЕРОИ ВЕЛИКОЙ ОТЕЧЕСТВЕННОЙ ВОЙНЫ</vt:lpstr>
      <vt:lpstr>Содержание</vt:lpstr>
      <vt:lpstr>Введение </vt:lpstr>
      <vt:lpstr>Слайд 4</vt:lpstr>
      <vt:lpstr>Гипотеза</vt:lpstr>
      <vt:lpstr>Цель :  Найти сведения о детях-героях -участниках тех далеких событий 1941-1945 года, и  рассказать о них своим друзьям и одноклассникам. </vt:lpstr>
      <vt:lpstr>Актуальность исследования</vt:lpstr>
      <vt:lpstr>  Основная часть  Над вьюгами и стужами седыми Вновь торжествует юная весна, И как огонь с водой Несовместимы, Несовместимы Дети и война!                                      М. Садовский         </vt:lpstr>
      <vt:lpstr>Когда протрубили тревогу в любимом краю, Застыли мальчишки в суровом солдатском строю. Мальчишки, мальчишки - Вы первыми ринулись в бой. Девчонки, мальчишки страну заслонили собой!                                                 И. Шаферан</vt:lpstr>
      <vt:lpstr>Слайд 10</vt:lpstr>
      <vt:lpstr>Слайд 11</vt:lpstr>
      <vt:lpstr>Слайд 12</vt:lpstr>
      <vt:lpstr>Слайд 13</vt:lpstr>
      <vt:lpstr>Марат Казей</vt:lpstr>
      <vt:lpstr>Слайд 15</vt:lpstr>
      <vt:lpstr>Зина Портнова</vt:lpstr>
      <vt:lpstr>Леня Голиков</vt:lpstr>
      <vt:lpstr>Слайд 18</vt:lpstr>
      <vt:lpstr>Слайд 19</vt:lpstr>
      <vt:lpstr>Памятник Вале Котику</vt:lpstr>
      <vt:lpstr>Слайд 21</vt:lpstr>
      <vt:lpstr>Володя Казначеев</vt:lpstr>
      <vt:lpstr>Валя Зенкина</vt:lpstr>
      <vt:lpstr>Аркадий Каманин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Таня Савичева</vt:lpstr>
      <vt:lpstr>Слайд 35</vt:lpstr>
      <vt:lpstr>Слайд 36</vt:lpstr>
      <vt:lpstr>Заключение</vt:lpstr>
      <vt:lpstr>Слайд 38</vt:lpstr>
      <vt:lpstr>         Юные погибшие герои!         Юными остались вы для нас.         Мы - напоминание живое,           Что Отчизна не забыла вас.         Жизнь иль смерть - и нету середины         Благодарность вечная вам всем,         Маленькие стойкие мужчины,         Девочки, достойные поэм.      Л. Кузуборь «Юные защитники Родины» </vt:lpstr>
      <vt:lpstr>Список литературы и источники в сети Интернет </vt:lpstr>
      <vt:lpstr>БЛАГОДАРИМ 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Наташа</cp:lastModifiedBy>
  <cp:revision>112</cp:revision>
  <dcterms:created xsi:type="dcterms:W3CDTF">2014-01-07T09:25:08Z</dcterms:created>
  <dcterms:modified xsi:type="dcterms:W3CDTF">2021-03-15T15:04:45Z</dcterms:modified>
</cp:coreProperties>
</file>