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0" r:id="rId4"/>
    <p:sldId id="262" r:id="rId5"/>
    <p:sldId id="268" r:id="rId6"/>
    <p:sldId id="267" r:id="rId7"/>
    <p:sldId id="271" r:id="rId8"/>
    <p:sldId id="282" r:id="rId9"/>
    <p:sldId id="269" r:id="rId10"/>
    <p:sldId id="264" r:id="rId11"/>
    <p:sldId id="265" r:id="rId12"/>
    <p:sldId id="272" r:id="rId13"/>
    <p:sldId id="273" r:id="rId14"/>
    <p:sldId id="274" r:id="rId15"/>
    <p:sldId id="283" r:id="rId16"/>
    <p:sldId id="275" r:id="rId17"/>
    <p:sldId id="284" r:id="rId18"/>
    <p:sldId id="277" r:id="rId19"/>
    <p:sldId id="280" r:id="rId20"/>
    <p:sldId id="27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>
      <p:cViewPr>
        <p:scale>
          <a:sx n="120" d="100"/>
          <a:sy n="120" d="100"/>
        </p:scale>
        <p:origin x="-65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23224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«Умножение обыкновенных дробей»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>
            <a:normAutofit/>
          </a:bodyPr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Площ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8.Ц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Умн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жение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Сокр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щение дробей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Пр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стое число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Множ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тель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5" name="Rectangle 5"/>
          <p:cNvSpPr txBox="1"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Признак </a:t>
            </a: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</a:t>
            </a: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изведение</a:t>
            </a: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ление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Разл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жение</a:t>
            </a: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риметр</a:t>
            </a: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Ч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 sz="3200" dirty="0"/>
          </a:p>
          <a:p>
            <a:pPr>
              <a:spcBef>
                <a:spcPct val="20000"/>
              </a:spcBef>
              <a:buFontTx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137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36195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- за парт мы выйдем дружно,</a:t>
            </a:r>
          </a:p>
          <a:p>
            <a:pPr marL="147320" marR="36195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шуметь совсем не нужно,</a:t>
            </a:r>
          </a:p>
          <a:p>
            <a:pPr marL="147320" marR="36195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все вместе улыбнемся,</a:t>
            </a:r>
          </a:p>
          <a:p>
            <a:pPr marL="147320" marR="36195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Подмигнем слегка друг другу,</a:t>
            </a:r>
          </a:p>
          <a:p>
            <a:pPr marL="147320" marR="36195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Вправо, влево повернемся ( повороты влево- вправо)</a:t>
            </a:r>
          </a:p>
          <a:p>
            <a:pPr marL="147320" marR="36195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кивнем затем по кругу. (наклоны влево-вправо)</a:t>
            </a:r>
          </a:p>
          <a:p>
            <a:pPr marL="147320" marR="36195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идеи победили,</a:t>
            </a:r>
          </a:p>
          <a:p>
            <a:pPr marL="147320" marR="36195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Вверх взметнулись наши руки. ( поднимают руки вверх- вниз)</a:t>
            </a:r>
          </a:p>
          <a:p>
            <a:pPr marL="147320" marR="36195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Груз забот с себя стряхнули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продолжим путь науки. 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встряхнули кистями рук)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6" descr="C:\Users\Хозяин\Pictures\sports-5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005064"/>
            <a:ext cx="3487738" cy="21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828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b="1" i="1" dirty="0">
                <a:solidFill>
                  <a:srgbClr val="00B0F0"/>
                </a:solidFill>
              </a:rPr>
              <a:t>«</a:t>
            </a:r>
            <a:r>
              <a:rPr lang="ru-RU" b="1" i="1" dirty="0" smtClean="0">
                <a:solidFill>
                  <a:srgbClr val="00B0F0"/>
                </a:solidFill>
              </a:rPr>
              <a:t>Творческое задание»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 вариант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Составьте задачу, для решения которой требуется умножить</a:t>
            </a:r>
            <a:r>
              <a:rPr lang="ru-RU" sz="3600" dirty="0" smtClean="0"/>
              <a:t>: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60  </a:t>
            </a:r>
            <a:r>
              <a:rPr lang="ru-RU" sz="3600" dirty="0"/>
              <a:t>на 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 вариант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Составьте задачу, для решения которой требуется умножить: </a:t>
            </a:r>
          </a:p>
          <a:p>
            <a:pPr marL="0" indent="0">
              <a:buNone/>
            </a:pPr>
            <a:r>
              <a:rPr lang="ru-RU" sz="3600" dirty="0"/>
              <a:t>       </a:t>
            </a:r>
            <a:r>
              <a:rPr lang="ru-RU" sz="3600" dirty="0" smtClean="0"/>
              <a:t>50  </a:t>
            </a:r>
            <a:r>
              <a:rPr lang="ru-RU" sz="3600" dirty="0"/>
              <a:t>на </a:t>
            </a:r>
            <a:r>
              <a:rPr lang="ru-RU" sz="3600" dirty="0" smtClean="0"/>
              <a:t>4/5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357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7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Графический диктант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1747130"/>
            <a:ext cx="7128791" cy="433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1.Треугольник ,у которого все стороны равны называется-равнобедренным.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2.Чтобы найти периметр треугольника, нужно  все стороны умножить.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3.Прямоугольник,у которого все стороны равны называется квадрат.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4.Чтобы найти периметр квадрата, нужно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длину одной стороны умножить на четыре.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5.Чтобы найти площадь прямоугольника, нужно ширину  и длину сложить.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249292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Проверка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244334"/>
            <a:ext cx="59766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^^_ _ ^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04220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060848"/>
            <a:ext cx="52625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Решение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</a:t>
            </a:r>
          </a:p>
          <a:p>
            <a:pPr marL="228600">
              <a:spcAft>
                <a:spcPts val="0"/>
              </a:spcAft>
            </a:pP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№910,      №911.</a:t>
            </a:r>
            <a:endParaRPr lang="ru-RU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 descr="Большие смайли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00" y="3645024"/>
            <a:ext cx="343058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7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9168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Самостоятельная работа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C:\Users\User\Desktop\i.jpg"/>
          <p:cNvPicPr/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33" r="64583"/>
          <a:stretch/>
        </p:blipFill>
        <p:spPr bwMode="auto">
          <a:xfrm>
            <a:off x="902208" y="1438656"/>
            <a:ext cx="2085615" cy="29333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esktop\i.jpg"/>
          <p:cNvPicPr/>
          <p:nvPr/>
        </p:nvPicPr>
        <p:blipFill rotWithShape="1"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 t="12381" r="34166"/>
          <a:stretch/>
        </p:blipFill>
        <p:spPr bwMode="auto">
          <a:xfrm>
            <a:off x="3488428" y="1484784"/>
            <a:ext cx="1837952" cy="288719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esktop\i.jpg"/>
          <p:cNvPicPr/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1"/>
          <a:stretch/>
        </p:blipFill>
        <p:spPr bwMode="auto">
          <a:xfrm>
            <a:off x="5786224" y="1484784"/>
            <a:ext cx="1810112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6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а)6/35          </a:t>
            </a:r>
            <a:r>
              <a:rPr lang="ru-RU" sz="3600" dirty="0" smtClean="0">
                <a:solidFill>
                  <a:srgbClr val="00B050"/>
                </a:solidFill>
              </a:rPr>
              <a:t>35/91                   </a:t>
            </a:r>
            <a:r>
              <a:rPr lang="ru-RU" sz="3600" dirty="0" smtClean="0">
                <a:solidFill>
                  <a:srgbClr val="FF0000"/>
                </a:solidFill>
              </a:rPr>
              <a:t>18/85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б)15/44         </a:t>
            </a:r>
            <a:r>
              <a:rPr lang="ru-RU" sz="3600" dirty="0" smtClean="0">
                <a:solidFill>
                  <a:srgbClr val="00B050"/>
                </a:solidFill>
              </a:rPr>
              <a:t>1/9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8/45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в)22/63          </a:t>
            </a:r>
            <a:r>
              <a:rPr lang="ru-RU" sz="3600" dirty="0" smtClean="0">
                <a:solidFill>
                  <a:srgbClr val="00B050"/>
                </a:solidFill>
              </a:rPr>
              <a:t>3/13                    </a:t>
            </a:r>
            <a:r>
              <a:rPr lang="ru-RU" sz="3600" dirty="0" smtClean="0">
                <a:solidFill>
                  <a:srgbClr val="FF0000"/>
                </a:solidFill>
              </a:rPr>
              <a:t>14/75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г)24/95           </a:t>
            </a:r>
            <a:r>
              <a:rPr lang="ru-RU" sz="3600" dirty="0" smtClean="0">
                <a:solidFill>
                  <a:srgbClr val="00B050"/>
                </a:solidFill>
              </a:rPr>
              <a:t>3/11                    </a:t>
            </a:r>
            <a:r>
              <a:rPr lang="ru-RU" sz="3600" dirty="0" smtClean="0">
                <a:solidFill>
                  <a:srgbClr val="FF0000"/>
                </a:solidFill>
              </a:rPr>
              <a:t>10/21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Picture 9" descr="86e0c91bdf7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91036"/>
            <a:ext cx="19446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272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закончился урок,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Подведём сейчас итог,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вспомнили, друзья,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этого никак нельзя.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мы повторили,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практике их применили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Задачи, находя решенье,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Развивают мышленье,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и внимание,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Закрепляли знания.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теперь, внимание,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задание: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93436723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18716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            Домашнее задание</a:t>
            </a:r>
          </a:p>
          <a:p>
            <a:pPr marL="0" indent="0">
              <a:buNone/>
            </a:pPr>
            <a:r>
              <a:rPr lang="ru-RU" dirty="0" smtClean="0"/>
              <a:t>            Учебник-   №911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(</a:t>
            </a:r>
            <a:r>
              <a:rPr lang="ru-RU" dirty="0" err="1" smtClean="0"/>
              <a:t>б,в</a:t>
            </a:r>
            <a:r>
              <a:rPr lang="ru-RU" dirty="0" smtClean="0"/>
              <a:t> –по вариантам)</a:t>
            </a:r>
          </a:p>
          <a:p>
            <a:pPr marL="0" indent="0">
              <a:buNone/>
            </a:pPr>
            <a:r>
              <a:rPr lang="ru-RU" dirty="0" smtClean="0"/>
              <a:t>               Рабочая тетрадь-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№313(оценка «4»)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№314(оценка «5»)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3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«Чтобы спорилось нужное дело, </a:t>
            </a:r>
          </a:p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Чтобы в жизни не знать неудач, </a:t>
            </a:r>
          </a:p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Мы в поход отправляемся смело,- </a:t>
            </a:r>
          </a:p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В мир загадок и сложных задач. </a:t>
            </a:r>
          </a:p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Не беда что идти далеко </a:t>
            </a:r>
          </a:p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Не боимся, что путь будет труден </a:t>
            </a:r>
          </a:p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Достижения крупные людям </a:t>
            </a:r>
          </a:p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Никогда не давались легко». 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 descr="C:\Users\ммими\Desktop\239447-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840542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8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20888"/>
            <a:ext cx="7056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вам</a:t>
            </a:r>
          </a:p>
          <a:p>
            <a:r>
              <a:rPr lang="ru-RU" sz="8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за урок! 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3" name="Picture 22" descr="C:\Users\Татьяна\Desktop\оформление презентаций\физминутки и шаблоны презентаций\1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42" y="3711449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20"/>
            <a:ext cx="7056784" cy="3392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28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Расскажите, как умножить дробь на натуральное число. </a:t>
            </a:r>
          </a:p>
          <a:p>
            <a:pPr marL="342900" lvl="0" indent="-342900">
              <a:spcAft>
                <a:spcPts val="28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Расскажите, как выполнить умножение обыкновенных дробей. </a:t>
            </a:r>
          </a:p>
          <a:p>
            <a:pPr marL="342900" lvl="0" indent="-342900">
              <a:spcAft>
                <a:spcPts val="28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Какими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дроби называют взаимно обратными?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86e0c91bdf7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19446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7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625600" y="449944"/>
            <a:ext cx="6618288" cy="443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2600" dirty="0">
                <a:solidFill>
                  <a:srgbClr val="002060"/>
                </a:solidFill>
              </a:rPr>
              <a:t>        </a:t>
            </a:r>
            <a:r>
              <a:rPr lang="ru-RU" sz="2400" dirty="0"/>
              <a:t>В вашем классе </a:t>
            </a:r>
            <a:r>
              <a:rPr lang="ru-RU" sz="2400" i="1" dirty="0"/>
              <a:t>28 </a:t>
            </a:r>
            <a:r>
              <a:rPr lang="ru-RU" sz="2400" dirty="0"/>
              <a:t>учащихся. Девочки составляют 13/28 всех учащихся. Сколько в классе мальчиков?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C:\Users\Димон\Desktop\01_01_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5256212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971600" y="836711"/>
            <a:ext cx="7777113" cy="20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4000" dirty="0">
                <a:solidFill>
                  <a:srgbClr val="0070C0"/>
                </a:solidFill>
              </a:rPr>
              <a:t>       </a:t>
            </a:r>
            <a:r>
              <a:rPr lang="ru-RU" sz="3600" dirty="0">
                <a:solidFill>
                  <a:srgbClr val="0070C0"/>
                </a:solidFill>
              </a:rPr>
              <a:t>В вашем классе </a:t>
            </a:r>
            <a:r>
              <a:rPr lang="ru-RU" sz="3600" i="1" dirty="0">
                <a:solidFill>
                  <a:srgbClr val="0070C0"/>
                </a:solidFill>
              </a:rPr>
              <a:t>28 </a:t>
            </a:r>
            <a:r>
              <a:rPr lang="ru-RU" sz="3600" dirty="0">
                <a:solidFill>
                  <a:srgbClr val="0070C0"/>
                </a:solidFill>
              </a:rPr>
              <a:t>учащихся. Отсутствует 1/7 всех учащихся </a:t>
            </a:r>
            <a:r>
              <a:rPr lang="ru-RU" sz="3600" dirty="0" smtClean="0">
                <a:solidFill>
                  <a:srgbClr val="0070C0"/>
                </a:solidFill>
              </a:rPr>
              <a:t>по болезни</a:t>
            </a:r>
            <a:r>
              <a:rPr lang="ru-RU" sz="3600" dirty="0">
                <a:solidFill>
                  <a:srgbClr val="0070C0"/>
                </a:solidFill>
              </a:rPr>
              <a:t>. Сколько в классе присутствующих?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56" y="3356992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бж\Desktop\1238425486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908720"/>
            <a:ext cx="3475623" cy="3420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prstGeom prst="wedgeRoundRectCallout">
            <a:avLst>
              <a:gd name="adj1" fmla="val -47603"/>
              <a:gd name="adj2" fmla="val 11103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>
                <a:latin typeface="Georgia" pitchFamily="18" charset="0"/>
              </a:rPr>
              <a:t>Выполните  умножение: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823143" y="764704"/>
            <a:ext cx="1854201" cy="5078413"/>
            <a:chOff x="1520" y="981"/>
            <a:chExt cx="1168" cy="3199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27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u="sng">
                  <a:solidFill>
                    <a:srgbClr val="0000CC"/>
                  </a:solidFill>
                </a:rPr>
                <a:t>3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64" y="981"/>
              <a:ext cx="27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u="sng" dirty="0">
                  <a:solidFill>
                    <a:srgbClr val="0000CC"/>
                  </a:solidFill>
                </a:rPr>
                <a:t>2</a:t>
              </a:r>
            </a:p>
            <a:p>
              <a:r>
                <a:rPr lang="ru-RU" sz="3600" b="1" dirty="0">
                  <a:solidFill>
                    <a:srgbClr val="0000CC"/>
                  </a:solidFill>
                </a:rPr>
                <a:t>7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837" y="1072"/>
              <a:ext cx="1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20" y="1797"/>
              <a:ext cx="27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u="sng" dirty="0">
                  <a:solidFill>
                    <a:srgbClr val="0000CC"/>
                  </a:solidFill>
                </a:rPr>
                <a:t>1</a:t>
              </a:r>
            </a:p>
            <a:p>
              <a:r>
                <a:rPr lang="ru-RU" sz="3600" b="1" dirty="0" smtClean="0">
                  <a:solidFill>
                    <a:srgbClr val="0000CC"/>
                  </a:solidFill>
                </a:rPr>
                <a:t>3</a:t>
              </a:r>
              <a:endParaRPr lang="ru-RU" sz="3600" b="1" dirty="0">
                <a:solidFill>
                  <a:srgbClr val="0000CC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64" y="1797"/>
              <a:ext cx="27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u="sng">
                  <a:solidFill>
                    <a:srgbClr val="0000CC"/>
                  </a:solidFill>
                </a:rPr>
                <a:t>8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9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837" y="1888"/>
              <a:ext cx="1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20" y="2614"/>
              <a:ext cx="27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u="sng" dirty="0">
                  <a:solidFill>
                    <a:srgbClr val="0000CC"/>
                  </a:solidFill>
                </a:rPr>
                <a:t>4</a:t>
              </a:r>
            </a:p>
            <a:p>
              <a:r>
                <a:rPr lang="ru-RU" sz="3600" b="1" dirty="0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27" y="2614"/>
              <a:ext cx="49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dirty="0" smtClean="0">
                  <a:solidFill>
                    <a:srgbClr val="0000CC"/>
                  </a:solidFill>
                </a:rPr>
                <a:t>  </a:t>
              </a:r>
              <a:r>
                <a:rPr lang="ru-RU" sz="3600" b="1" u="sng" dirty="0" smtClean="0">
                  <a:solidFill>
                    <a:srgbClr val="0000CC"/>
                  </a:solidFill>
                </a:rPr>
                <a:t>6</a:t>
              </a:r>
              <a:endParaRPr lang="ru-RU" sz="3600" b="1" u="sng" dirty="0">
                <a:solidFill>
                  <a:srgbClr val="0000CC"/>
                </a:solidFill>
              </a:endParaRPr>
            </a:p>
            <a:p>
              <a:r>
                <a:rPr lang="ru-RU" sz="3600" b="1" dirty="0">
                  <a:solidFill>
                    <a:srgbClr val="0000CC"/>
                  </a:solidFill>
                </a:rPr>
                <a:t> </a:t>
              </a:r>
              <a:r>
                <a:rPr lang="ru-RU" sz="3600" b="1" dirty="0" smtClean="0">
                  <a:solidFill>
                    <a:srgbClr val="0000CC"/>
                  </a:solidFill>
                </a:rPr>
                <a:t> 7</a:t>
              </a:r>
              <a:endParaRPr lang="ru-RU" sz="3600" b="1" dirty="0">
                <a:solidFill>
                  <a:srgbClr val="0000CC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837" y="2705"/>
              <a:ext cx="1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520" y="3430"/>
              <a:ext cx="27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u="sng" dirty="0">
                  <a:solidFill>
                    <a:srgbClr val="0000CC"/>
                  </a:solidFill>
                </a:rPr>
                <a:t>2</a:t>
              </a:r>
            </a:p>
            <a:p>
              <a:r>
                <a:rPr lang="ru-RU" sz="3600" b="1" dirty="0">
                  <a:solidFill>
                    <a:srgbClr val="0000CC"/>
                  </a:solidFill>
                </a:rPr>
                <a:t>9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064" y="3430"/>
              <a:ext cx="27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u="sng" dirty="0">
                  <a:solidFill>
                    <a:srgbClr val="0000CC"/>
                  </a:solidFill>
                </a:rPr>
                <a:t>1</a:t>
              </a:r>
            </a:p>
            <a:p>
              <a:r>
                <a:rPr lang="ru-RU" sz="3600" b="1" dirty="0">
                  <a:solidFill>
                    <a:srgbClr val="0000CC"/>
                  </a:solidFill>
                </a:rPr>
                <a:t>6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837" y="3521"/>
              <a:ext cx="1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381" y="1117"/>
              <a:ext cx="3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381" y="1933"/>
              <a:ext cx="3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381" y="2750"/>
              <a:ext cx="3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381" y="3566"/>
              <a:ext cx="3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</p:grpSp>
      <p:sp>
        <p:nvSpPr>
          <p:cNvPr id="23" name="AutoShape 23"/>
          <p:cNvSpPr>
            <a:spLocks noChangeArrowheads="1"/>
          </p:cNvSpPr>
          <p:nvPr/>
        </p:nvSpPr>
        <p:spPr bwMode="auto">
          <a:xfrm flipH="1">
            <a:off x="5740844" y="654009"/>
            <a:ext cx="991396" cy="1406096"/>
          </a:xfrm>
          <a:prstGeom prst="irregularSeal1">
            <a:avLst/>
          </a:prstGeom>
          <a:solidFill>
            <a:srgbClr val="F8C8EA"/>
          </a:solidFill>
          <a:ln w="9525">
            <a:solidFill>
              <a:srgbClr val="F8C8EA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u="sng" dirty="0">
                <a:solidFill>
                  <a:srgbClr val="FF3300"/>
                </a:solidFill>
              </a:rPr>
              <a:t>6</a:t>
            </a:r>
          </a:p>
          <a:p>
            <a:pPr algn="ctr"/>
            <a:r>
              <a:rPr lang="ru-RU" sz="3200" b="1" dirty="0">
                <a:solidFill>
                  <a:srgbClr val="FF3300"/>
                </a:solidFill>
              </a:rPr>
              <a:t>3</a:t>
            </a:r>
            <a:r>
              <a:rPr lang="ru-RU" sz="3200" b="1" dirty="0" smtClean="0">
                <a:solidFill>
                  <a:srgbClr val="FF3300"/>
                </a:solidFill>
              </a:rPr>
              <a:t>5</a:t>
            </a:r>
            <a:endParaRPr lang="ru-RU" sz="3200" b="1" dirty="0">
              <a:solidFill>
                <a:srgbClr val="FF3300"/>
              </a:solidFill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flipH="1">
            <a:off x="5868144" y="2055772"/>
            <a:ext cx="1296144" cy="1194957"/>
          </a:xfrm>
          <a:prstGeom prst="irregularSeal1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u="sng" dirty="0">
                <a:solidFill>
                  <a:srgbClr val="008000"/>
                </a:solidFill>
              </a:rPr>
              <a:t>8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27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740843" y="3250728"/>
            <a:ext cx="1279429" cy="1401763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u="sng" dirty="0" smtClean="0">
                <a:solidFill>
                  <a:srgbClr val="800000"/>
                </a:solidFill>
              </a:rPr>
              <a:t>24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35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5868144" y="4441352"/>
            <a:ext cx="1296144" cy="1401765"/>
          </a:xfrm>
          <a:prstGeom prst="irregularSeal1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u="sng" dirty="0"/>
              <a:t>2</a:t>
            </a:r>
          </a:p>
          <a:p>
            <a:pPr algn="ctr"/>
            <a:r>
              <a:rPr lang="ru-RU" sz="3200" b="1" dirty="0" smtClean="0"/>
              <a:t>54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189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Кроссворд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642937" y="1315441"/>
          <a:ext cx="3852864" cy="4352530"/>
        </p:xfrm>
        <a:graphic>
          <a:graphicData uri="http://schemas.openxmlformats.org/drawingml/2006/table">
            <a:tbl>
              <a:tblPr/>
              <a:tblGrid>
                <a:gridCol w="340259">
                  <a:extLst>
                    <a:ext uri="{9D8B030D-6E8A-4147-A177-3AD203B41FA5}">
                      <a16:colId xmlns="" xmlns:a16="http://schemas.microsoft.com/office/drawing/2014/main" val="1193477015"/>
                    </a:ext>
                  </a:extLst>
                </a:gridCol>
                <a:gridCol w="324380">
                  <a:extLst>
                    <a:ext uri="{9D8B030D-6E8A-4147-A177-3AD203B41FA5}">
                      <a16:colId xmlns="" xmlns:a16="http://schemas.microsoft.com/office/drawing/2014/main" val="4047114648"/>
                    </a:ext>
                  </a:extLst>
                </a:gridCol>
                <a:gridCol w="324380">
                  <a:extLst>
                    <a:ext uri="{9D8B030D-6E8A-4147-A177-3AD203B41FA5}">
                      <a16:colId xmlns="" xmlns:a16="http://schemas.microsoft.com/office/drawing/2014/main" val="1903789516"/>
                    </a:ext>
                  </a:extLst>
                </a:gridCol>
                <a:gridCol w="328350">
                  <a:extLst>
                    <a:ext uri="{9D8B030D-6E8A-4147-A177-3AD203B41FA5}">
                      <a16:colId xmlns="" xmlns:a16="http://schemas.microsoft.com/office/drawing/2014/main" val="1729276212"/>
                    </a:ext>
                  </a:extLst>
                </a:gridCol>
                <a:gridCol w="324380">
                  <a:extLst>
                    <a:ext uri="{9D8B030D-6E8A-4147-A177-3AD203B41FA5}">
                      <a16:colId xmlns="" xmlns:a16="http://schemas.microsoft.com/office/drawing/2014/main" val="118506021"/>
                    </a:ext>
                  </a:extLst>
                </a:gridCol>
                <a:gridCol w="328350">
                  <a:extLst>
                    <a:ext uri="{9D8B030D-6E8A-4147-A177-3AD203B41FA5}">
                      <a16:colId xmlns="" xmlns:a16="http://schemas.microsoft.com/office/drawing/2014/main" val="4136975446"/>
                    </a:ext>
                  </a:extLst>
                </a:gridCol>
                <a:gridCol w="328350">
                  <a:extLst>
                    <a:ext uri="{9D8B030D-6E8A-4147-A177-3AD203B41FA5}">
                      <a16:colId xmlns="" xmlns:a16="http://schemas.microsoft.com/office/drawing/2014/main" val="1411605294"/>
                    </a:ext>
                  </a:extLst>
                </a:gridCol>
                <a:gridCol w="328350">
                  <a:extLst>
                    <a:ext uri="{9D8B030D-6E8A-4147-A177-3AD203B41FA5}">
                      <a16:colId xmlns="" xmlns:a16="http://schemas.microsoft.com/office/drawing/2014/main" val="1564954644"/>
                    </a:ext>
                  </a:extLst>
                </a:gridCol>
                <a:gridCol w="324380">
                  <a:extLst>
                    <a:ext uri="{9D8B030D-6E8A-4147-A177-3AD203B41FA5}">
                      <a16:colId xmlns="" xmlns:a16="http://schemas.microsoft.com/office/drawing/2014/main" val="2500832302"/>
                    </a:ext>
                  </a:extLst>
                </a:gridCol>
                <a:gridCol w="374285">
                  <a:extLst>
                    <a:ext uri="{9D8B030D-6E8A-4147-A177-3AD203B41FA5}">
                      <a16:colId xmlns="" xmlns:a16="http://schemas.microsoft.com/office/drawing/2014/main" val="36571831"/>
                    </a:ext>
                  </a:extLst>
                </a:gridCol>
                <a:gridCol w="527400">
                  <a:extLst>
                    <a:ext uri="{9D8B030D-6E8A-4147-A177-3AD203B41FA5}">
                      <a16:colId xmlns="" xmlns:a16="http://schemas.microsoft.com/office/drawing/2014/main" val="3444864157"/>
                    </a:ext>
                  </a:extLst>
                </a:gridCol>
              </a:tblGrid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4790735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8320461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0346878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859400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3866830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2027351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1477979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916897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431776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1883233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5724068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7850267"/>
                  </a:ext>
                </a:extLst>
              </a:tr>
              <a:tr h="334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1747816"/>
                  </a:ext>
                </a:extLst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 По горизонтали: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070C0"/>
                </a:solidFill>
              </a:rPr>
              <a:t>1.	Число, стоящее над дробной чертой.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   По вертикали: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070C0"/>
                </a:solidFill>
              </a:rPr>
              <a:t>1.	Число, имеющее более 2-х делителей.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070C0"/>
                </a:solidFill>
              </a:rPr>
              <a:t>2.	Натуральное число,  на которое  а  делится без остатка.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070C0"/>
                </a:solidFill>
              </a:rPr>
              <a:t>3.	Натуральное число, которое делится на а без остатка.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070C0"/>
                </a:solidFill>
              </a:rPr>
              <a:t>4.	Число, расположенное под дробное чертой.</a:t>
            </a:r>
          </a:p>
        </p:txBody>
      </p:sp>
    </p:spTree>
    <p:extLst>
      <p:ext uri="{BB962C8B-B14F-4D97-AF65-F5344CB8AC3E}">
        <p14:creationId xmlns:p14="http://schemas.microsoft.com/office/powerpoint/2010/main" val="337255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059906" y="828675"/>
            <a:ext cx="4103687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alt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00695"/>
              </p:ext>
            </p:extLst>
          </p:nvPr>
        </p:nvGraphicFramePr>
        <p:xfrm>
          <a:off x="1835150" y="1412875"/>
          <a:ext cx="6553201" cy="4878679"/>
        </p:xfrm>
        <a:graphic>
          <a:graphicData uri="http://schemas.openxmlformats.org/drawingml/2006/table">
            <a:tbl>
              <a:tblPr/>
              <a:tblGrid>
                <a:gridCol w="538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6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6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86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86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86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869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869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43631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63093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75923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75923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75923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75923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75923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75923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779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5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АБВГД-</a:t>
            </a:r>
            <a:r>
              <a:rPr lang="ru-RU" b="1" dirty="0" err="1"/>
              <a:t>йка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Rectangle 5"/>
          <p:cNvSpPr txBox="1"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Признак д…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…изведение</a:t>
            </a: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Д…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ление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жение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П…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риметр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Ч…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 sz="3200" dirty="0"/>
          </a:p>
          <a:p>
            <a:pPr>
              <a:spcBef>
                <a:spcPct val="20000"/>
              </a:spcBef>
              <a:buFontTx/>
              <a:buAutoNum type="arabicPeriod"/>
            </a:pPr>
            <a:endParaRPr lang="ru-RU" sz="3200" dirty="0"/>
          </a:p>
        </p:txBody>
      </p:sp>
      <p:sp>
        <p:nvSpPr>
          <p:cNvPr id="7" name="Rectangle 6"/>
          <p:cNvSpPr txBox="1"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533400" indent="-5334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8.Ц…фра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жение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щение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дробей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стое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число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Множ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318</TotalTime>
  <Words>528</Words>
  <Application>Microsoft Office PowerPoint</Application>
  <PresentationFormat>Экран (4:3)</PresentationFormat>
  <Paragraphs>191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8_math</vt:lpstr>
      <vt:lpstr>  «Умножение обыкновенных дробей»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Выполните  умножение:</vt:lpstr>
      <vt:lpstr>Кроссворд</vt:lpstr>
      <vt:lpstr>Презентация PowerPoint</vt:lpstr>
      <vt:lpstr>АБВГД-йка </vt:lpstr>
      <vt:lpstr>Проверь себя!</vt:lpstr>
      <vt:lpstr>Презентация PowerPoint</vt:lpstr>
      <vt:lpstr> «Творческое задание» </vt:lpstr>
      <vt:lpstr>Презентация PowerPoint</vt:lpstr>
      <vt:lpstr>Проверка</vt:lpstr>
      <vt:lpstr>Презентация PowerPoint</vt:lpstr>
      <vt:lpstr>Самостоятельная работа</vt:lpstr>
      <vt:lpstr>Проверь себя!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«Умножение обыкновенных дробей»</dc:title>
  <dc:subject>Шаблон оформления</dc:subject>
  <dc:creator>Пользователь</dc:creator>
  <cp:keywords/>
  <dc:description>Шаблон оформления
Корпорация Майкрософт</dc:description>
  <cp:lastModifiedBy>Sitkovi</cp:lastModifiedBy>
  <cp:revision>27</cp:revision>
  <dcterms:created xsi:type="dcterms:W3CDTF">2018-03-18T11:49:20Z</dcterms:created>
  <dcterms:modified xsi:type="dcterms:W3CDTF">2021-03-28T21:31:05Z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