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sldIdLst>
    <p:sldId id="297" r:id="rId2"/>
    <p:sldId id="298" r:id="rId3"/>
    <p:sldId id="300" r:id="rId4"/>
    <p:sldId id="301" r:id="rId5"/>
    <p:sldId id="302" r:id="rId6"/>
    <p:sldId id="303" r:id="rId7"/>
    <p:sldId id="256" r:id="rId8"/>
    <p:sldId id="257" r:id="rId9"/>
    <p:sldId id="259" r:id="rId10"/>
    <p:sldId id="258" r:id="rId11"/>
    <p:sldId id="260" r:id="rId12"/>
    <p:sldId id="282" r:id="rId13"/>
    <p:sldId id="294" r:id="rId14"/>
    <p:sldId id="261" r:id="rId15"/>
    <p:sldId id="283" r:id="rId16"/>
    <p:sldId id="318" r:id="rId17"/>
    <p:sldId id="284" r:id="rId18"/>
    <p:sldId id="262" r:id="rId19"/>
    <p:sldId id="285" r:id="rId20"/>
    <p:sldId id="263" r:id="rId21"/>
    <p:sldId id="286" r:id="rId22"/>
    <p:sldId id="264" r:id="rId23"/>
    <p:sldId id="287" r:id="rId24"/>
    <p:sldId id="266" r:id="rId25"/>
    <p:sldId id="288" r:id="rId26"/>
    <p:sldId id="277" r:id="rId27"/>
    <p:sldId id="320" r:id="rId28"/>
    <p:sldId id="274" r:id="rId29"/>
    <p:sldId id="275" r:id="rId30"/>
    <p:sldId id="293" r:id="rId31"/>
    <p:sldId id="28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7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/>
              <a:t>МАНЬЕРИЗМ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875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339" y="764704"/>
            <a:ext cx="4025837" cy="5832648"/>
          </a:xfrm>
        </p:spPr>
        <p:txBody>
          <a:bodyPr/>
          <a:lstStyle/>
          <a:p>
            <a:r>
              <a:rPr lang="ru-RU" dirty="0"/>
              <a:t>Император Священной Римской империи Максимилиан II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030366"/>
            <a:ext cx="4610242" cy="530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763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3384376" cy="6048672"/>
          </a:xfrm>
        </p:spPr>
        <p:txBody>
          <a:bodyPr/>
          <a:lstStyle/>
          <a:p>
            <a:r>
              <a:rPr lang="ru-RU" dirty="0"/>
              <a:t>Император священной римской империи Рудольф II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51534"/>
            <a:ext cx="5477247" cy="629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49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760640"/>
          </a:xfrm>
        </p:spPr>
        <p:txBody>
          <a:bodyPr>
            <a:normAutofit/>
          </a:bodyPr>
          <a:lstStyle/>
          <a:p>
            <a:r>
              <a:rPr lang="ru-RU" sz="2400" dirty="0"/>
              <a:t>При императоре Рудольфе II (Сын и преемник Максимилиана II), избранный в 1576 году, </a:t>
            </a:r>
            <a:r>
              <a:rPr lang="ru-RU" sz="2400" dirty="0" err="1"/>
              <a:t>Арчимбольдо</a:t>
            </a:r>
            <a:r>
              <a:rPr lang="ru-RU" sz="2400" dirty="0"/>
              <a:t> проявил свои разносторонние дарования. И ему было присвоено придворное звание «мастера празднеств» за изобретение различных механизмов, музыкальных инструментов и картин для грандиозных театральных представлений и придворных торжеств.</a:t>
            </a:r>
            <a:br>
              <a:rPr lang="ru-RU" sz="2400" dirty="0"/>
            </a:br>
            <a:r>
              <a:rPr lang="ru-RU" sz="2400" dirty="0"/>
              <a:t>Самым грандиозным торжеством, устроенным </a:t>
            </a:r>
            <a:r>
              <a:rPr lang="ru-RU" sz="2400" dirty="0" err="1"/>
              <a:t>Арчимбольдо</a:t>
            </a:r>
            <a:r>
              <a:rPr lang="ru-RU" sz="2400" dirty="0"/>
              <a:t> считается праздник по случаю бракосочетания Карла </a:t>
            </a:r>
            <a:r>
              <a:rPr lang="ru-RU" sz="2400" dirty="0" err="1"/>
              <a:t>Штирийского</a:t>
            </a:r>
            <a:r>
              <a:rPr lang="ru-RU" sz="2400" dirty="0"/>
              <a:t> с Марией Баварской в августе 1571 года, которое продолжалось два дня. </a:t>
            </a:r>
          </a:p>
        </p:txBody>
      </p:sp>
    </p:spTree>
    <p:extLst>
      <p:ext uri="{BB962C8B-B14F-4D97-AF65-F5344CB8AC3E}">
        <p14:creationId xmlns:p14="http://schemas.microsoft.com/office/powerpoint/2010/main" val="3155627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19256" cy="5382344"/>
          </a:xfrm>
        </p:spPr>
        <p:txBody>
          <a:bodyPr>
            <a:normAutofit fontScale="90000"/>
          </a:bodyPr>
          <a:lstStyle/>
          <a:p>
            <a:r>
              <a:rPr lang="ru-RU" dirty="0"/>
              <a:t>Художник шестнадцатого века Джузеппе </a:t>
            </a:r>
            <a:r>
              <a:rPr lang="ru-RU" dirty="0" err="1"/>
              <a:t>Арчимбольдо</a:t>
            </a:r>
            <a:r>
              <a:rPr lang="ru-RU" dirty="0"/>
              <a:t> пошел по стопам своего отца, </a:t>
            </a:r>
            <a:r>
              <a:rPr lang="ru-RU" dirty="0" err="1"/>
              <a:t>Бьяджо</a:t>
            </a:r>
            <a:r>
              <a:rPr lang="ru-RU" dirty="0"/>
              <a:t>, который занимался созданием витражей и фресок. Но знаменитым от стал в другой сфере - благодаря своим необычным аллегорическим картинам.</a:t>
            </a:r>
          </a:p>
        </p:txBody>
      </p:sp>
    </p:spTree>
    <p:extLst>
      <p:ext uri="{BB962C8B-B14F-4D97-AF65-F5344CB8AC3E}">
        <p14:creationId xmlns:p14="http://schemas.microsoft.com/office/powerpoint/2010/main" val="2805105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692696"/>
            <a:ext cx="3261048" cy="5976664"/>
          </a:xfrm>
        </p:spPr>
        <p:txBody>
          <a:bodyPr/>
          <a:lstStyle/>
          <a:p>
            <a:r>
              <a:rPr lang="ru-RU" dirty="0"/>
              <a:t>Портрет императора Рудольфа II в образе </a:t>
            </a:r>
            <a:r>
              <a:rPr lang="ru-RU" dirty="0" err="1"/>
              <a:t>Вертумна</a:t>
            </a:r>
            <a:r>
              <a:rPr lang="ru-RU" dirty="0"/>
              <a:t>. 1590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676301" cy="53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310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28" y="3356992"/>
            <a:ext cx="8855148" cy="3312368"/>
          </a:xfrm>
        </p:spPr>
        <p:txBody>
          <a:bodyPr>
            <a:noAutofit/>
          </a:bodyPr>
          <a:lstStyle/>
          <a:p>
            <a:r>
              <a:rPr lang="ru-RU" sz="2000" dirty="0" err="1"/>
              <a:t>Верту́мн</a:t>
            </a:r>
            <a:r>
              <a:rPr lang="ru-RU" sz="2000" dirty="0"/>
              <a:t> (лат. </a:t>
            </a:r>
            <a:r>
              <a:rPr lang="ru-RU" sz="2000" dirty="0" err="1"/>
              <a:t>Vertumnus</a:t>
            </a:r>
            <a:r>
              <a:rPr lang="ru-RU" sz="2000" dirty="0"/>
              <a:t>, от лат. </a:t>
            </a:r>
            <a:r>
              <a:rPr lang="ru-RU" sz="2000" dirty="0" err="1"/>
              <a:t>vertere</a:t>
            </a:r>
            <a:r>
              <a:rPr lang="ru-RU" sz="2000" dirty="0"/>
              <a:t>, превращать) — древнеиталийский бог времён года и их различных даров, поэтому он изображался преимущественно в виде садовника с садовым ножом и плодами. Ему ежегодно приносились жертвы 13 августа (</a:t>
            </a:r>
            <a:r>
              <a:rPr lang="ru-RU" sz="2000" dirty="0" err="1"/>
              <a:t>вертумналии</a:t>
            </a:r>
            <a:r>
              <a:rPr lang="ru-RU" sz="2000" dirty="0"/>
              <a:t>). Позднейшая римская мифология сделала из него этрусского бога; но, как показывает этимология этого имени, </a:t>
            </a:r>
            <a:r>
              <a:rPr lang="ru-RU" sz="2000" dirty="0" err="1"/>
              <a:t>Вертумн</a:t>
            </a:r>
            <a:r>
              <a:rPr lang="ru-RU" sz="2000" dirty="0"/>
              <a:t> был настоящим латинским и в то же время общеиталийским богом, родственным Церере и </a:t>
            </a:r>
            <a:r>
              <a:rPr lang="ru-RU" sz="2000" dirty="0" err="1"/>
              <a:t>Помоне</a:t>
            </a:r>
            <a:r>
              <a:rPr lang="ru-RU" sz="2000" dirty="0"/>
              <a:t>, богиням хлебных растений и фруктов.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667699"/>
            <a:ext cx="2088232" cy="240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028" y="667698"/>
            <a:ext cx="3201682" cy="240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491880" y="667697"/>
            <a:ext cx="3075656" cy="240126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err="1"/>
              <a:t>Арчимбольдо</a:t>
            </a:r>
            <a:r>
              <a:rPr lang="ru-RU" sz="2000" dirty="0"/>
              <a:t> изобразил Рудольфа II в образе бога садов </a:t>
            </a:r>
            <a:r>
              <a:rPr lang="ru-RU" sz="2000" dirty="0" err="1"/>
              <a:t>Вертумна</a:t>
            </a:r>
            <a:r>
              <a:rPr lang="ru-RU" sz="2000" dirty="0"/>
              <a:t> - сказочного божества плодородия.</a:t>
            </a:r>
          </a:p>
        </p:txBody>
      </p:sp>
    </p:spTree>
    <p:extLst>
      <p:ext uri="{BB962C8B-B14F-4D97-AF65-F5344CB8AC3E}">
        <p14:creationId xmlns:p14="http://schemas.microsoft.com/office/powerpoint/2010/main" val="1275113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78288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Серия «ВРЕМЕНА ГОДА»</a:t>
            </a:r>
          </a:p>
        </p:txBody>
      </p:sp>
    </p:spTree>
    <p:extLst>
      <p:ext uri="{BB962C8B-B14F-4D97-AF65-F5344CB8AC3E}">
        <p14:creationId xmlns:p14="http://schemas.microsoft.com/office/powerpoint/2010/main" val="1917058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022304"/>
          </a:xfrm>
        </p:spPr>
        <p:txBody>
          <a:bodyPr/>
          <a:lstStyle/>
          <a:p>
            <a:r>
              <a:rPr lang="ru-RU" dirty="0"/>
              <a:t>Юное лицо «Весны» как будто соткано из нежных цветов.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«Лето» - женское лицо, составленное из колосьев, фруктов и овощей,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а «Зима» - лицо старика.</a:t>
            </a:r>
          </a:p>
        </p:txBody>
      </p:sp>
    </p:spTree>
    <p:extLst>
      <p:ext uri="{BB962C8B-B14F-4D97-AF65-F5344CB8AC3E}">
        <p14:creationId xmlns:p14="http://schemas.microsoft.com/office/powerpoint/2010/main" val="4099140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692696"/>
            <a:ext cx="3405064" cy="5976664"/>
          </a:xfrm>
        </p:spPr>
        <p:txBody>
          <a:bodyPr>
            <a:normAutofit/>
          </a:bodyPr>
          <a:lstStyle/>
          <a:p>
            <a:r>
              <a:rPr lang="ru-RU" dirty="0"/>
              <a:t>Зима.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/>
              <a:t>1563. </a:t>
            </a:r>
            <a:br>
              <a:rPr lang="ru-RU" sz="2000" dirty="0"/>
            </a:br>
            <a:r>
              <a:rPr lang="ru-RU" sz="2000" dirty="0"/>
              <a:t>Масло на панели.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Художественно - исторический музей, Вена. 66,4 х 50.5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39670"/>
            <a:ext cx="5428404" cy="624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459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692696"/>
            <a:ext cx="6501408" cy="5976664"/>
          </a:xfrm>
        </p:spPr>
        <p:txBody>
          <a:bodyPr>
            <a:normAutofit/>
          </a:bodyPr>
          <a:lstStyle/>
          <a:p>
            <a:r>
              <a:rPr lang="ru-RU" sz="2400" dirty="0"/>
              <a:t>«Зима» одно из самых выразительных времен года в серии аллегорических картин Джузеппе </a:t>
            </a:r>
            <a:r>
              <a:rPr lang="ru-RU" sz="2400" dirty="0" err="1"/>
              <a:t>Арчимбольдо</a:t>
            </a:r>
            <a:r>
              <a:rPr lang="ru-RU" sz="2400" dirty="0"/>
              <a:t>, напоминает гротески Леонардо: в корявом и древнем стволе дерева из остатков сломанных ветвей преображаются нос и уши; суженные глаза родились из трещин на коре; а древесный гриб прирос в форме губ. Остевые волосы увиты плющом, а веточка с нависшим лимоном и апельсином выступают из груди фигуры.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39670"/>
            <a:ext cx="2304256" cy="264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41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832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Кризис гуманистической культуры;</a:t>
            </a:r>
            <a:br>
              <a:rPr lang="ru-RU" dirty="0"/>
            </a:br>
            <a:r>
              <a:rPr lang="ru-RU" dirty="0"/>
              <a:t>Разочарование в ренессансных идеалах;</a:t>
            </a:r>
            <a:br>
              <a:rPr lang="ru-RU" dirty="0"/>
            </a:br>
            <a:r>
              <a:rPr lang="ru-RU" dirty="0"/>
              <a:t>Разлад с окружающим миром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потеря веры в ЧЕЛОВЕКА</a:t>
            </a:r>
          </a:p>
        </p:txBody>
      </p:sp>
      <p:sp>
        <p:nvSpPr>
          <p:cNvPr id="3" name="Стрелка: штриховая вправо 2"/>
          <p:cNvSpPr/>
          <p:nvPr/>
        </p:nvSpPr>
        <p:spPr>
          <a:xfrm rot="5400000">
            <a:off x="3887924" y="3753036"/>
            <a:ext cx="1368152" cy="1008112"/>
          </a:xfrm>
          <a:prstGeom prst="stripedRightArrow">
            <a:avLst/>
          </a:prstGeom>
          <a:solidFill>
            <a:srgbClr val="6579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287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3312368" cy="5976664"/>
          </a:xfrm>
        </p:spPr>
        <p:txBody>
          <a:bodyPr>
            <a:normAutofit/>
          </a:bodyPr>
          <a:lstStyle/>
          <a:p>
            <a:r>
              <a:rPr lang="ru-RU" dirty="0"/>
              <a:t>Весна.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/>
              <a:t>1563. </a:t>
            </a:r>
            <a:br>
              <a:rPr lang="ru-RU" sz="2200" dirty="0"/>
            </a:br>
            <a:r>
              <a:rPr lang="ru-RU" sz="2200" dirty="0"/>
              <a:t>Панель, масло.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Королевская академия изящных искусств Сан - Фернандо, Мадрид. </a:t>
            </a:r>
            <a:br>
              <a:rPr lang="ru-RU" sz="2200" dirty="0"/>
            </a:br>
            <a:r>
              <a:rPr lang="ru-RU" sz="2200" dirty="0"/>
              <a:t>65 × 50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617138"/>
            <a:ext cx="5333231" cy="613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460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6552728" cy="5976664"/>
          </a:xfrm>
        </p:spPr>
        <p:txBody>
          <a:bodyPr>
            <a:normAutofit/>
          </a:bodyPr>
          <a:lstStyle/>
          <a:p>
            <a:r>
              <a:rPr lang="ru-RU" sz="2400" dirty="0"/>
              <a:t>«Весна» пленяет нас свежестью листвы и нежностью красок растительного мира. Весь портрет, начиная с головы, распускается в цветениях. Зеленые листья ранней кладовой природы покрывают плечи и грудь. Губы деликатно подчеркнуты. Очаровательные лилии расцвели пером на шляпе и, как радужка глаз, «царит» посередине груди в виде медальона. В портрете присутствует множество различных растений, которые цветут в разные времена года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617138"/>
            <a:ext cx="2452911" cy="282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93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692696"/>
            <a:ext cx="3261048" cy="5976664"/>
          </a:xfrm>
        </p:spPr>
        <p:txBody>
          <a:bodyPr>
            <a:normAutofit/>
          </a:bodyPr>
          <a:lstStyle/>
          <a:p>
            <a:r>
              <a:rPr lang="ru-RU" dirty="0"/>
              <a:t>Лето. </a:t>
            </a:r>
            <a:br>
              <a:rPr lang="ru-RU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1563. Панель, масло.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Художественно - исторический музей, Вена. </a:t>
            </a:r>
            <a:br>
              <a:rPr lang="ru-RU" sz="2200" dirty="0"/>
            </a:br>
            <a:r>
              <a:rPr lang="ru-RU" sz="2200" dirty="0"/>
              <a:t>67 × 50,8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56868"/>
            <a:ext cx="5472608" cy="629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210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5978" y="692696"/>
            <a:ext cx="6919198" cy="5976664"/>
          </a:xfrm>
        </p:spPr>
        <p:txBody>
          <a:bodyPr>
            <a:normAutofit/>
          </a:bodyPr>
          <a:lstStyle/>
          <a:p>
            <a:r>
              <a:rPr lang="ru-RU" sz="2400" dirty="0"/>
              <a:t>Когда фантазия разыграется, ее уже трудно остановить, и этому свидетельством является картина «Лето» с насыщенностью и многообразием красок растительного мира. Этот пышный ассортимент фруктов, овощей, орехов и зерновых культур, можно рассматривать как руководство к праздничному меню доступных того времени продуктов питания. Художник включил сюда редкие сорта овощей, такие как кукуруза и баклажан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56869"/>
            <a:ext cx="1958474" cy="225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83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3312368" cy="5976664"/>
          </a:xfrm>
        </p:spPr>
        <p:txBody>
          <a:bodyPr>
            <a:normAutofit/>
          </a:bodyPr>
          <a:lstStyle/>
          <a:p>
            <a:r>
              <a:rPr lang="ru-RU" dirty="0"/>
              <a:t>Осень.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/>
              <a:t>1563. Панель, масло.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Королевская академия изящных искусств Сан - Фернандо, Мадрид. </a:t>
            </a:r>
            <a:br>
              <a:rPr lang="ru-RU" sz="2200" dirty="0"/>
            </a:br>
            <a:r>
              <a:rPr lang="ru-RU" sz="2200" dirty="0"/>
              <a:t>65 × 50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589904"/>
            <a:ext cx="4850686" cy="61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12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10336"/>
          </a:xfrm>
        </p:spPr>
        <p:txBody>
          <a:bodyPr/>
          <a:lstStyle/>
          <a:p>
            <a:r>
              <a:rPr lang="ru-RU" dirty="0"/>
              <a:t>К серии самых необычных творений можно отнести и серию картин, олицетворяющих четыре стихии – </a:t>
            </a:r>
            <a:br>
              <a:rPr lang="ru-RU" dirty="0"/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землю, воздух, огонь, и воду, </a:t>
            </a:r>
            <a:r>
              <a:rPr lang="ru-RU" dirty="0"/>
              <a:t>созданных художником для Максимилиана II.</a:t>
            </a:r>
          </a:p>
        </p:txBody>
      </p:sp>
    </p:spTree>
    <p:extLst>
      <p:ext uri="{BB962C8B-B14F-4D97-AF65-F5344CB8AC3E}">
        <p14:creationId xmlns:p14="http://schemas.microsoft.com/office/powerpoint/2010/main" val="4047273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53750"/>
            <a:ext cx="3261048" cy="5976664"/>
          </a:xfrm>
        </p:spPr>
        <p:txBody>
          <a:bodyPr>
            <a:normAutofit/>
          </a:bodyPr>
          <a:lstStyle/>
          <a:p>
            <a:r>
              <a:rPr lang="ru-RU" dirty="0"/>
              <a:t>Четыре времени года на одной голове.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/>
              <a:t>1590.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Масло на панели. Частная коллекция, 60,4 × 44,7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534336"/>
            <a:ext cx="5405239" cy="621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210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78288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ПОРТРЕТЫ</a:t>
            </a:r>
          </a:p>
        </p:txBody>
      </p:sp>
    </p:spTree>
    <p:extLst>
      <p:ext uri="{BB962C8B-B14F-4D97-AF65-F5344CB8AC3E}">
        <p14:creationId xmlns:p14="http://schemas.microsoft.com/office/powerpoint/2010/main" val="892855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655"/>
            <a:ext cx="3714225" cy="5976664"/>
          </a:xfrm>
        </p:spPr>
        <p:txBody>
          <a:bodyPr>
            <a:normAutofit/>
          </a:bodyPr>
          <a:lstStyle/>
          <a:p>
            <a:r>
              <a:rPr lang="ru-RU" dirty="0"/>
              <a:t>Библиотекарь.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/>
              <a:t>1566. </a:t>
            </a:r>
            <a:br>
              <a:rPr lang="ru-RU" sz="2000" dirty="0"/>
            </a:br>
            <a:r>
              <a:rPr lang="ru-RU" sz="2000" dirty="0"/>
              <a:t>Холст, масло.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Замок </a:t>
            </a:r>
            <a:r>
              <a:rPr lang="ru-RU" sz="2000" dirty="0" err="1"/>
              <a:t>Скоклостер</a:t>
            </a:r>
            <a:r>
              <a:rPr lang="ru-RU" sz="2000" dirty="0"/>
              <a:t>, </a:t>
            </a:r>
            <a:r>
              <a:rPr lang="ru-RU" sz="2000" dirty="0" err="1"/>
              <a:t>Уппланд</a:t>
            </a:r>
            <a:r>
              <a:rPr lang="ru-RU" sz="2000" dirty="0"/>
              <a:t>, Швеция. </a:t>
            </a:r>
            <a:br>
              <a:rPr lang="ru-RU" sz="2000" dirty="0"/>
            </a:br>
            <a:r>
              <a:rPr lang="ru-RU" sz="2000" dirty="0"/>
              <a:t>97 × 71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5" y="662648"/>
            <a:ext cx="4973191" cy="571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539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6925"/>
            <a:ext cx="3045024" cy="5976664"/>
          </a:xfrm>
        </p:spPr>
        <p:txBody>
          <a:bodyPr>
            <a:normAutofit/>
          </a:bodyPr>
          <a:lstStyle/>
          <a:p>
            <a:r>
              <a:rPr lang="ru-RU" dirty="0"/>
              <a:t>Юрист.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/>
              <a:t>1566. </a:t>
            </a:r>
            <a:br>
              <a:rPr lang="ru-RU" sz="2200" dirty="0"/>
            </a:br>
            <a:r>
              <a:rPr lang="ru-RU" sz="2200" dirty="0"/>
              <a:t>Холст, масло.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Национальный музей </a:t>
            </a:r>
            <a:r>
              <a:rPr lang="ru-RU" sz="2200" dirty="0" err="1"/>
              <a:t>Nationalmuseeum</a:t>
            </a:r>
            <a:r>
              <a:rPr lang="ru-RU" sz="2200" dirty="0"/>
              <a:t>, Стокгольм. </a:t>
            </a:r>
            <a:br>
              <a:rPr lang="ru-RU" sz="2200" dirty="0"/>
            </a:br>
            <a:r>
              <a:rPr lang="ru-RU" sz="2200" dirty="0"/>
              <a:t>64×51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534336"/>
            <a:ext cx="5405239" cy="621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14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6166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Маньеризм</a:t>
            </a:r>
            <a:r>
              <a:rPr lang="ru-RU" dirty="0"/>
              <a:t> – это стилистическое движение в итальянской и европейской живописи, начавшееся около 1520 г. И исчерпавшего свой образный потенциал к последнему десятилетию </a:t>
            </a:r>
            <a:r>
              <a:rPr lang="en-US" dirty="0"/>
              <a:t>XVI</a:t>
            </a:r>
            <a:r>
              <a:rPr lang="ru-RU" dirty="0"/>
              <a:t> в., заняв тем самым хронологическую «нишу» между высшим взлетом </a:t>
            </a:r>
            <a:r>
              <a:rPr lang="ru-RU" dirty="0">
                <a:solidFill>
                  <a:srgbClr val="FF0000"/>
                </a:solidFill>
              </a:rPr>
              <a:t>Возрождения</a:t>
            </a:r>
            <a:r>
              <a:rPr lang="ru-RU" dirty="0"/>
              <a:t> и зарождением стиля </a:t>
            </a:r>
            <a:r>
              <a:rPr lang="ru-RU" i="1" dirty="0">
                <a:solidFill>
                  <a:srgbClr val="FF0000"/>
                </a:solidFill>
              </a:rPr>
              <a:t>барокко</a:t>
            </a:r>
            <a:r>
              <a:rPr lang="ru-RU" i="1" dirty="0"/>
              <a:t>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2453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82344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Последние десятилетия своей карьеры </a:t>
            </a:r>
            <a:r>
              <a:rPr lang="ru-RU" sz="3200" dirty="0" err="1"/>
              <a:t>Арчимбольдо</a:t>
            </a:r>
            <a:r>
              <a:rPr lang="ru-RU" sz="3200" dirty="0"/>
              <a:t> провел на службе императора Рудольфа II, работая в Вене и Праге. Художник продолжал работать над картинами для императора и в 1592 году Рудольф II император присвоил художнику почетный придворный титул пфальцграфа 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200" i="1" dirty="0"/>
              <a:t>(в Раннем Средневековье граф-управляющий </a:t>
            </a:r>
            <a:r>
              <a:rPr lang="ru-RU" sz="2200" i="1" dirty="0" err="1"/>
              <a:t>пфальцем</a:t>
            </a:r>
            <a:r>
              <a:rPr lang="ru-RU" sz="2200" i="1" dirty="0"/>
              <a:t> (дворцом) в период отсутствия в нём правящего монарха).</a:t>
            </a:r>
          </a:p>
        </p:txBody>
      </p:sp>
    </p:spTree>
    <p:extLst>
      <p:ext uri="{BB962C8B-B14F-4D97-AF65-F5344CB8AC3E}">
        <p14:creationId xmlns:p14="http://schemas.microsoft.com/office/powerpoint/2010/main" val="16087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19256" cy="5382344"/>
          </a:xfrm>
        </p:spPr>
        <p:txBody>
          <a:bodyPr>
            <a:normAutofit/>
          </a:bodyPr>
          <a:lstStyle/>
          <a:p>
            <a:r>
              <a:rPr lang="ru-RU" dirty="0"/>
              <a:t>Сегодня </a:t>
            </a:r>
            <a:r>
              <a:rPr lang="ru-RU" dirty="0" err="1"/>
              <a:t>Арчимбольдо</a:t>
            </a:r>
            <a:r>
              <a:rPr lang="ru-RU" dirty="0"/>
              <a:t> в числе тех немногих художников, что оказали наиболее сильное  влияние на европейскую живопись, задав ей новое направление.</a:t>
            </a:r>
          </a:p>
        </p:txBody>
      </p:sp>
    </p:spTree>
    <p:extLst>
      <p:ext uri="{BB962C8B-B14F-4D97-AF65-F5344CB8AC3E}">
        <p14:creationId xmlns:p14="http://schemas.microsoft.com/office/powerpoint/2010/main" val="303791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688632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Маньеризм – «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maniera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u="sng" dirty="0"/>
              <a:t>негативный смысл:</a:t>
            </a:r>
            <a:br>
              <a:rPr lang="ru-RU" u="sng" dirty="0"/>
            </a:br>
            <a:r>
              <a:rPr lang="ru-RU" u="sng" dirty="0"/>
              <a:t/>
            </a:r>
            <a:br>
              <a:rPr lang="ru-RU" u="sng" dirty="0"/>
            </a:br>
            <a:r>
              <a:rPr lang="ru-RU" dirty="0"/>
              <a:t>творческая инертность;</a:t>
            </a:r>
            <a:br>
              <a:rPr lang="ru-RU" dirty="0"/>
            </a:br>
            <a:r>
              <a:rPr lang="ru-RU" dirty="0"/>
              <a:t>искусственность;</a:t>
            </a:r>
            <a:br>
              <a:rPr lang="ru-RU" dirty="0"/>
            </a:br>
            <a:r>
              <a:rPr lang="ru-RU" dirty="0"/>
              <a:t>техническая виртуозность без вдохновения</a:t>
            </a:r>
          </a:p>
        </p:txBody>
      </p:sp>
    </p:spTree>
    <p:extLst>
      <p:ext uri="{BB962C8B-B14F-4D97-AF65-F5344CB8AC3E}">
        <p14:creationId xmlns:p14="http://schemas.microsoft.com/office/powerpoint/2010/main" val="2089415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маньеризма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297664"/>
          </a:xfrm>
        </p:spPr>
        <p:txBody>
          <a:bodyPr>
            <a:normAutofit/>
          </a:bodyPr>
          <a:lstStyle/>
          <a:p>
            <a:r>
              <a:rPr lang="ru-RU" sz="3600" dirty="0"/>
              <a:t>Мир субъективных фантазий;</a:t>
            </a:r>
          </a:p>
          <a:p>
            <a:r>
              <a:rPr lang="ru-RU" sz="3600" dirty="0"/>
              <a:t>Смятение и пессимизм;</a:t>
            </a:r>
          </a:p>
          <a:p>
            <a:r>
              <a:rPr lang="ru-RU" sz="3600" dirty="0"/>
              <a:t>Сложные, прихотливые ракурсы;</a:t>
            </a:r>
          </a:p>
          <a:p>
            <a:r>
              <a:rPr lang="ru-RU" sz="3600" dirty="0"/>
              <a:t>Змеевидные изгибы фигур;</a:t>
            </a:r>
          </a:p>
          <a:p>
            <a:r>
              <a:rPr lang="ru-RU" sz="3600" dirty="0"/>
              <a:t>Напряженность образов;</a:t>
            </a:r>
          </a:p>
          <a:p>
            <a:r>
              <a:rPr lang="ru-RU" sz="3600" dirty="0"/>
              <a:t>Острота художественных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2113224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Представители маньеризма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983904"/>
            <a:ext cx="4042792" cy="474303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Доменико </a:t>
            </a:r>
            <a:r>
              <a:rPr lang="ru-RU" dirty="0" err="1"/>
              <a:t>Беккафуми</a:t>
            </a:r>
            <a:r>
              <a:rPr lang="ru-RU" dirty="0"/>
              <a:t>, </a:t>
            </a:r>
          </a:p>
          <a:p>
            <a:r>
              <a:rPr lang="ru-RU" dirty="0" err="1"/>
              <a:t>Алессандро</a:t>
            </a:r>
            <a:r>
              <a:rPr lang="ru-RU" dirty="0"/>
              <a:t> </a:t>
            </a:r>
            <a:r>
              <a:rPr lang="ru-RU" dirty="0" err="1"/>
              <a:t>Аллори</a:t>
            </a:r>
            <a:r>
              <a:rPr lang="ru-RU" dirty="0"/>
              <a:t>, </a:t>
            </a:r>
          </a:p>
          <a:p>
            <a:r>
              <a:rPr lang="ru-RU" dirty="0" err="1"/>
              <a:t>Артемизию</a:t>
            </a:r>
            <a:r>
              <a:rPr lang="ru-RU" dirty="0"/>
              <a:t>, </a:t>
            </a:r>
          </a:p>
          <a:p>
            <a:r>
              <a:rPr lang="ru-RU" dirty="0"/>
              <a:t>Жана </a:t>
            </a:r>
            <a:r>
              <a:rPr lang="ru-RU" dirty="0" err="1"/>
              <a:t>Дюве</a:t>
            </a:r>
            <a:r>
              <a:rPr lang="ru-RU" dirty="0"/>
              <a:t>, </a:t>
            </a:r>
          </a:p>
          <a:p>
            <a:r>
              <a:rPr lang="ru-RU" dirty="0" err="1"/>
              <a:t>Орацио</a:t>
            </a:r>
            <a:r>
              <a:rPr lang="ru-RU" dirty="0"/>
              <a:t> </a:t>
            </a:r>
            <a:r>
              <a:rPr lang="ru-RU" dirty="0" err="1"/>
              <a:t>Джентилески</a:t>
            </a:r>
            <a:endParaRPr lang="ru-RU" dirty="0"/>
          </a:p>
          <a:p>
            <a:r>
              <a:rPr lang="ru-RU" dirty="0" err="1"/>
              <a:t>Бартоломео</a:t>
            </a:r>
            <a:r>
              <a:rPr lang="ru-RU" dirty="0"/>
              <a:t> </a:t>
            </a:r>
            <a:r>
              <a:rPr lang="ru-RU" dirty="0" err="1"/>
              <a:t>Амманнати</a:t>
            </a:r>
            <a:r>
              <a:rPr lang="ru-RU" dirty="0"/>
              <a:t>;</a:t>
            </a:r>
          </a:p>
          <a:p>
            <a:r>
              <a:rPr lang="ru-RU" dirty="0" err="1"/>
              <a:t>Джамболонья</a:t>
            </a:r>
            <a:endParaRPr lang="ru-RU" dirty="0"/>
          </a:p>
          <a:p>
            <a:r>
              <a:rPr lang="ru-RU" dirty="0" err="1"/>
              <a:t>Бенвенуто</a:t>
            </a:r>
            <a:r>
              <a:rPr lang="ru-RU" dirty="0"/>
              <a:t> </a:t>
            </a:r>
            <a:r>
              <a:rPr lang="ru-RU" dirty="0" err="1"/>
              <a:t>Челлини</a:t>
            </a:r>
            <a:r>
              <a:rPr lang="ru-RU" dirty="0"/>
              <a:t>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9600" y="1983904"/>
            <a:ext cx="4042792" cy="474303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/>
              <a:t>Франческо</a:t>
            </a:r>
            <a:r>
              <a:rPr lang="ru-RU" dirty="0"/>
              <a:t> </a:t>
            </a:r>
            <a:r>
              <a:rPr lang="ru-RU" dirty="0" err="1"/>
              <a:t>Пармиджанино</a:t>
            </a:r>
            <a:r>
              <a:rPr lang="ru-RU" dirty="0"/>
              <a:t>,</a:t>
            </a:r>
          </a:p>
          <a:p>
            <a:r>
              <a:rPr lang="ru-RU" dirty="0" err="1"/>
              <a:t>Якопо</a:t>
            </a:r>
            <a:r>
              <a:rPr lang="ru-RU" dirty="0"/>
              <a:t> </a:t>
            </a:r>
            <a:r>
              <a:rPr lang="ru-RU" dirty="0" err="1"/>
              <a:t>Понтормо</a:t>
            </a:r>
            <a:r>
              <a:rPr lang="ru-RU" dirty="0"/>
              <a:t>, </a:t>
            </a:r>
          </a:p>
          <a:p>
            <a:r>
              <a:rPr lang="ru-RU" dirty="0"/>
              <a:t>Джованни </a:t>
            </a:r>
            <a:r>
              <a:rPr lang="ru-RU" dirty="0" err="1"/>
              <a:t>Баттиста</a:t>
            </a:r>
            <a:r>
              <a:rPr lang="ru-RU" dirty="0"/>
              <a:t> </a:t>
            </a:r>
            <a:r>
              <a:rPr lang="ru-RU" dirty="0" err="1"/>
              <a:t>Нальдини</a:t>
            </a:r>
            <a:r>
              <a:rPr lang="ru-RU" dirty="0"/>
              <a:t>, </a:t>
            </a:r>
          </a:p>
          <a:p>
            <a:r>
              <a:rPr lang="ru-RU" dirty="0"/>
              <a:t>Джорджо Вазари, </a:t>
            </a:r>
          </a:p>
          <a:p>
            <a:r>
              <a:rPr lang="ru-RU" dirty="0"/>
              <a:t>Джулио Романо, </a:t>
            </a:r>
          </a:p>
          <a:p>
            <a:r>
              <a:rPr lang="ru-RU" dirty="0"/>
              <a:t>Джузеппе </a:t>
            </a:r>
            <a:r>
              <a:rPr lang="ru-RU" dirty="0" err="1"/>
              <a:t>Арчимбольдо</a:t>
            </a:r>
            <a:r>
              <a:rPr lang="ru-RU" dirty="0"/>
              <a:t>, </a:t>
            </a:r>
          </a:p>
          <a:p>
            <a:r>
              <a:rPr lang="ru-RU" dirty="0" err="1"/>
              <a:t>Бронзино</a:t>
            </a:r>
            <a:r>
              <a:rPr lang="ru-RU" dirty="0"/>
              <a:t>, </a:t>
            </a:r>
          </a:p>
          <a:p>
            <a:r>
              <a:rPr lang="ru-RU" dirty="0" err="1"/>
              <a:t>Россо</a:t>
            </a:r>
            <a:r>
              <a:rPr lang="ru-RU" dirty="0"/>
              <a:t> </a:t>
            </a:r>
            <a:r>
              <a:rPr lang="ru-RU" dirty="0" err="1"/>
              <a:t>Фьорентино</a:t>
            </a:r>
            <a:r>
              <a:rPr lang="ru-RU" dirty="0"/>
              <a:t>, </a:t>
            </a:r>
          </a:p>
          <a:p>
            <a:r>
              <a:rPr lang="ru-RU" dirty="0" err="1"/>
              <a:t>Франческо</a:t>
            </a:r>
            <a:r>
              <a:rPr lang="ru-RU" dirty="0"/>
              <a:t> </a:t>
            </a:r>
            <a:r>
              <a:rPr lang="ru-RU" dirty="0" err="1"/>
              <a:t>Сальвиати</a:t>
            </a:r>
            <a:r>
              <a:rPr lang="ru-RU" dirty="0"/>
              <a:t>,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77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dirty="0"/>
              <a:t>Джузеппе </a:t>
            </a:r>
            <a:r>
              <a:rPr lang="ru-RU" sz="8800" dirty="0" err="1"/>
              <a:t>Арчимбольдо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96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16632"/>
            <a:ext cx="4176464" cy="6552728"/>
          </a:xfrm>
        </p:spPr>
        <p:txBody>
          <a:bodyPr>
            <a:normAutofit/>
          </a:bodyPr>
          <a:lstStyle/>
          <a:p>
            <a:r>
              <a:rPr lang="ru-RU" sz="2400" dirty="0"/>
              <a:t>1526 или 1527, Милан — 11 июля 1593, там же) — итальянский живописец, декоратор, обычно причисляемый к представителям маньеризма. </a:t>
            </a:r>
            <a:br>
              <a:rPr lang="ru-RU" sz="2400" dirty="0"/>
            </a:br>
            <a:r>
              <a:rPr lang="ru-RU" sz="2400" dirty="0"/>
              <a:t>В его творчестве некоторые критики и художники ХХ века усматривали предвосхищение сюрреализма.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79"/>
            <a:ext cx="4728655" cy="678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7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764704"/>
            <a:ext cx="3333056" cy="5832648"/>
          </a:xfrm>
        </p:spPr>
        <p:txBody>
          <a:bodyPr/>
          <a:lstStyle/>
          <a:p>
            <a:r>
              <a:rPr lang="ru-RU" dirty="0"/>
              <a:t>Портрет императора Максимилиана II с семьёй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E090355-6A5A-47B0-B230-D42ECC9823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72" y="698358"/>
            <a:ext cx="4630878" cy="582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13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677</Words>
  <Application>Microsoft Office PowerPoint</Application>
  <PresentationFormat>Экран (4:3)</PresentationFormat>
  <Paragraphs>55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Городская</vt:lpstr>
      <vt:lpstr>МАНЬЕРИЗМ</vt:lpstr>
      <vt:lpstr>Кризис гуманистической культуры; Разочарование в ренессансных идеалах; Разлад с окружающим миром     потеря веры в ЧЕЛОВЕКА</vt:lpstr>
      <vt:lpstr>Маньеризм – это стилистическое движение в итальянской и европейской живописи, начавшееся около 1520 г. И исчерпавшего свой образный потенциал к последнему десятилетию XVI в., заняв тем самым хронологическую «нишу» между высшим взлетом Возрождения и зарождением стиля барокко. </vt:lpstr>
      <vt:lpstr>Маньеризм – «maniera»  негативный смысл:  творческая инертность; искусственность; техническая виртуозность без вдохновения</vt:lpstr>
      <vt:lpstr>Особенности маньеризма</vt:lpstr>
      <vt:lpstr>Представители маньеризма</vt:lpstr>
      <vt:lpstr>Джузеппе Арчимбольдо</vt:lpstr>
      <vt:lpstr>1526 или 1527, Милан — 11 июля 1593, там же) — итальянский живописец, декоратор, обычно причисляемый к представителям маньеризма.  В его творчестве некоторые критики и художники ХХ века усматривали предвосхищение сюрреализма.</vt:lpstr>
      <vt:lpstr>Портрет императора Максимилиана II с семьёй</vt:lpstr>
      <vt:lpstr>Император Священной Римской империи Максимилиан II</vt:lpstr>
      <vt:lpstr>Император священной римской империи Рудольф II</vt:lpstr>
      <vt:lpstr>При императоре Рудольфе II (Сын и преемник Максимилиана II), избранный в 1576 году, Арчимбольдо проявил свои разносторонние дарования. И ему было присвоено придворное звание «мастера празднеств» за изобретение различных механизмов, музыкальных инструментов и картин для грандиозных театральных представлений и придворных торжеств. Самым грандиозным торжеством, устроенным Арчимбольдо считается праздник по случаю бракосочетания Карла Штирийского с Марией Баварской в августе 1571 года, которое продолжалось два дня. </vt:lpstr>
      <vt:lpstr>Художник шестнадцатого века Джузеппе Арчимбольдо пошел по стопам своего отца, Бьяджо, который занимался созданием витражей и фресок. Но знаменитым от стал в другой сфере - благодаря своим необычным аллегорическим картинам.</vt:lpstr>
      <vt:lpstr>Портрет императора Рудольфа II в образе Вертумна. 1590</vt:lpstr>
      <vt:lpstr>Верту́мн (лат. Vertumnus, от лат. vertere, превращать) — древнеиталийский бог времён года и их различных даров, поэтому он изображался преимущественно в виде садовника с садовым ножом и плодами. Ему ежегодно приносились жертвы 13 августа (вертумналии). Позднейшая римская мифология сделала из него этрусского бога; но, как показывает этимология этого имени, Вертумн был настоящим латинским и в то же время общеиталийским богом, родственным Церере и Помоне, богиням хлебных растений и фруктов.</vt:lpstr>
      <vt:lpstr>Серия «ВРЕМЕНА ГОДА»</vt:lpstr>
      <vt:lpstr>Юное лицо «Весны» как будто соткано из нежных цветов.   «Лето» - женское лицо, составленное из колосьев, фруктов и овощей,   а «Зима» - лицо старика.</vt:lpstr>
      <vt:lpstr>Зима.   1563.  Масло на панели.   Художественно - исторический музей, Вена. 66,4 х 50.5</vt:lpstr>
      <vt:lpstr>«Зима» одно из самых выразительных времен года в серии аллегорических картин Джузеппе Арчимбольдо, напоминает гротески Леонардо: в корявом и древнем стволе дерева из остатков сломанных ветвей преображаются нос и уши; суженные глаза родились из трещин на коре; а древесный гриб прирос в форме губ. Остевые волосы увиты плющом, а веточка с нависшим лимоном и апельсином выступают из груди фигуры.</vt:lpstr>
      <vt:lpstr>Весна.   1563.  Панель, масло.   Королевская академия изящных искусств Сан - Фернандо, Мадрид.  65 × 50</vt:lpstr>
      <vt:lpstr>«Весна» пленяет нас свежестью листвы и нежностью красок растительного мира. Весь портрет, начиная с головы, распускается в цветениях. Зеленые листья ранней кладовой природы покрывают плечи и грудь. Губы деликатно подчеркнуты. Очаровательные лилии расцвели пером на шляпе и, как радужка глаз, «царит» посередине груди в виде медальона. В портрете присутствует множество различных растений, которые цветут в разные времена года</vt:lpstr>
      <vt:lpstr>Лето.   1563. Панель, масло.   Художественно - исторический музей, Вена.  67 × 50,8</vt:lpstr>
      <vt:lpstr>Когда фантазия разыграется, ее уже трудно остановить, и этому свидетельством является картина «Лето» с насыщенностью и многообразием красок растительного мира. Этот пышный ассортимент фруктов, овощей, орехов и зерновых культур, можно рассматривать как руководство к праздничному меню доступных того времени продуктов питания. Художник включил сюда редкие сорта овощей, такие как кукуруза и баклажан</vt:lpstr>
      <vt:lpstr>Осень.   1563. Панель, масло.   Королевская академия изящных искусств Сан - Фернандо, Мадрид.  65 × 50</vt:lpstr>
      <vt:lpstr>К серии самых необычных творений можно отнести и серию картин, олицетворяющих четыре стихии –  землю, воздух, огонь, и воду, созданных художником для Максимилиана II.</vt:lpstr>
      <vt:lpstr>Четыре времени года на одной голове.   1590.   Масло на панели. Частная коллекция, 60,4 × 44,7</vt:lpstr>
      <vt:lpstr>ПОРТРЕТЫ</vt:lpstr>
      <vt:lpstr>Библиотекарь.   1566.  Холст, масло.   Замок Скоклостер, Уппланд, Швеция.  97 × 71</vt:lpstr>
      <vt:lpstr>Юрист.   1566.  Холст, масло.   Национальный музей Nationalmuseeum, Стокгольм.  64×51</vt:lpstr>
      <vt:lpstr>Последние десятилетия своей карьеры Арчимбольдо провел на службе императора Рудольфа II, работая в Вене и Праге. Художник продолжал работать над картинами для императора и в 1592 году Рудольф II император присвоил художнику почетный придворный титул пфальцграфа   (в Раннем Средневековье граф-управляющий пфальцем (дворцом) в период отсутствия в нём правящего монарха).</vt:lpstr>
      <vt:lpstr>Сегодня Арчимбольдо в числе тех немногих художников, что оказали наиболее сильное  влияние на европейскую живопись, задав ей новое направление.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2021-09-09T06:01:43Z</dcterms:modified>
</cp:coreProperties>
</file>