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0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74" r:id="rId12"/>
    <p:sldId id="270" r:id="rId13"/>
    <p:sldId id="271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78"/>
    <a:srgbClr val="666699"/>
    <a:srgbClr val="4D4D4D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293096"/>
            <a:ext cx="5688632" cy="1728192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45855"/>
            <a:ext cx="619268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2555776" y="1484784"/>
            <a:ext cx="64807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5855"/>
            <a:ext cx="619268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1484784"/>
            <a:ext cx="64807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293096"/>
            <a:ext cx="6552728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E1E78"/>
                </a:solidFill>
              </a:rPr>
              <a:t>Мастер-класс по теме «Приёмы организации самостоятельной работы»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E1E78"/>
                </a:solidFill>
                <a:latin typeface="Liberation Serif" pitchFamily="18" charset="0"/>
              </a:rPr>
              <a:t>Верховод К.С., учитель русского языка и литературы, МАОУ Чукреевской СОШ</a:t>
            </a:r>
            <a:endParaRPr lang="ru-RU" dirty="0">
              <a:solidFill>
                <a:srgbClr val="1E1E78"/>
              </a:solidFill>
              <a:latin typeface="Liberation Serif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6429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E1E78"/>
                </a:solidFill>
              </a:rPr>
              <a:t>Сентябрь 2020</a:t>
            </a:r>
            <a:endParaRPr lang="ru-RU" dirty="0">
              <a:solidFill>
                <a:srgbClr val="1E1E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204864"/>
            <a:ext cx="7416378" cy="3312367"/>
          </a:xfrm>
        </p:spPr>
      </p:pic>
      <p:sp>
        <p:nvSpPr>
          <p:cNvPr id="5" name="TextBox 4"/>
          <p:cNvSpPr txBox="1"/>
          <p:nvPr/>
        </p:nvSpPr>
        <p:spPr>
          <a:xfrm>
            <a:off x="6948264" y="62694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Пример № 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378904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Проблема или вопрос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13407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«ЗА»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684677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«ПРОТИВ»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04664"/>
            <a:ext cx="2133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E1E78"/>
                </a:solidFill>
              </a:rPr>
              <a:t>«</a:t>
            </a:r>
            <a:r>
              <a:rPr lang="ru-RU" sz="2800" b="1" dirty="0" err="1">
                <a:solidFill>
                  <a:srgbClr val="1E1E78"/>
                </a:solidFill>
              </a:rPr>
              <a:t>Фишбоун</a:t>
            </a:r>
            <a:r>
              <a:rPr lang="ru-RU" sz="2800" b="1" dirty="0">
                <a:solidFill>
                  <a:srgbClr val="1E1E78"/>
                </a:solidFill>
              </a:rPr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313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5855"/>
            <a:ext cx="6192688" cy="1366921"/>
          </a:xfrm>
        </p:spPr>
        <p:txBody>
          <a:bodyPr>
            <a:noAutofit/>
          </a:bodyPr>
          <a:lstStyle/>
          <a:p>
            <a:r>
              <a:rPr lang="ru-RU" sz="2300" dirty="0">
                <a:solidFill>
                  <a:srgbClr val="1E1E78"/>
                </a:solidFill>
              </a:rPr>
              <a:t>У</a:t>
            </a:r>
            <a:r>
              <a:rPr lang="ru-RU" sz="2300" dirty="0" smtClean="0">
                <a:solidFill>
                  <a:srgbClr val="1E1E78"/>
                </a:solidFill>
              </a:rPr>
              <a:t>важаемые </a:t>
            </a:r>
            <a:r>
              <a:rPr lang="ru-RU" sz="2300" dirty="0">
                <a:solidFill>
                  <a:srgbClr val="1E1E78"/>
                </a:solidFill>
              </a:rPr>
              <a:t>коллеги, попробуйте </a:t>
            </a:r>
            <a:r>
              <a:rPr lang="ru-RU" sz="2300" dirty="0" smtClean="0">
                <a:solidFill>
                  <a:srgbClr val="1E1E78"/>
                </a:solidFill>
              </a:rPr>
              <a:t>составить </a:t>
            </a:r>
            <a:r>
              <a:rPr lang="ru-RU" sz="2300" dirty="0" err="1" smtClean="0">
                <a:solidFill>
                  <a:srgbClr val="1E1E78"/>
                </a:solidFill>
              </a:rPr>
              <a:t>фишбоун</a:t>
            </a:r>
            <a:r>
              <a:rPr lang="ru-RU" sz="2300" dirty="0" smtClean="0">
                <a:solidFill>
                  <a:srgbClr val="1E1E78"/>
                </a:solidFill>
              </a:rPr>
              <a:t> на тему</a:t>
            </a:r>
            <a:br>
              <a:rPr lang="ru-RU" sz="2300" dirty="0" smtClean="0">
                <a:solidFill>
                  <a:srgbClr val="1E1E78"/>
                </a:solidFill>
              </a:rPr>
            </a:br>
            <a:r>
              <a:rPr lang="ru-RU" sz="2300" dirty="0" smtClean="0">
                <a:solidFill>
                  <a:srgbClr val="1E1E78"/>
                </a:solidFill>
              </a:rPr>
              <a:t>«Дистанционное образование».</a:t>
            </a:r>
            <a:endParaRPr lang="ru-RU" sz="2300" dirty="0">
              <a:solidFill>
                <a:srgbClr val="1E1E78"/>
              </a:solidFill>
            </a:endParaRPr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5472163" cy="2444025"/>
          </a:xfrm>
        </p:spPr>
      </p:pic>
      <p:sp>
        <p:nvSpPr>
          <p:cNvPr id="6" name="TextBox 5"/>
          <p:cNvSpPr txBox="1"/>
          <p:nvPr/>
        </p:nvSpPr>
        <p:spPr>
          <a:xfrm>
            <a:off x="5220072" y="180243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«ЗА»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2020" y="508518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«ПРОТИВ»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61592" y="24928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Дистанционное образование</a:t>
            </a:r>
            <a:endParaRPr lang="ru-RU" sz="1600" b="1" dirty="0"/>
          </a:p>
        </p:txBody>
      </p:sp>
      <p:cxnSp>
        <p:nvCxnSpPr>
          <p:cNvPr id="10" name="Прямая со стрелкой 9"/>
          <p:cNvCxnSpPr>
            <a:stCxn id="8" idx="2"/>
          </p:cNvCxnSpPr>
          <p:nvPr/>
        </p:nvCxnSpPr>
        <p:spPr>
          <a:xfrm>
            <a:off x="2325688" y="3077671"/>
            <a:ext cx="662136" cy="567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53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1E1E78"/>
                </a:solidFill>
              </a:rPr>
              <a:t>Кластер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— это графическая форма организации информации, когда выделяются основные смысловые единицы, которые фиксируются в виде схемы с обозначением всех связей между </a:t>
            </a:r>
            <a:r>
              <a:rPr lang="ru-RU" dirty="0" smtClean="0">
                <a:solidFill>
                  <a:schemeClr val="tx1"/>
                </a:solidFill>
              </a:rPr>
              <a:t>ними.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Он </a:t>
            </a:r>
            <a:r>
              <a:rPr lang="ru-RU" dirty="0">
                <a:solidFill>
                  <a:schemeClr val="tx1"/>
                </a:solidFill>
              </a:rPr>
              <a:t>представляет собой изображение, способствующее систематизации и обобщению учебного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171329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192688" cy="1150897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1E1E78"/>
                </a:solidFill>
              </a:rPr>
              <a:t>Образец кластера, который можно использовать на уроках литературы</a:t>
            </a:r>
            <a:endParaRPr lang="ru-RU" sz="3600" dirty="0">
              <a:solidFill>
                <a:srgbClr val="1E1E78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421" y="2276872"/>
            <a:ext cx="6814067" cy="3960440"/>
          </a:xfrm>
        </p:spPr>
      </p:pic>
    </p:spTree>
    <p:extLst>
      <p:ext uri="{BB962C8B-B14F-4D97-AF65-F5344CB8AC3E}">
        <p14:creationId xmlns:p14="http://schemas.microsoft.com/office/powerpoint/2010/main" val="308243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2924944"/>
            <a:ext cx="648072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1E1E78"/>
                </a:solidFill>
              </a:rPr>
              <a:t>Спасибо за внимание!</a:t>
            </a:r>
            <a:endParaRPr lang="ru-RU" sz="4000" b="1" dirty="0">
              <a:solidFill>
                <a:srgbClr val="1E1E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9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192688" cy="11508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E1E78"/>
                </a:solidFill>
              </a:rPr>
              <a:t>Самостоятельная работа - </a:t>
            </a:r>
            <a:endParaRPr lang="ru-RU" dirty="0">
              <a:solidFill>
                <a:srgbClr val="1E1E78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вид </a:t>
            </a:r>
            <a:r>
              <a:rPr lang="ru-RU" dirty="0">
                <a:solidFill>
                  <a:schemeClr val="tx1"/>
                </a:solidFill>
              </a:rPr>
              <a:t>учебной деятельности, выполняемый учащимся без непосредственного контакта с преподавателем или управляемый преподавателем опосредованно через специальные учебные </a:t>
            </a:r>
            <a:r>
              <a:rPr lang="ru-RU" dirty="0" smtClean="0">
                <a:solidFill>
                  <a:schemeClr val="tx1"/>
                </a:solidFill>
              </a:rPr>
              <a:t>материалы.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45855"/>
            <a:ext cx="6984776" cy="11508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E1E78"/>
                </a:solidFill>
              </a:rPr>
              <a:t>Приём</a:t>
            </a:r>
            <a:br>
              <a:rPr lang="ru-RU" dirty="0" smtClean="0">
                <a:solidFill>
                  <a:srgbClr val="1E1E78"/>
                </a:solidFill>
              </a:rPr>
            </a:br>
            <a:r>
              <a:rPr lang="ru-RU" dirty="0" smtClean="0">
                <a:solidFill>
                  <a:srgbClr val="1E1E78"/>
                </a:solidFill>
              </a:rPr>
              <a:t>«Ассоциативный куст»</a:t>
            </a:r>
            <a:endParaRPr lang="ru-RU" dirty="0">
              <a:solidFill>
                <a:srgbClr val="1E1E78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83768" y="1916832"/>
            <a:ext cx="648072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Ассоциация</a:t>
            </a:r>
            <a:r>
              <a:rPr lang="ru-RU" dirty="0">
                <a:solidFill>
                  <a:schemeClr val="tx1"/>
                </a:solidFill>
              </a:rPr>
              <a:t> — это взаимосвязь между отдельными определениями, фактами, предметами, явлениями, в результате которой упоминание одного понятия вызывает воспоминание о другом, сочетающимся с ним. </a:t>
            </a: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6192688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E1E78"/>
                </a:solidFill>
                <a:effectLst/>
              </a:rPr>
              <a:t>Описание </a:t>
            </a:r>
            <a:r>
              <a:rPr lang="ru-RU" sz="3200" b="1" dirty="0" smtClean="0">
                <a:solidFill>
                  <a:srgbClr val="1E1E78"/>
                </a:solidFill>
                <a:effectLst/>
              </a:rPr>
              <a:t>картины «Летний </a:t>
            </a:r>
            <a:r>
              <a:rPr lang="ru-RU" sz="3200" b="1" dirty="0">
                <a:solidFill>
                  <a:srgbClr val="1E1E78"/>
                </a:solidFill>
                <a:effectLst/>
              </a:rPr>
              <a:t>сад осенью» </a:t>
            </a:r>
            <a:r>
              <a:rPr lang="ru-RU" sz="3200" b="1" dirty="0" err="1">
                <a:solidFill>
                  <a:srgbClr val="1E1E78"/>
                </a:solidFill>
                <a:effectLst/>
              </a:rPr>
              <a:t>И.Бродского</a:t>
            </a:r>
            <a:r>
              <a:rPr lang="ru-RU" sz="3200" b="1" dirty="0">
                <a:solidFill>
                  <a:srgbClr val="1E1E78"/>
                </a:solidFill>
                <a:effectLst/>
              </a:rPr>
              <a:t/>
            </a:r>
            <a:br>
              <a:rPr lang="ru-RU" sz="3200" b="1" dirty="0">
                <a:solidFill>
                  <a:srgbClr val="1E1E78"/>
                </a:solidFill>
                <a:effectLst/>
              </a:rPr>
            </a:br>
            <a:endParaRPr lang="ru-RU" sz="3200" dirty="0">
              <a:solidFill>
                <a:srgbClr val="1E1E78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37945" y="2743831"/>
            <a:ext cx="648072" cy="523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5724128" y="119675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236296" y="1052736"/>
            <a:ext cx="3777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48272" y="1916832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21409" y="1892893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34818" y="1908539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44316" y="214667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Погода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52320" y="212821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Люди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669160" y="210427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Сад  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771800" y="27969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000400" y="2807790"/>
            <a:ext cx="457200" cy="517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250933" y="1196752"/>
            <a:ext cx="645157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116914" y="2766333"/>
            <a:ext cx="348586" cy="558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79524" y="2766333"/>
            <a:ext cx="990088" cy="1608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573511" y="2743831"/>
            <a:ext cx="510930" cy="1679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345723" y="2743831"/>
            <a:ext cx="10656" cy="871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944269" y="3373397"/>
            <a:ext cx="1483715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761785" y="3738202"/>
            <a:ext cx="149263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733980" y="3541658"/>
            <a:ext cx="134677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24128" y="4509120"/>
            <a:ext cx="1443597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5926" y="2996952"/>
            <a:ext cx="128805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868731" y="3963173"/>
            <a:ext cx="147913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756484" y="4501553"/>
            <a:ext cx="1452039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917257" y="3373016"/>
            <a:ext cx="13447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827584" y="35938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Солнечная 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907704" y="41490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Пасмурная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944269" y="343074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Радостная или унылая  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3728082" y="45091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Опавшие листья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716016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Голые деревья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689842" y="471293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Пустота  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7614084" y="2744147"/>
            <a:ext cx="369993" cy="301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72200" y="321447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Гуляют  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7668344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Любуются природой </a:t>
            </a:r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7342919" y="4540441"/>
            <a:ext cx="128805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7614084" y="2896547"/>
            <a:ext cx="369994" cy="1643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236296" y="475181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Мечтают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2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5855"/>
            <a:ext cx="6840760" cy="1294913"/>
          </a:xfrm>
        </p:spPr>
        <p:txBody>
          <a:bodyPr>
            <a:noAutofit/>
          </a:bodyPr>
          <a:lstStyle/>
          <a:p>
            <a:r>
              <a:rPr lang="ru-RU" sz="2300" dirty="0">
                <a:solidFill>
                  <a:srgbClr val="1E1E78"/>
                </a:solidFill>
              </a:rPr>
              <a:t>У</a:t>
            </a:r>
            <a:r>
              <a:rPr lang="ru-RU" sz="2300" dirty="0" smtClean="0">
                <a:solidFill>
                  <a:srgbClr val="1E1E78"/>
                </a:solidFill>
              </a:rPr>
              <a:t>важаемые </a:t>
            </a:r>
            <a:r>
              <a:rPr lang="ru-RU" sz="2300" dirty="0">
                <a:solidFill>
                  <a:srgbClr val="1E1E78"/>
                </a:solidFill>
              </a:rPr>
              <a:t>коллеги, попробуйте подобрать ассоциации или составить ассоциативный куст по тем заданиям, которые лежат у Вас на столах.</a:t>
            </a:r>
            <a:endParaRPr lang="ru-RU" sz="2300" dirty="0">
              <a:solidFill>
                <a:srgbClr val="1E1E7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484784"/>
            <a:ext cx="7344816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u="sng" dirty="0">
                <a:solidFill>
                  <a:srgbClr val="FF0000"/>
                </a:solidFill>
              </a:rPr>
              <a:t>Задание учителям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u="sng" dirty="0">
                <a:solidFill>
                  <a:srgbClr val="FF0000"/>
                </a:solidFill>
              </a:rPr>
              <a:t>Задание 1.</a:t>
            </a:r>
            <a:r>
              <a:rPr lang="ru-RU" dirty="0">
                <a:solidFill>
                  <a:schemeClr val="tx1"/>
                </a:solidFill>
              </a:rPr>
              <a:t> «Через базарную площадь идёт полицейский </a:t>
            </a:r>
            <a:r>
              <a:rPr lang="ru-RU" b="1" dirty="0">
                <a:solidFill>
                  <a:schemeClr val="tx1"/>
                </a:solidFill>
              </a:rPr>
              <a:t>надзиратель</a:t>
            </a:r>
            <a:r>
              <a:rPr lang="ru-RU" dirty="0">
                <a:solidFill>
                  <a:schemeClr val="tx1"/>
                </a:solidFill>
              </a:rPr>
              <a:t> Очумелов в новой шинели и с узелком в руке». - Объясните значение выделенного слова. Из рассказа А.П. Чехова «Хамелеон».</a:t>
            </a:r>
          </a:p>
          <a:p>
            <a:r>
              <a:rPr lang="ru-RU" u="sng" dirty="0">
                <a:solidFill>
                  <a:srgbClr val="FF0000"/>
                </a:solidFill>
              </a:rPr>
              <a:t>Задание 2.</a:t>
            </a:r>
            <a:r>
              <a:rPr lang="ru-RU" dirty="0">
                <a:solidFill>
                  <a:schemeClr val="tx1"/>
                </a:solidFill>
              </a:rPr>
              <a:t>  - Представьте, как выглядел </a:t>
            </a:r>
            <a:r>
              <a:rPr lang="ru-RU" b="1" dirty="0">
                <a:solidFill>
                  <a:schemeClr val="tx1"/>
                </a:solidFill>
              </a:rPr>
              <a:t>полицейский надзиратель</a:t>
            </a:r>
            <a:r>
              <a:rPr lang="ru-RU" dirty="0">
                <a:solidFill>
                  <a:schemeClr val="tx1"/>
                </a:solidFill>
              </a:rPr>
              <a:t> середины XIX века. Опишите его. Из рассказа А.П. Чехова «Хамелеон».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5855"/>
            <a:ext cx="6192688" cy="295109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1E1E78"/>
                </a:solidFill>
                <a:effectLst/>
              </a:rPr>
              <a:t>«</a:t>
            </a:r>
            <a:r>
              <a:rPr lang="ru-RU" sz="2800" b="1" dirty="0" err="1">
                <a:solidFill>
                  <a:srgbClr val="1E1E78"/>
                </a:solidFill>
                <a:effectLst/>
              </a:rPr>
              <a:t>Фишбоун</a:t>
            </a:r>
            <a:r>
              <a:rPr lang="ru-RU" sz="2800" b="1" dirty="0" smtClean="0">
                <a:solidFill>
                  <a:srgbClr val="1E1E78"/>
                </a:solidFill>
                <a:effectLst/>
              </a:rPr>
              <a:t>» </a:t>
            </a:r>
            <a:r>
              <a:rPr lang="ru-RU" sz="2800" b="1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800" dirty="0">
                <a:solidFill>
                  <a:schemeClr val="tx1"/>
                </a:solidFill>
                <a:effectLst/>
              </a:rPr>
              <a:t>установление причинно-следственных взаимосвязей между объектом анализа и влияющими на него факторами, совершение обоснованного выбора.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852936"/>
            <a:ext cx="4608512" cy="3241616"/>
          </a:xfrm>
        </p:spPr>
      </p:pic>
      <p:sp>
        <p:nvSpPr>
          <p:cNvPr id="5" name="Стрелка вправо 4"/>
          <p:cNvSpPr/>
          <p:nvPr/>
        </p:nvSpPr>
        <p:spPr>
          <a:xfrm>
            <a:off x="1259632" y="4005064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Проблема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7452320" y="4005064"/>
            <a:ext cx="1512168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Вывод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83768" y="5229200"/>
            <a:ext cx="180020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Факты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636168" y="3212976"/>
            <a:ext cx="180020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Причины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62694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Пример № 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89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8f6/00110c6d-33061b9e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09867"/>
            <a:ext cx="7633313" cy="477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7898" y="2564904"/>
            <a:ext cx="738664" cy="2125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/>
              <a:t>Герасим – покорный бунтарь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 rot="17604441">
            <a:off x="2909639" y="2132473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хозяйственный</a:t>
            </a:r>
          </a:p>
        </p:txBody>
      </p:sp>
      <p:sp>
        <p:nvSpPr>
          <p:cNvPr id="7" name="TextBox 6"/>
          <p:cNvSpPr txBox="1"/>
          <p:nvPr/>
        </p:nvSpPr>
        <p:spPr>
          <a:xfrm rot="17726923">
            <a:off x="3875727" y="2132473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крепостной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 rot="17478613">
            <a:off x="4750292" y="2193852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исполнительный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rot="17646107">
            <a:off x="5631543" y="2129035"/>
            <a:ext cx="201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бунтарский характер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 rot="15012235">
            <a:off x="2909638" y="4505639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любит порядок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 rot="14873235">
            <a:off x="4716517" y="4455730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х</a:t>
            </a:r>
            <a:r>
              <a:rPr lang="ru-RU" b="1" dirty="0" smtClean="0"/>
              <a:t>орошо работает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 rot="15038191">
            <a:off x="3795379" y="4414268"/>
            <a:ext cx="201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топит Муму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 rot="14935623">
            <a:off x="5631544" y="4245783"/>
            <a:ext cx="201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амовольно уходит от барыни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90932" y="548680"/>
            <a:ext cx="5957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E1E78"/>
                </a:solidFill>
              </a:rPr>
              <a:t>П</a:t>
            </a:r>
            <a:r>
              <a:rPr lang="ru-RU" b="1" dirty="0" smtClean="0">
                <a:solidFill>
                  <a:srgbClr val="1E1E78"/>
                </a:solidFill>
              </a:rPr>
              <a:t>ри </a:t>
            </a:r>
            <a:r>
              <a:rPr lang="ru-RU" b="1" dirty="0">
                <a:solidFill>
                  <a:srgbClr val="1E1E78"/>
                </a:solidFill>
              </a:rPr>
              <a:t>анализе рассказа И.С. Тургенева «Муму» предлагается ответить на вопрос «Что может толкнуть покорного человека на бунт?»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52320" y="4824330"/>
            <a:ext cx="1656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постоянном унижении взбунтуется самый покорный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8193374" y="4184692"/>
            <a:ext cx="174539" cy="828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15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7272362" cy="4883043"/>
          </a:xfrm>
        </p:spPr>
      </p:pic>
      <p:sp>
        <p:nvSpPr>
          <p:cNvPr id="7" name="TextBox 6"/>
          <p:cNvSpPr txBox="1"/>
          <p:nvPr/>
        </p:nvSpPr>
        <p:spPr>
          <a:xfrm>
            <a:off x="6948264" y="62694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Пример № 2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1999" y="256630"/>
            <a:ext cx="2133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E1E78"/>
                </a:solidFill>
              </a:rPr>
              <a:t>«</a:t>
            </a:r>
            <a:r>
              <a:rPr lang="ru-RU" sz="2800" b="1" dirty="0" err="1">
                <a:solidFill>
                  <a:srgbClr val="1E1E78"/>
                </a:solidFill>
              </a:rPr>
              <a:t>Фишбоун</a:t>
            </a:r>
            <a:r>
              <a:rPr lang="ru-RU" sz="2800" b="1" dirty="0">
                <a:solidFill>
                  <a:srgbClr val="1E1E78"/>
                </a:solidFill>
              </a:rPr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81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571" y="1844824"/>
            <a:ext cx="7588479" cy="3384376"/>
          </a:xfrm>
        </p:spPr>
      </p:pic>
      <p:sp>
        <p:nvSpPr>
          <p:cNvPr id="5" name="TextBox 4"/>
          <p:cNvSpPr txBox="1"/>
          <p:nvPr/>
        </p:nvSpPr>
        <p:spPr>
          <a:xfrm>
            <a:off x="1619672" y="35010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Разделы языкознания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 rot="18025517">
            <a:off x="3036738" y="253981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Фонетика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085920">
            <a:off x="3800051" y="2452643"/>
            <a:ext cx="1778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Лексикология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8145195">
            <a:off x="4628627" y="264381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Морфология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187419">
            <a:off x="5519532" y="26404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Синтаксис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7858289">
            <a:off x="6471185" y="27185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Пунктуация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4381539">
            <a:off x="3035526" y="457112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E1E78"/>
                </a:solidFill>
              </a:rPr>
              <a:t>Звуки речи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4177237">
            <a:off x="3804516" y="44008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E1E78"/>
                </a:solidFill>
              </a:rPr>
              <a:t>Лексика 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4181756">
            <a:off x="4628626" y="443834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E1E78"/>
                </a:solidFill>
              </a:rPr>
              <a:t>Части речи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4163279">
            <a:off x="5404640" y="4521638"/>
            <a:ext cx="2283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E1E78"/>
                </a:solidFill>
              </a:rPr>
              <a:t>Словосочетание, предложение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4273314">
            <a:off x="6872293" y="431972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E1E78"/>
                </a:solidFill>
              </a:rPr>
              <a:t>Знаки препинания</a:t>
            </a:r>
            <a:endParaRPr lang="ru-RU" b="1" dirty="0">
              <a:solidFill>
                <a:srgbClr val="1E1E7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9156" y="2982707"/>
            <a:ext cx="727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767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a5d14e43248f74bd4e87f6720ad4eb465a0ef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359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Мастер-класс по теме «Приёмы организации самостоятельной работы»</vt:lpstr>
      <vt:lpstr>Самостоятельная работа - </vt:lpstr>
      <vt:lpstr>Приём «Ассоциативный куст»</vt:lpstr>
      <vt:lpstr>Описание картины «Летний сад осенью» И.Бродского </vt:lpstr>
      <vt:lpstr>Уважаемые коллеги, попробуйте подобрать ассоциации или составить ассоциативный куст по тем заданиям, которые лежат у Вас на столах.</vt:lpstr>
      <vt:lpstr>«Фишбоун» - установление причинно-следственных взаимосвязей между объектом анализа и влияющими на него факторами, совершение обоснованного выбора.</vt:lpstr>
      <vt:lpstr>Презентация PowerPoint</vt:lpstr>
      <vt:lpstr>Презентация PowerPoint</vt:lpstr>
      <vt:lpstr>Презентация PowerPoint</vt:lpstr>
      <vt:lpstr>Презентация PowerPoint</vt:lpstr>
      <vt:lpstr>Уважаемые коллеги, попробуйте составить фишбоун на тему «Дистанционное образование».</vt:lpstr>
      <vt:lpstr>Презентация PowerPoint</vt:lpstr>
      <vt:lpstr>Образец кластера, который можно использовать на уроках литературы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пером</dc:title>
  <dc:creator>obstinate</dc:creator>
  <dc:description>Шаблон презентации с сайта https://presentation-creation.ru/</dc:description>
  <cp:lastModifiedBy>Admin</cp:lastModifiedBy>
  <cp:revision>539</cp:revision>
  <dcterms:created xsi:type="dcterms:W3CDTF">2018-02-25T09:09:03Z</dcterms:created>
  <dcterms:modified xsi:type="dcterms:W3CDTF">2021-02-01T17:06:59Z</dcterms:modified>
</cp:coreProperties>
</file>