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61" r:id="rId5"/>
    <p:sldId id="258" r:id="rId6"/>
    <p:sldId id="262" r:id="rId7"/>
    <p:sldId id="285" r:id="rId8"/>
    <p:sldId id="282" r:id="rId9"/>
    <p:sldId id="283" r:id="rId10"/>
    <p:sldId id="284" r:id="rId11"/>
    <p:sldId id="281" r:id="rId12"/>
    <p:sldId id="291" r:id="rId13"/>
    <p:sldId id="292" r:id="rId14"/>
    <p:sldId id="293" r:id="rId15"/>
    <p:sldId id="263" r:id="rId16"/>
    <p:sldId id="265" r:id="rId17"/>
    <p:sldId id="264" r:id="rId18"/>
    <p:sldId id="267" r:id="rId19"/>
    <p:sldId id="268" r:id="rId20"/>
    <p:sldId id="289" r:id="rId21"/>
    <p:sldId id="272" r:id="rId22"/>
    <p:sldId id="29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99"/>
    <a:srgbClr val="671DB1"/>
    <a:srgbClr val="A123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5" autoAdjust="0"/>
    <p:restoredTop sz="94660"/>
  </p:normalViewPr>
  <p:slideViewPr>
    <p:cSldViewPr>
      <p:cViewPr varScale="1">
        <p:scale>
          <a:sx n="86" d="100"/>
          <a:sy n="86" d="100"/>
        </p:scale>
        <p:origin x="-147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253817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406947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106528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43813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242122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407705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31494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193605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244120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381954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5BCF97-CC95-4886-8D6C-695C03C0A19B}" type="datetimeFigureOut">
              <a:rPr lang="ru-RU" smtClean="0"/>
              <a:pPr/>
              <a:t>31.10.2021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416374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BCF97-CC95-4886-8D6C-695C03C0A19B}" type="datetimeFigureOut">
              <a:rPr lang="ru-RU" smtClean="0"/>
              <a:pPr/>
              <a:t>31.10.2021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CB816-E9CB-46CF-AD42-5DA0496B2338}" type="slidenum">
              <a:rPr lang="ru-RU" smtClean="0"/>
              <a:pPr/>
              <a:t>‹#›</a:t>
            </a:fld>
            <a:endParaRPr lang="ru-RU"/>
          </a:p>
        </p:txBody>
      </p:sp>
    </p:spTree>
    <p:extLst>
      <p:ext uri="{BB962C8B-B14F-4D97-AF65-F5344CB8AC3E}">
        <p14:creationId xmlns="" xmlns:p14="http://schemas.microsoft.com/office/powerpoint/2010/main" val="275426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3999" cy="6858000"/>
          </a:xfrm>
        </p:spPr>
        <p:txBody>
          <a:bodyPr>
            <a:noAutofit/>
          </a:body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6600"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0" y="0"/>
            <a:ext cx="9144000" cy="6858000"/>
          </a:xfrm>
          <a:ln w="57150">
            <a:solidFill>
              <a:srgbClr val="C00000"/>
            </a:solidFill>
          </a:ln>
        </p:spPr>
        <p:txBody>
          <a:bodyPr>
            <a:noAutofit/>
          </a:bodyPr>
          <a:lstStyle/>
          <a:p>
            <a:endParaRPr lang="en-US" sz="3600" b="1" dirty="0" smtClean="0">
              <a:solidFill>
                <a:schemeClr val="tx2"/>
              </a:solidFill>
              <a:latin typeface="Times New Roman" panose="02020603050405020304" pitchFamily="18" charset="0"/>
              <a:cs typeface="Times New Roman" panose="02020603050405020304" pitchFamily="18" charset="0"/>
            </a:endParaRPr>
          </a:p>
          <a:p>
            <a:r>
              <a:rPr lang="ru-RU" sz="2000" b="1" dirty="0">
                <a:solidFill>
                  <a:schemeClr val="tx2"/>
                </a:solidFill>
                <a:latin typeface="Times New Roman" panose="02020603050405020304" pitchFamily="18" charset="0"/>
                <a:cs typeface="Times New Roman" panose="02020603050405020304" pitchFamily="18" charset="0"/>
              </a:rPr>
              <a:t>муниципальное казенное дошкольное образовательное учреждение города Новосибирска </a:t>
            </a:r>
            <a:r>
              <a:rPr lang="ru-RU" sz="2000" b="1" dirty="0" smtClean="0">
                <a:solidFill>
                  <a:schemeClr val="tx2"/>
                </a:solidFill>
                <a:latin typeface="Times New Roman" panose="02020603050405020304" pitchFamily="18" charset="0"/>
                <a:cs typeface="Times New Roman" panose="02020603050405020304" pitchFamily="18" charset="0"/>
              </a:rPr>
              <a:t>Детский </a:t>
            </a:r>
            <a:r>
              <a:rPr lang="ru-RU" sz="2000" b="1" dirty="0">
                <a:solidFill>
                  <a:schemeClr val="tx2"/>
                </a:solidFill>
                <a:latin typeface="Times New Roman" panose="02020603050405020304" pitchFamily="18" charset="0"/>
                <a:cs typeface="Times New Roman" panose="02020603050405020304" pitchFamily="18" charset="0"/>
              </a:rPr>
              <a:t>сад № 374 комбинированного </a:t>
            </a:r>
            <a:r>
              <a:rPr lang="ru-RU" sz="2000" b="1" dirty="0" smtClean="0">
                <a:solidFill>
                  <a:schemeClr val="tx2"/>
                </a:solidFill>
                <a:latin typeface="Times New Roman" panose="02020603050405020304" pitchFamily="18" charset="0"/>
                <a:cs typeface="Times New Roman" panose="02020603050405020304" pitchFamily="18" charset="0"/>
              </a:rPr>
              <a:t>вида</a:t>
            </a:r>
            <a:endParaRPr lang="en-US" sz="2000" b="1" dirty="0">
              <a:solidFill>
                <a:schemeClr val="tx2"/>
              </a:solidFill>
              <a:latin typeface="Times New Roman" panose="02020603050405020304" pitchFamily="18" charset="0"/>
              <a:cs typeface="Times New Roman" panose="02020603050405020304" pitchFamily="18" charset="0"/>
            </a:endParaRPr>
          </a:p>
          <a:p>
            <a:endParaRPr lang="en-US" sz="2000" b="1" dirty="0" smtClean="0">
              <a:solidFill>
                <a:schemeClr val="tx2"/>
              </a:solidFill>
              <a:latin typeface="Times New Roman" panose="02020603050405020304" pitchFamily="18" charset="0"/>
              <a:cs typeface="Times New Roman" panose="02020603050405020304" pitchFamily="18" charset="0"/>
            </a:endParaRPr>
          </a:p>
          <a:p>
            <a:r>
              <a:rPr lang="ru-RU" sz="3600" b="1" dirty="0" smtClean="0">
                <a:solidFill>
                  <a:schemeClr val="tx2"/>
                </a:solidFill>
                <a:latin typeface="Times New Roman" panose="02020603050405020304" pitchFamily="18" charset="0"/>
                <a:cs typeface="Times New Roman" panose="02020603050405020304" pitchFamily="18" charset="0"/>
              </a:rPr>
              <a:t>Проект</a:t>
            </a:r>
            <a:endParaRPr lang="ru-RU" sz="3600" b="1" dirty="0">
              <a:solidFill>
                <a:schemeClr val="tx2"/>
              </a:solidFill>
              <a:latin typeface="Times New Roman" panose="02020603050405020304" pitchFamily="18" charset="0"/>
              <a:cs typeface="Times New Roman" panose="02020603050405020304" pitchFamily="18" charset="0"/>
            </a:endParaRPr>
          </a:p>
          <a:p>
            <a:r>
              <a:rPr lang="ru-RU" sz="3600" b="1" dirty="0">
                <a:solidFill>
                  <a:schemeClr val="tx2"/>
                </a:solidFill>
                <a:latin typeface="Times New Roman" panose="02020603050405020304" pitchFamily="18" charset="0"/>
                <a:cs typeface="Times New Roman" panose="02020603050405020304" pitchFamily="18" charset="0"/>
              </a:rPr>
              <a:t>Развитие </a:t>
            </a:r>
            <a:r>
              <a:rPr lang="ru-RU" sz="3600" b="1" dirty="0" smtClean="0">
                <a:solidFill>
                  <a:schemeClr val="tx2"/>
                </a:solidFill>
                <a:latin typeface="Times New Roman" panose="02020603050405020304" pitchFamily="18" charset="0"/>
                <a:cs typeface="Times New Roman" panose="02020603050405020304" pitchFamily="18" charset="0"/>
              </a:rPr>
              <a:t>речи</a:t>
            </a:r>
            <a:endParaRPr lang="en-US" sz="3600" b="1" dirty="0" smtClean="0">
              <a:solidFill>
                <a:schemeClr val="tx2"/>
              </a:solidFill>
              <a:latin typeface="Times New Roman" panose="02020603050405020304" pitchFamily="18" charset="0"/>
              <a:cs typeface="Times New Roman" panose="02020603050405020304" pitchFamily="18" charset="0"/>
            </a:endParaRPr>
          </a:p>
          <a:p>
            <a:r>
              <a:rPr lang="ru-RU" sz="3600" b="1" dirty="0" smtClean="0">
                <a:solidFill>
                  <a:schemeClr val="tx2"/>
                </a:solidFill>
                <a:latin typeface="Times New Roman" panose="02020603050405020304" pitchFamily="18" charset="0"/>
                <a:cs typeface="Times New Roman" panose="02020603050405020304" pitchFamily="18" charset="0"/>
              </a:rPr>
              <a:t>  </a:t>
            </a:r>
            <a:r>
              <a:rPr lang="ru-RU" sz="3600" b="1" dirty="0">
                <a:solidFill>
                  <a:schemeClr val="tx2"/>
                </a:solidFill>
                <a:latin typeface="Times New Roman" panose="02020603050405020304" pitchFamily="18" charset="0"/>
                <a:cs typeface="Times New Roman" panose="02020603050405020304" pitchFamily="18" charset="0"/>
              </a:rPr>
              <a:t>в средней группе  через театрализованную деятельность </a:t>
            </a:r>
          </a:p>
          <a:p>
            <a:endParaRPr lang="ru-RU" sz="3600" b="1" dirty="0">
              <a:solidFill>
                <a:schemeClr val="tx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71800" y="5157192"/>
            <a:ext cx="5544616" cy="954107"/>
          </a:xfrm>
          <a:prstGeom prst="rect">
            <a:avLst/>
          </a:prstGeom>
          <a:noFill/>
        </p:spPr>
        <p:txBody>
          <a:bodyPr wrap="square" rtlCol="0">
            <a:spAutoFit/>
          </a:bodyPr>
          <a:lstStyle/>
          <a:p>
            <a:r>
              <a:rPr lang="ru-RU" sz="2000" b="1" dirty="0" smtClean="0">
                <a:solidFill>
                  <a:schemeClr val="tx2"/>
                </a:solidFill>
                <a:latin typeface="Times New Roman" panose="02020603050405020304" pitchFamily="18" charset="0"/>
                <a:cs typeface="Times New Roman" panose="02020603050405020304" pitchFamily="18" charset="0"/>
              </a:rPr>
              <a:t>Автор</a:t>
            </a:r>
            <a:endParaRPr lang="ru-RU" b="1" dirty="0" smtClean="0">
              <a:solidFill>
                <a:schemeClr val="tx2"/>
              </a:solidFill>
              <a:latin typeface="Times New Roman" panose="02020603050405020304" pitchFamily="18" charset="0"/>
              <a:cs typeface="Times New Roman" panose="02020603050405020304" pitchFamily="18" charset="0"/>
            </a:endParaRPr>
          </a:p>
          <a:p>
            <a:r>
              <a:rPr lang="ru-RU" sz="2000" b="1" dirty="0" smtClean="0">
                <a:solidFill>
                  <a:schemeClr val="tx2"/>
                </a:solidFill>
                <a:latin typeface="Times New Roman" panose="02020603050405020304" pitchFamily="18" charset="0"/>
                <a:cs typeface="Times New Roman" panose="02020603050405020304" pitchFamily="18" charset="0"/>
              </a:rPr>
              <a:t>Иванова ЮА</a:t>
            </a:r>
          </a:p>
          <a:p>
            <a:r>
              <a:rPr lang="ru-RU" sz="1600" b="1" dirty="0" smtClean="0">
                <a:solidFill>
                  <a:schemeClr val="tx2"/>
                </a:solidFill>
                <a:latin typeface="Times New Roman" panose="02020603050405020304" pitchFamily="18" charset="0"/>
                <a:cs typeface="Times New Roman" panose="02020603050405020304" pitchFamily="18" charset="0"/>
              </a:rPr>
              <a:t>Воспитатель 1 </a:t>
            </a:r>
            <a:r>
              <a:rPr lang="ru-RU" sz="1600" b="1" dirty="0">
                <a:solidFill>
                  <a:schemeClr val="tx2"/>
                </a:solidFill>
                <a:latin typeface="Times New Roman" panose="02020603050405020304" pitchFamily="18" charset="0"/>
                <a:cs typeface="Times New Roman" panose="02020603050405020304" pitchFamily="18" charset="0"/>
              </a:rPr>
              <a:t>квалификационной категории</a:t>
            </a:r>
          </a:p>
        </p:txBody>
      </p:sp>
    </p:spTree>
    <p:extLst>
      <p:ext uri="{BB962C8B-B14F-4D97-AF65-F5344CB8AC3E}">
        <p14:creationId xmlns="" xmlns:p14="http://schemas.microsoft.com/office/powerpoint/2010/main" val="2693001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43000"/>
            <a:ext cx="8229600" cy="1143000"/>
          </a:xfrm>
        </p:spPr>
        <p:txBody>
          <a:bodyPr/>
          <a:lstStyle/>
          <a:p>
            <a:endParaRPr lang="ru-RU"/>
          </a:p>
        </p:txBody>
      </p:sp>
      <p:sp>
        <p:nvSpPr>
          <p:cNvPr id="3" name="Объект 2"/>
          <p:cNvSpPr>
            <a:spLocks noGrp="1"/>
          </p:cNvSpPr>
          <p:nvPr>
            <p:ph idx="1"/>
          </p:nvPr>
        </p:nvSpPr>
        <p:spPr>
          <a:xfrm>
            <a:off x="0" y="0"/>
            <a:ext cx="9144000" cy="6858000"/>
          </a:xfrm>
          <a:ln w="57150">
            <a:solidFill>
              <a:srgbClr val="C00000"/>
            </a:solidFill>
          </a:ln>
        </p:spPr>
        <p:txBody>
          <a:bodyPr/>
          <a:lstStyle/>
          <a:p>
            <a:pPr marL="0" indent="0">
              <a:buNone/>
            </a:pPr>
            <a:r>
              <a:rPr lang="ru-RU" b="1" dirty="0">
                <a:solidFill>
                  <a:srgbClr val="7030A0"/>
                </a:solidFill>
                <a:latin typeface="Times New Roman" panose="02020603050405020304" pitchFamily="18" charset="0"/>
                <a:cs typeface="Times New Roman" panose="02020603050405020304" pitchFamily="18" charset="0"/>
              </a:rPr>
              <a:t>Третий этап </a:t>
            </a:r>
            <a:r>
              <a:rPr lang="ru-RU" b="1" dirty="0" smtClean="0">
                <a:solidFill>
                  <a:srgbClr val="7030A0"/>
                </a:solidFill>
                <a:latin typeface="Times New Roman" panose="02020603050405020304" pitchFamily="18" charset="0"/>
                <a:cs typeface="Times New Roman" panose="02020603050405020304" pitchFamily="18" charset="0"/>
              </a:rPr>
              <a:t>заключительный </a:t>
            </a:r>
            <a:endParaRPr lang="ru-RU" dirty="0">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Рассказывание детьми сказок с использованием фигурок настольного театра </a:t>
            </a:r>
            <a:r>
              <a:rPr lang="ru-RU" dirty="0" smtClean="0">
                <a:solidFill>
                  <a:srgbClr val="7030A0"/>
                </a:solidFill>
                <a:latin typeface="Times New Roman" panose="02020603050405020304" pitchFamily="18" charset="0"/>
                <a:cs typeface="Times New Roman" panose="02020603050405020304" pitchFamily="18" charset="0"/>
              </a:rPr>
              <a:t>репка гуси лебеди</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Рассказывание отрывков из сказок по иллюстрациям к сказкам </a:t>
            </a:r>
          </a:p>
          <a:p>
            <a:r>
              <a:rPr lang="ru-RU" dirty="0" smtClean="0">
                <a:solidFill>
                  <a:srgbClr val="7030A0"/>
                </a:solidFill>
                <a:latin typeface="Times New Roman" panose="02020603050405020304" pitchFamily="18" charset="0"/>
                <a:cs typeface="Times New Roman" panose="02020603050405020304" pitchFamily="18" charset="0"/>
              </a:rPr>
              <a:t>Открытое </a:t>
            </a:r>
            <a:r>
              <a:rPr lang="ru-RU" dirty="0">
                <a:solidFill>
                  <a:srgbClr val="7030A0"/>
                </a:solidFill>
                <a:latin typeface="Times New Roman" panose="02020603050405020304" pitchFamily="18" charset="0"/>
                <a:cs typeface="Times New Roman" panose="02020603050405020304" pitchFamily="18" charset="0"/>
              </a:rPr>
              <a:t>мероприятие </a:t>
            </a:r>
            <a:r>
              <a:rPr lang="ru-RU" dirty="0" smtClean="0">
                <a:solidFill>
                  <a:srgbClr val="7030A0"/>
                </a:solidFill>
                <a:latin typeface="Times New Roman" panose="02020603050405020304" pitchFamily="18" charset="0"/>
                <a:cs typeface="Times New Roman" panose="02020603050405020304" pitchFamily="18" charset="0"/>
              </a:rPr>
              <a:t>инсценировка </a:t>
            </a:r>
            <a:r>
              <a:rPr lang="ru-RU" dirty="0">
                <a:solidFill>
                  <a:srgbClr val="7030A0"/>
                </a:solidFill>
                <a:latin typeface="Times New Roman" panose="02020603050405020304" pitchFamily="18" charset="0"/>
                <a:cs typeface="Times New Roman" panose="02020603050405020304" pitchFamily="18" charset="0"/>
              </a:rPr>
              <a:t>сказки </a:t>
            </a:r>
            <a:br>
              <a:rPr lang="ru-RU" dirty="0">
                <a:solidFill>
                  <a:srgbClr val="7030A0"/>
                </a:solidFill>
                <a:latin typeface="Times New Roman" panose="02020603050405020304" pitchFamily="18" charset="0"/>
                <a:cs typeface="Times New Roman" panose="02020603050405020304" pitchFamily="18" charset="0"/>
              </a:rPr>
            </a:br>
            <a:r>
              <a:rPr lang="ru-RU" dirty="0">
                <a:solidFill>
                  <a:srgbClr val="7030A0"/>
                </a:solidFill>
                <a:latin typeface="Times New Roman" panose="02020603050405020304" pitchFamily="18" charset="0"/>
                <a:cs typeface="Times New Roman" panose="02020603050405020304" pitchFamily="18" charset="0"/>
              </a:rPr>
              <a:t>Яблонька </a:t>
            </a:r>
          </a:p>
        </p:txBody>
      </p:sp>
    </p:spTree>
    <p:extLst>
      <p:ext uri="{BB962C8B-B14F-4D97-AF65-F5344CB8AC3E}">
        <p14:creationId xmlns="" xmlns:p14="http://schemas.microsoft.com/office/powerpoint/2010/main" val="164620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27950"/>
            <a:ext cx="8229600" cy="1143000"/>
          </a:xfrm>
        </p:spPr>
        <p:txBody>
          <a:bodyPr/>
          <a:lstStyle/>
          <a:p>
            <a:endParaRPr lang="ru-RU" dirty="0"/>
          </a:p>
        </p:txBody>
      </p:sp>
      <p:sp>
        <p:nvSpPr>
          <p:cNvPr id="3" name="Объект 2"/>
          <p:cNvSpPr>
            <a:spLocks noGrp="1"/>
          </p:cNvSpPr>
          <p:nvPr>
            <p:ph idx="1"/>
          </p:nvPr>
        </p:nvSpPr>
        <p:spPr>
          <a:xfrm>
            <a:off x="0" y="0"/>
            <a:ext cx="9144000" cy="6858000"/>
          </a:xfrm>
          <a:ln w="57150">
            <a:solidFill>
              <a:srgbClr val="C00000"/>
            </a:solidFill>
          </a:ln>
        </p:spPr>
        <p:txBody>
          <a:bodyPr>
            <a:normAutofit/>
          </a:bodyPr>
          <a:lstStyle/>
          <a:p>
            <a:pPr marL="0" indent="0" algn="just">
              <a:buNone/>
            </a:pPr>
            <a:r>
              <a:rPr lang="ru-RU" b="1" dirty="0" smtClean="0">
                <a:solidFill>
                  <a:srgbClr val="7030A0"/>
                </a:solidFill>
                <a:latin typeface="Times New Roman" panose="02020603050405020304" pitchFamily="18" charset="0"/>
                <a:cs typeface="Times New Roman" panose="02020603050405020304" pitchFamily="18" charset="0"/>
              </a:rPr>
              <a:t>Формы работы </a:t>
            </a:r>
          </a:p>
          <a:p>
            <a:pPr algn="just"/>
            <a:r>
              <a:rPr lang="ru-RU" dirty="0" smtClean="0">
                <a:solidFill>
                  <a:srgbClr val="7030A0"/>
                </a:solidFill>
                <a:latin typeface="Times New Roman" panose="02020603050405020304" pitchFamily="18" charset="0"/>
                <a:cs typeface="Times New Roman" panose="02020603050405020304" pitchFamily="18" charset="0"/>
              </a:rPr>
              <a:t>Театрализованные игры </a:t>
            </a:r>
          </a:p>
          <a:p>
            <a:pPr algn="just"/>
            <a:r>
              <a:rPr lang="ru-RU" dirty="0" smtClean="0">
                <a:solidFill>
                  <a:srgbClr val="7030A0"/>
                </a:solidFill>
                <a:latin typeface="Times New Roman" panose="02020603050405020304" pitchFamily="18" charset="0"/>
                <a:cs typeface="Times New Roman" panose="02020603050405020304" pitchFamily="18" charset="0"/>
              </a:rPr>
              <a:t>Речевые игры </a:t>
            </a:r>
          </a:p>
          <a:p>
            <a:pPr algn="just"/>
            <a:r>
              <a:rPr lang="ru-RU" dirty="0" smtClean="0">
                <a:solidFill>
                  <a:srgbClr val="7030A0"/>
                </a:solidFill>
                <a:latin typeface="Times New Roman" panose="02020603050405020304" pitchFamily="18" charset="0"/>
                <a:cs typeface="Times New Roman" panose="02020603050405020304" pitchFamily="18" charset="0"/>
              </a:rPr>
              <a:t>Инсценировка песен напевов хороводов </a:t>
            </a:r>
          </a:p>
          <a:p>
            <a:pPr algn="just"/>
            <a:r>
              <a:rPr lang="ru-RU" dirty="0" smtClean="0">
                <a:solidFill>
                  <a:srgbClr val="7030A0"/>
                </a:solidFill>
                <a:latin typeface="Times New Roman" panose="02020603050405020304" pitchFamily="18" charset="0"/>
                <a:cs typeface="Times New Roman" panose="02020603050405020304" pitchFamily="18" charset="0"/>
              </a:rPr>
              <a:t>Инсценировка сказок </a:t>
            </a:r>
          </a:p>
          <a:p>
            <a:pPr algn="just"/>
            <a:r>
              <a:rPr lang="ru-RU" dirty="0" smtClean="0">
                <a:solidFill>
                  <a:srgbClr val="7030A0"/>
                </a:solidFill>
                <a:latin typeface="Times New Roman" panose="02020603050405020304" pitchFamily="18" charset="0"/>
                <a:cs typeface="Times New Roman" panose="02020603050405020304" pitchFamily="18" charset="0"/>
              </a:rPr>
              <a:t>Взаимодействие  с родителями </a:t>
            </a:r>
            <a:endParaRPr lang="ru-RU"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92043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lstStyle/>
          <a:p>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3436" t="3031" r="3436" b="4612"/>
          <a:stretch/>
        </p:blipFill>
        <p:spPr>
          <a:xfrm rot="10800000">
            <a:off x="376306" y="1294222"/>
            <a:ext cx="1742594" cy="2304256"/>
          </a:xfrm>
          <a:ln w="38100">
            <a:solidFill>
              <a:srgbClr val="00B050"/>
            </a:solidFill>
          </a:ln>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4547" t="5772" r="4877" b="7444"/>
          <a:stretch/>
        </p:blipFill>
        <p:spPr>
          <a:xfrm rot="10800000">
            <a:off x="2339752" y="1294222"/>
            <a:ext cx="1774819" cy="2267388"/>
          </a:xfrm>
          <a:prstGeom prst="rect">
            <a:avLst/>
          </a:prstGeom>
          <a:ln w="38100">
            <a:solidFill>
              <a:srgbClr val="FF3300"/>
            </a:solidFill>
          </a:ln>
        </p:spPr>
      </p:pic>
      <p:pic>
        <p:nvPicPr>
          <p:cNvPr id="6" name="Рисунок 5"/>
          <p:cNvPicPr>
            <a:picLocks noChangeAspect="1"/>
          </p:cNvPicPr>
          <p:nvPr/>
        </p:nvPicPr>
        <p:blipFill rotWithShape="1">
          <a:blip r:embed="rId4" cstate="print">
            <a:extLst>
              <a:ext uri="{28A0092B-C50C-407E-A947-70E740481C1C}">
                <a14:useLocalDpi xmlns="" xmlns:a14="http://schemas.microsoft.com/office/drawing/2010/main" val="0"/>
              </a:ext>
            </a:extLst>
          </a:blip>
          <a:srcRect l="9577" t="6937" r="9661" b="8676"/>
          <a:stretch/>
        </p:blipFill>
        <p:spPr>
          <a:xfrm>
            <a:off x="3116289" y="4169908"/>
            <a:ext cx="1591735" cy="2217547"/>
          </a:xfrm>
          <a:prstGeom prst="rect">
            <a:avLst/>
          </a:prstGeom>
          <a:ln w="38100">
            <a:solidFill>
              <a:srgbClr val="0070C0"/>
            </a:solidFill>
          </a:ln>
        </p:spPr>
      </p:pic>
      <p:pic>
        <p:nvPicPr>
          <p:cNvPr id="7" name="Рисунок 6"/>
          <p:cNvPicPr>
            <a:picLocks noChangeAspect="1"/>
          </p:cNvPicPr>
          <p:nvPr/>
        </p:nvPicPr>
        <p:blipFill rotWithShape="1">
          <a:blip r:embed="rId5" cstate="print">
            <a:extLst>
              <a:ext uri="{28A0092B-C50C-407E-A947-70E740481C1C}">
                <a14:useLocalDpi xmlns="" xmlns:a14="http://schemas.microsoft.com/office/drawing/2010/main" val="0"/>
              </a:ext>
            </a:extLst>
          </a:blip>
          <a:srcRect l="5705" t="6736" r="8507" b="2907"/>
          <a:stretch/>
        </p:blipFill>
        <p:spPr>
          <a:xfrm>
            <a:off x="4499992" y="1294222"/>
            <a:ext cx="1672047" cy="2267389"/>
          </a:xfrm>
          <a:prstGeom prst="rect">
            <a:avLst/>
          </a:prstGeom>
          <a:ln w="38100">
            <a:solidFill>
              <a:srgbClr val="0070C0"/>
            </a:solidFill>
          </a:ln>
        </p:spPr>
      </p:pic>
      <p:pic>
        <p:nvPicPr>
          <p:cNvPr id="8" name="Рисунок 7"/>
          <p:cNvPicPr>
            <a:picLocks noChangeAspect="1"/>
          </p:cNvPicPr>
          <p:nvPr/>
        </p:nvPicPr>
        <p:blipFill rotWithShape="1">
          <a:blip r:embed="rId6" cstate="print">
            <a:extLst>
              <a:ext uri="{28A0092B-C50C-407E-A947-70E740481C1C}">
                <a14:useLocalDpi xmlns="" xmlns:a14="http://schemas.microsoft.com/office/drawing/2010/main" val="0"/>
              </a:ext>
            </a:extLst>
          </a:blip>
          <a:srcRect t="21487" r="6033" b="7391"/>
          <a:stretch/>
        </p:blipFill>
        <p:spPr>
          <a:xfrm>
            <a:off x="395536" y="4169908"/>
            <a:ext cx="2232248" cy="2252716"/>
          </a:xfrm>
          <a:prstGeom prst="rect">
            <a:avLst/>
          </a:prstGeom>
          <a:ln w="38100">
            <a:solidFill>
              <a:srgbClr val="7030A0"/>
            </a:solidFill>
          </a:ln>
        </p:spPr>
      </p:pic>
      <p:pic>
        <p:nvPicPr>
          <p:cNvPr id="9" name="Рисунок 8"/>
          <p:cNvPicPr>
            <a:picLocks noChangeAspect="1"/>
          </p:cNvPicPr>
          <p:nvPr/>
        </p:nvPicPr>
        <p:blipFill rotWithShape="1">
          <a:blip r:embed="rId7" cstate="print">
            <a:extLst>
              <a:ext uri="{28A0092B-C50C-407E-A947-70E740481C1C}">
                <a14:useLocalDpi xmlns="" xmlns:a14="http://schemas.microsoft.com/office/drawing/2010/main" val="0"/>
              </a:ext>
            </a:extLst>
          </a:blip>
          <a:srcRect l="2762" t="29523" r="3777" b="25143"/>
          <a:stretch/>
        </p:blipFill>
        <p:spPr>
          <a:xfrm>
            <a:off x="5220072" y="4187494"/>
            <a:ext cx="3428812" cy="2199962"/>
          </a:xfrm>
          <a:prstGeom prst="rect">
            <a:avLst/>
          </a:prstGeom>
          <a:ln w="38100">
            <a:solidFill>
              <a:srgbClr val="FFC000"/>
            </a:solidFill>
          </a:ln>
        </p:spPr>
      </p:pic>
      <p:pic>
        <p:nvPicPr>
          <p:cNvPr id="10" name="Рисунок 9"/>
          <p:cNvPicPr>
            <a:picLocks noChangeAspect="1"/>
          </p:cNvPicPr>
          <p:nvPr/>
        </p:nvPicPr>
        <p:blipFill rotWithShape="1">
          <a:blip r:embed="rId8" cstate="print">
            <a:extLst>
              <a:ext uri="{28A0092B-C50C-407E-A947-70E740481C1C}">
                <a14:useLocalDpi xmlns="" xmlns:a14="http://schemas.microsoft.com/office/drawing/2010/main" val="0"/>
              </a:ext>
            </a:extLst>
          </a:blip>
          <a:srcRect t="26286" r="985" b="23028"/>
          <a:stretch/>
        </p:blipFill>
        <p:spPr>
          <a:xfrm>
            <a:off x="6300191" y="1294222"/>
            <a:ext cx="2594109" cy="2267389"/>
          </a:xfrm>
          <a:prstGeom prst="rect">
            <a:avLst/>
          </a:prstGeom>
          <a:ln w="38100">
            <a:solidFill>
              <a:srgbClr val="990099"/>
            </a:solidFill>
          </a:ln>
        </p:spPr>
      </p:pic>
      <p:sp>
        <p:nvSpPr>
          <p:cNvPr id="13" name="TextBox 12"/>
          <p:cNvSpPr txBox="1"/>
          <p:nvPr/>
        </p:nvSpPr>
        <p:spPr>
          <a:xfrm flipH="1">
            <a:off x="395536" y="260648"/>
            <a:ext cx="7632848" cy="769441"/>
          </a:xfrm>
          <a:prstGeom prst="rect">
            <a:avLst/>
          </a:prstGeom>
          <a:noFill/>
        </p:spPr>
        <p:txBody>
          <a:bodyPr wrap="square" rtlCol="0">
            <a:spAutoFit/>
          </a:bodyPr>
          <a:lstStyle/>
          <a:p>
            <a:r>
              <a:rPr lang="ru-RU" sz="4400" b="1" i="1" dirty="0" smtClean="0">
                <a:solidFill>
                  <a:srgbClr val="7030A0"/>
                </a:solidFill>
                <a:latin typeface="Times New Roman" panose="02020603050405020304" pitchFamily="18" charset="0"/>
                <a:cs typeface="Times New Roman" panose="02020603050405020304" pitchFamily="18" charset="0"/>
              </a:rPr>
              <a:t>Книжный уголок в группе</a:t>
            </a:r>
            <a:endParaRPr lang="ru-RU" sz="4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74604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normAutofit/>
          </a:bodyPr>
          <a:lstStyle/>
          <a:p>
            <a:endParaRPr lang="ru-RU" b="1" i="1" dirty="0">
              <a:solidFill>
                <a:srgbClr val="7030A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3896" r="7572" b="9806"/>
          <a:stretch/>
        </p:blipFill>
        <p:spPr>
          <a:xfrm>
            <a:off x="467544" y="980728"/>
            <a:ext cx="4107881" cy="2876587"/>
          </a:xfrm>
          <a:ln w="38100">
            <a:solidFill>
              <a:srgbClr val="FFFF00"/>
            </a:solidFill>
          </a:ln>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5429" r="7857" b="12762"/>
          <a:stretch/>
        </p:blipFill>
        <p:spPr>
          <a:xfrm>
            <a:off x="4788025" y="980728"/>
            <a:ext cx="3672408" cy="2842952"/>
          </a:xfrm>
          <a:prstGeom prst="rect">
            <a:avLst/>
          </a:prstGeom>
          <a:ln w="38100">
            <a:solidFill>
              <a:schemeClr val="accent6"/>
            </a:solidFill>
          </a:ln>
        </p:spPr>
      </p:pic>
      <p:pic>
        <p:nvPicPr>
          <p:cNvPr id="6" name="Рисунок 5"/>
          <p:cNvPicPr>
            <a:picLocks noChangeAspect="1"/>
          </p:cNvPicPr>
          <p:nvPr/>
        </p:nvPicPr>
        <p:blipFill rotWithShape="1">
          <a:blip r:embed="rId4" cstate="print">
            <a:extLst>
              <a:ext uri="{28A0092B-C50C-407E-A947-70E740481C1C}">
                <a14:useLocalDpi xmlns="" xmlns:a14="http://schemas.microsoft.com/office/drawing/2010/main" val="0"/>
              </a:ext>
            </a:extLst>
          </a:blip>
          <a:srcRect l="4286" t="22857" r="5890" b="13904"/>
          <a:stretch/>
        </p:blipFill>
        <p:spPr>
          <a:xfrm>
            <a:off x="2116593" y="4077072"/>
            <a:ext cx="4608512" cy="2433372"/>
          </a:xfrm>
          <a:prstGeom prst="rect">
            <a:avLst/>
          </a:prstGeom>
          <a:ln w="38100">
            <a:solidFill>
              <a:srgbClr val="00B050"/>
            </a:solidFill>
          </a:ln>
        </p:spPr>
      </p:pic>
      <p:sp>
        <p:nvSpPr>
          <p:cNvPr id="8" name="TextBox 7"/>
          <p:cNvSpPr txBox="1"/>
          <p:nvPr/>
        </p:nvSpPr>
        <p:spPr>
          <a:xfrm>
            <a:off x="251520" y="116632"/>
            <a:ext cx="8028384" cy="769441"/>
          </a:xfrm>
          <a:prstGeom prst="rect">
            <a:avLst/>
          </a:prstGeom>
          <a:noFill/>
        </p:spPr>
        <p:txBody>
          <a:bodyPr wrap="square" rtlCol="0">
            <a:spAutoFit/>
          </a:bodyPr>
          <a:lstStyle/>
          <a:p>
            <a:r>
              <a:rPr lang="ru-RU" sz="4400" b="1" i="1" dirty="0">
                <a:solidFill>
                  <a:srgbClr val="7030A0"/>
                </a:solidFill>
                <a:latin typeface="Times New Roman" panose="02020603050405020304" pitchFamily="18" charset="0"/>
                <a:cs typeface="Times New Roman" panose="02020603050405020304" pitchFamily="18" charset="0"/>
              </a:rPr>
              <a:t>Театральный уголок в группе</a:t>
            </a:r>
          </a:p>
        </p:txBody>
      </p:sp>
    </p:spTree>
    <p:extLst>
      <p:ext uri="{BB962C8B-B14F-4D97-AF65-F5344CB8AC3E}">
        <p14:creationId xmlns="" xmlns:p14="http://schemas.microsoft.com/office/powerpoint/2010/main" val="3465991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2" y="836712"/>
            <a:ext cx="3834425" cy="5112568"/>
          </a:xfrm>
          <a:ln w="38100">
            <a:solidFill>
              <a:srgbClr val="FFC000"/>
            </a:solidFill>
          </a:ln>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1" r="12958" b="549"/>
          <a:stretch/>
        </p:blipFill>
        <p:spPr>
          <a:xfrm>
            <a:off x="4139953" y="836712"/>
            <a:ext cx="4824535" cy="5112568"/>
          </a:xfrm>
          <a:prstGeom prst="rect">
            <a:avLst/>
          </a:prstGeom>
          <a:ln w="38100">
            <a:solidFill>
              <a:srgbClr val="FF3300"/>
            </a:solidFill>
          </a:ln>
        </p:spPr>
      </p:pic>
    </p:spTree>
    <p:extLst>
      <p:ext uri="{BB962C8B-B14F-4D97-AF65-F5344CB8AC3E}">
        <p14:creationId xmlns="" xmlns:p14="http://schemas.microsoft.com/office/powerpoint/2010/main" val="2870020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6858000"/>
          </a:xfrm>
          <a:ln w="57150">
            <a:solidFill>
              <a:srgbClr val="C00000"/>
            </a:solidFill>
          </a:ln>
        </p:spPr>
        <p:txBody>
          <a:bodyPr>
            <a:normAutofit/>
          </a:bodyPr>
          <a:lstStyle/>
          <a:p>
            <a:pPr algn="l"/>
            <a:r>
              <a:rPr lang="ru-RU" sz="4000" dirty="0">
                <a:solidFill>
                  <a:srgbClr val="7030A0"/>
                </a:solidFill>
                <a:latin typeface="Times New Roman" panose="02020603050405020304" pitchFamily="18" charset="0"/>
                <a:cs typeface="Times New Roman" panose="02020603050405020304" pitchFamily="18" charset="0"/>
              </a:rPr>
              <a:t/>
            </a:r>
            <a:br>
              <a:rPr lang="ru-RU" sz="4000" dirty="0">
                <a:solidFill>
                  <a:srgbClr val="7030A0"/>
                </a:solidFill>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endParaRPr lang="ru-RU" sz="49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4" y="1006326"/>
            <a:ext cx="2302373" cy="2497243"/>
          </a:xfrm>
          <a:ln w="38100">
            <a:solidFill>
              <a:schemeClr val="accent5"/>
            </a:solidFill>
          </a:ln>
        </p:spPr>
      </p:pic>
      <p:pic>
        <p:nvPicPr>
          <p:cNvPr id="12" name="Рисунок 11"/>
          <p:cNvPicPr>
            <a:picLocks noChangeAspect="1"/>
          </p:cNvPicPr>
          <p:nvPr/>
        </p:nvPicPr>
        <p:blipFill rotWithShape="1">
          <a:blip r:embed="rId3" cstate="print">
            <a:extLst>
              <a:ext uri="{28A0092B-C50C-407E-A947-70E740481C1C}">
                <a14:useLocalDpi xmlns="" xmlns:a14="http://schemas.microsoft.com/office/drawing/2010/main" val="0"/>
              </a:ext>
            </a:extLst>
          </a:blip>
          <a:srcRect l="5554" t="3242" r="5668" b="7835"/>
          <a:stretch/>
        </p:blipFill>
        <p:spPr>
          <a:xfrm>
            <a:off x="2525317" y="980727"/>
            <a:ext cx="3054795" cy="2511239"/>
          </a:xfrm>
          <a:prstGeom prst="rect">
            <a:avLst/>
          </a:prstGeom>
          <a:ln w="38100">
            <a:solidFill>
              <a:srgbClr val="FFFF00"/>
            </a:solidFill>
          </a:ln>
        </p:spPr>
      </p:pic>
      <p:pic>
        <p:nvPicPr>
          <p:cNvPr id="13" name="Рисунок 12"/>
          <p:cNvPicPr>
            <a:picLocks noChangeAspect="1"/>
          </p:cNvPicPr>
          <p:nvPr/>
        </p:nvPicPr>
        <p:blipFill rotWithShape="1">
          <a:blip r:embed="rId4" cstate="print">
            <a:extLst>
              <a:ext uri="{28A0092B-C50C-407E-A947-70E740481C1C}">
                <a14:useLocalDpi xmlns="" xmlns:a14="http://schemas.microsoft.com/office/drawing/2010/main" val="0"/>
              </a:ext>
            </a:extLst>
          </a:blip>
          <a:srcRect l="2240" r="4253" b="12057"/>
          <a:stretch/>
        </p:blipFill>
        <p:spPr>
          <a:xfrm>
            <a:off x="5774964" y="980728"/>
            <a:ext cx="3281681" cy="2511239"/>
          </a:xfrm>
          <a:prstGeom prst="rect">
            <a:avLst/>
          </a:prstGeom>
          <a:ln w="38100">
            <a:solidFill>
              <a:srgbClr val="00B0F0"/>
            </a:solidFill>
          </a:ln>
        </p:spPr>
      </p:pic>
      <p:pic>
        <p:nvPicPr>
          <p:cNvPr id="14" name="Рисунок 13"/>
          <p:cNvPicPr>
            <a:picLocks noChangeAspect="1"/>
          </p:cNvPicPr>
          <p:nvPr/>
        </p:nvPicPr>
        <p:blipFill rotWithShape="1">
          <a:blip r:embed="rId5" cstate="print">
            <a:extLst>
              <a:ext uri="{28A0092B-C50C-407E-A947-70E740481C1C}">
                <a14:useLocalDpi xmlns="" xmlns:a14="http://schemas.microsoft.com/office/drawing/2010/main" val="0"/>
              </a:ext>
            </a:extLst>
          </a:blip>
          <a:srcRect l="4156" t="5524" r="5281" b="8521"/>
          <a:stretch/>
        </p:blipFill>
        <p:spPr>
          <a:xfrm>
            <a:off x="239309" y="4005064"/>
            <a:ext cx="2520280" cy="2722575"/>
          </a:xfrm>
          <a:prstGeom prst="rect">
            <a:avLst/>
          </a:prstGeom>
          <a:ln w="38100">
            <a:solidFill>
              <a:srgbClr val="7030A0"/>
            </a:solidFill>
          </a:ln>
        </p:spPr>
      </p:pic>
      <p:pic>
        <p:nvPicPr>
          <p:cNvPr id="15" name="Рисунок 14"/>
          <p:cNvPicPr>
            <a:picLocks noChangeAspect="1"/>
          </p:cNvPicPr>
          <p:nvPr/>
        </p:nvPicPr>
        <p:blipFill rotWithShape="1">
          <a:blip r:embed="rId6" cstate="print">
            <a:extLst>
              <a:ext uri="{28A0092B-C50C-407E-A947-70E740481C1C}">
                <a14:useLocalDpi xmlns="" xmlns:a14="http://schemas.microsoft.com/office/drawing/2010/main" val="0"/>
              </a:ext>
            </a:extLst>
          </a:blip>
          <a:srcRect l="3360" t="5688" r="11387" b="11443"/>
          <a:stretch/>
        </p:blipFill>
        <p:spPr>
          <a:xfrm>
            <a:off x="3203848" y="3991540"/>
            <a:ext cx="2376264" cy="2736099"/>
          </a:xfrm>
          <a:prstGeom prst="rect">
            <a:avLst/>
          </a:prstGeom>
          <a:ln w="38100">
            <a:solidFill>
              <a:srgbClr val="00B050"/>
            </a:solidFill>
          </a:ln>
        </p:spPr>
      </p:pic>
      <p:pic>
        <p:nvPicPr>
          <p:cNvPr id="16" name="Рисунок 15"/>
          <p:cNvPicPr>
            <a:picLocks noChangeAspect="1"/>
          </p:cNvPicPr>
          <p:nvPr/>
        </p:nvPicPr>
        <p:blipFill rotWithShape="1">
          <a:blip r:embed="rId7" cstate="print">
            <a:extLst>
              <a:ext uri="{28A0092B-C50C-407E-A947-70E740481C1C}">
                <a14:useLocalDpi xmlns="" xmlns:a14="http://schemas.microsoft.com/office/drawing/2010/main" val="0"/>
              </a:ext>
            </a:extLst>
          </a:blip>
          <a:srcRect l="5933" t="5943" r="5080" b="7476"/>
          <a:stretch/>
        </p:blipFill>
        <p:spPr>
          <a:xfrm>
            <a:off x="6135077" y="3963751"/>
            <a:ext cx="2500114" cy="2718935"/>
          </a:xfrm>
          <a:prstGeom prst="rect">
            <a:avLst/>
          </a:prstGeom>
          <a:ln w="38100">
            <a:solidFill>
              <a:srgbClr val="FFC000"/>
            </a:solidFill>
          </a:ln>
        </p:spPr>
      </p:pic>
      <p:sp>
        <p:nvSpPr>
          <p:cNvPr id="3" name="TextBox 2"/>
          <p:cNvSpPr txBox="1"/>
          <p:nvPr/>
        </p:nvSpPr>
        <p:spPr>
          <a:xfrm>
            <a:off x="5724128" y="-387423"/>
            <a:ext cx="3219783" cy="1045884"/>
          </a:xfrm>
          <a:prstGeom prst="rect">
            <a:avLst/>
          </a:prstGeom>
          <a:noFill/>
          <a:ln w="57150">
            <a:noFill/>
          </a:ln>
        </p:spPr>
        <p:txBody>
          <a:bodyPr wrap="square" rtlCol="0">
            <a:spAutoFit/>
          </a:bodyPr>
          <a:lstStyle/>
          <a:p>
            <a:endParaRPr lang="ru-RU" sz="3600" b="1" dirty="0">
              <a:solidFill>
                <a:srgbClr val="7030A0"/>
              </a:solidFill>
            </a:endParaRPr>
          </a:p>
        </p:txBody>
      </p:sp>
      <p:sp>
        <p:nvSpPr>
          <p:cNvPr id="5" name="TextBox 4"/>
          <p:cNvSpPr txBox="1"/>
          <p:nvPr/>
        </p:nvSpPr>
        <p:spPr>
          <a:xfrm>
            <a:off x="683567" y="135519"/>
            <a:ext cx="8260343" cy="769441"/>
          </a:xfrm>
          <a:prstGeom prst="rect">
            <a:avLst/>
          </a:prstGeom>
          <a:noFill/>
        </p:spPr>
        <p:txBody>
          <a:bodyPr wrap="square" rtlCol="0">
            <a:spAutoFit/>
          </a:bodyPr>
          <a:lstStyle/>
          <a:p>
            <a:r>
              <a:rPr lang="ru-RU" sz="4400" b="1" i="1" dirty="0" smtClean="0">
                <a:solidFill>
                  <a:srgbClr val="7030A0"/>
                </a:solidFill>
                <a:latin typeface="Times New Roman" panose="02020603050405020304" pitchFamily="18" charset="0"/>
                <a:cs typeface="Times New Roman" panose="02020603050405020304" pitchFamily="18" charset="0"/>
              </a:rPr>
              <a:t>Теневой театр сказка </a:t>
            </a:r>
            <a:r>
              <a:rPr lang="ru-RU" sz="4400" b="1" i="1" dirty="0">
                <a:solidFill>
                  <a:srgbClr val="7030A0"/>
                </a:solidFill>
                <a:latin typeface="Times New Roman" panose="02020603050405020304" pitchFamily="18" charset="0"/>
                <a:cs typeface="Times New Roman" panose="02020603050405020304" pitchFamily="18" charset="0"/>
              </a:rPr>
              <a:t>Р</a:t>
            </a:r>
            <a:r>
              <a:rPr lang="ru-RU" sz="4400" b="1" i="1" dirty="0" smtClean="0">
                <a:solidFill>
                  <a:srgbClr val="7030A0"/>
                </a:solidFill>
                <a:latin typeface="Times New Roman" panose="02020603050405020304" pitchFamily="18" charset="0"/>
                <a:cs typeface="Times New Roman" panose="02020603050405020304" pitchFamily="18" charset="0"/>
              </a:rPr>
              <a:t>епка </a:t>
            </a:r>
            <a:endParaRPr lang="ru-RU" sz="4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62550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noAutofit/>
          </a:bodyPr>
          <a:lstStyle/>
          <a:p>
            <a:pPr algn="l"/>
            <a:r>
              <a:rPr lang="ru-RU" sz="3600" dirty="0" smtClean="0">
                <a:solidFill>
                  <a:srgbClr val="7030A0"/>
                </a:solidFill>
              </a:rPr>
              <a:t/>
            </a:r>
            <a:br>
              <a:rPr lang="ru-RU" sz="3600" dirty="0" smtClean="0">
                <a:solidFill>
                  <a:srgbClr val="7030A0"/>
                </a:solidFill>
              </a:rPr>
            </a:br>
            <a:r>
              <a:rPr lang="ru-RU" sz="1600" dirty="0" smtClean="0"/>
              <a:t> </a:t>
            </a:r>
            <a:endParaRPr lang="ru-RU" sz="1800" dirty="0"/>
          </a:p>
        </p:txBody>
      </p:sp>
      <p:pic>
        <p:nvPicPr>
          <p:cNvPr id="4" name="Объект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10233" r="25437" b="3248"/>
          <a:stretch/>
        </p:blipFill>
        <p:spPr>
          <a:xfrm>
            <a:off x="467544" y="1124744"/>
            <a:ext cx="3384376" cy="5090657"/>
          </a:xfrm>
          <a:ln w="38100">
            <a:solidFill>
              <a:srgbClr val="0070C0"/>
            </a:solidFill>
          </a:ln>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5976" y="1124744"/>
            <a:ext cx="3960440" cy="5040560"/>
          </a:xfrm>
          <a:prstGeom prst="rect">
            <a:avLst/>
          </a:prstGeom>
          <a:ln w="38100">
            <a:solidFill>
              <a:srgbClr val="0070C0"/>
            </a:solidFill>
          </a:ln>
        </p:spPr>
      </p:pic>
      <p:sp>
        <p:nvSpPr>
          <p:cNvPr id="3" name="TextBox 2"/>
          <p:cNvSpPr txBox="1"/>
          <p:nvPr/>
        </p:nvSpPr>
        <p:spPr>
          <a:xfrm>
            <a:off x="899592" y="188640"/>
            <a:ext cx="6624736" cy="769441"/>
          </a:xfrm>
          <a:prstGeom prst="rect">
            <a:avLst/>
          </a:prstGeom>
          <a:noFill/>
        </p:spPr>
        <p:txBody>
          <a:bodyPr wrap="square" rtlCol="0">
            <a:spAutoFit/>
          </a:bodyPr>
          <a:lstStyle/>
          <a:p>
            <a:r>
              <a:rPr lang="ru-RU" sz="4400" b="1" i="1" dirty="0" smtClean="0">
                <a:solidFill>
                  <a:srgbClr val="7030A0"/>
                </a:solidFill>
                <a:latin typeface="Times New Roman" panose="02020603050405020304" pitchFamily="18" charset="0"/>
                <a:cs typeface="Times New Roman" panose="02020603050405020304" pitchFamily="18" charset="0"/>
              </a:rPr>
              <a:t>Пальчиковый театр</a:t>
            </a:r>
            <a:endParaRPr lang="ru-RU" sz="4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5471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63963" y="3573016"/>
            <a:ext cx="4191428" cy="3143571"/>
          </a:xfrm>
          <a:ln w="38100">
            <a:solidFill>
              <a:srgbClr val="FFFF00"/>
            </a:solidFill>
          </a:ln>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926" y="3540621"/>
            <a:ext cx="4224469" cy="3168352"/>
          </a:xfrm>
          <a:prstGeom prst="rect">
            <a:avLst/>
          </a:prstGeom>
          <a:ln w="38100">
            <a:solidFill>
              <a:srgbClr val="FFFF00"/>
            </a:solidFill>
          </a:ln>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926" y="260648"/>
            <a:ext cx="4224469" cy="3168352"/>
          </a:xfrm>
          <a:prstGeom prst="rect">
            <a:avLst/>
          </a:prstGeom>
          <a:ln w="38100">
            <a:solidFill>
              <a:srgbClr val="FFFF00"/>
            </a:solidFill>
          </a:ln>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72000" y="285429"/>
            <a:ext cx="4191428" cy="3143571"/>
          </a:xfrm>
          <a:prstGeom prst="rect">
            <a:avLst/>
          </a:prstGeom>
          <a:ln w="38100">
            <a:solidFill>
              <a:srgbClr val="FFFF00"/>
            </a:solidFill>
          </a:ln>
        </p:spPr>
      </p:pic>
    </p:spTree>
    <p:extLst>
      <p:ext uri="{BB962C8B-B14F-4D97-AF65-F5344CB8AC3E}">
        <p14:creationId xmlns="" xmlns:p14="http://schemas.microsoft.com/office/powerpoint/2010/main" val="1829020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95536" y="-387423"/>
            <a:ext cx="8229600" cy="387424"/>
          </a:xfrm>
        </p:spPr>
        <p:txBody>
          <a:bodyPr>
            <a:normAutofit fontScale="90000"/>
          </a:bodyPr>
          <a:lstStyle/>
          <a:p>
            <a:pPr algn="l"/>
            <a:endParaRPr lang="ru-RU" sz="2000" dirty="0"/>
          </a:p>
        </p:txBody>
      </p:sp>
      <p:sp>
        <p:nvSpPr>
          <p:cNvPr id="3" name="Объект 2"/>
          <p:cNvSpPr>
            <a:spLocks noGrp="1"/>
          </p:cNvSpPr>
          <p:nvPr>
            <p:ph idx="1"/>
          </p:nvPr>
        </p:nvSpPr>
        <p:spPr>
          <a:xfrm>
            <a:off x="0" y="0"/>
            <a:ext cx="9144000" cy="6858000"/>
          </a:xfrm>
          <a:ln w="57150">
            <a:solidFill>
              <a:srgbClr val="C00000"/>
            </a:solidFill>
          </a:ln>
        </p:spPr>
        <p:txBody>
          <a:bodyPr/>
          <a:lstStyle/>
          <a:p>
            <a:pPr marL="0" indent="0">
              <a:buNone/>
            </a:pPr>
            <a:r>
              <a:rPr lang="en-US" sz="4400" b="1" i="1" dirty="0" smtClean="0">
                <a:solidFill>
                  <a:srgbClr val="7030A0"/>
                </a:solidFill>
                <a:latin typeface="Times New Roman" panose="02020603050405020304" pitchFamily="18" charset="0"/>
                <a:cs typeface="Times New Roman" panose="02020603050405020304" pitchFamily="18" charset="0"/>
              </a:rPr>
              <a:t>           </a:t>
            </a:r>
            <a:r>
              <a:rPr lang="ru-RU" sz="4400" b="1" i="1" dirty="0" smtClean="0">
                <a:solidFill>
                  <a:srgbClr val="7030A0"/>
                </a:solidFill>
                <a:latin typeface="Times New Roman" panose="02020603050405020304" pitchFamily="18" charset="0"/>
                <a:cs typeface="Times New Roman" panose="02020603050405020304" pitchFamily="18" charset="0"/>
              </a:rPr>
              <a:t>Театр </a:t>
            </a:r>
            <a:r>
              <a:rPr lang="ru-RU" sz="4400" b="1" i="1" dirty="0">
                <a:solidFill>
                  <a:srgbClr val="7030A0"/>
                </a:solidFill>
                <a:latin typeface="Times New Roman" panose="02020603050405020304" pitchFamily="18" charset="0"/>
                <a:cs typeface="Times New Roman" panose="02020603050405020304" pitchFamily="18" charset="0"/>
              </a:rPr>
              <a:t>настроения </a:t>
            </a:r>
            <a:r>
              <a:rPr lang="ru-RU" b="1" dirty="0">
                <a:solidFill>
                  <a:srgbClr val="7030A0"/>
                </a:solidFill>
              </a:rPr>
              <a:t/>
            </a:r>
            <a:br>
              <a:rPr lang="ru-RU" b="1" dirty="0">
                <a:solidFill>
                  <a:srgbClr val="7030A0"/>
                </a:solidFill>
              </a:rPr>
            </a:br>
            <a:endParaRPr lang="ru-RU" b="1" dirty="0">
              <a:solidFill>
                <a:srgbClr val="7030A0"/>
              </a:solidFill>
            </a:endParaRPr>
          </a:p>
        </p:txBody>
      </p:sp>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t="20555"/>
          <a:stretch/>
        </p:blipFill>
        <p:spPr>
          <a:xfrm>
            <a:off x="323528" y="1268760"/>
            <a:ext cx="8459681" cy="5040560"/>
          </a:xfrm>
          <a:prstGeom prst="rect">
            <a:avLst/>
          </a:prstGeom>
          <a:ln w="38100">
            <a:solidFill>
              <a:srgbClr val="FFFF00"/>
            </a:solidFill>
          </a:ln>
        </p:spPr>
      </p:pic>
    </p:spTree>
    <p:extLst>
      <p:ext uri="{BB962C8B-B14F-4D97-AF65-F5344CB8AC3E}">
        <p14:creationId xmlns="" xmlns:p14="http://schemas.microsoft.com/office/powerpoint/2010/main" val="3031125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67544" y="-387424"/>
            <a:ext cx="8229600" cy="45719"/>
          </a:xfrm>
        </p:spPr>
        <p:txBody>
          <a:bodyPr>
            <a:normAutofit fontScale="90000"/>
          </a:bodyPr>
          <a:lstStyle/>
          <a:p>
            <a:pPr algn="l"/>
            <a:endParaRPr lang="ru-RU" sz="2000" dirty="0"/>
          </a:p>
        </p:txBody>
      </p:sp>
      <p:sp>
        <p:nvSpPr>
          <p:cNvPr id="3" name="Объект 2"/>
          <p:cNvSpPr>
            <a:spLocks noGrp="1"/>
          </p:cNvSpPr>
          <p:nvPr>
            <p:ph idx="1"/>
          </p:nvPr>
        </p:nvSpPr>
        <p:spPr>
          <a:xfrm>
            <a:off x="0" y="0"/>
            <a:ext cx="9144000" cy="6858000"/>
          </a:xfrm>
          <a:ln w="57150">
            <a:solidFill>
              <a:srgbClr val="C00000"/>
            </a:solidFill>
          </a:ln>
        </p:spPr>
        <p:txBody>
          <a:bodyPr/>
          <a:lstStyle/>
          <a:p>
            <a:pPr marL="0" indent="0">
              <a:buNone/>
            </a:pPr>
            <a:r>
              <a:rPr lang="en-US" sz="4400" b="1" i="1" dirty="0" smtClean="0">
                <a:solidFill>
                  <a:srgbClr val="7030A0"/>
                </a:solidFill>
                <a:latin typeface="Times New Roman" panose="02020603050405020304" pitchFamily="18" charset="0"/>
                <a:cs typeface="Times New Roman" panose="02020603050405020304" pitchFamily="18" charset="0"/>
              </a:rPr>
              <a:t>          </a:t>
            </a:r>
            <a:r>
              <a:rPr lang="ru-RU" sz="4400" b="1" i="1" dirty="0" smtClean="0">
                <a:solidFill>
                  <a:srgbClr val="7030A0"/>
                </a:solidFill>
                <a:latin typeface="Times New Roman" panose="02020603050405020304" pitchFamily="18" charset="0"/>
                <a:cs typeface="Times New Roman" panose="02020603050405020304" pitchFamily="18" charset="0"/>
              </a:rPr>
              <a:t>Театр </a:t>
            </a:r>
            <a:r>
              <a:rPr lang="ru-RU" sz="4400" b="1" i="1" dirty="0" err="1">
                <a:solidFill>
                  <a:srgbClr val="7030A0"/>
                </a:solidFill>
                <a:latin typeface="Times New Roman" panose="02020603050405020304" pitchFamily="18" charset="0"/>
                <a:cs typeface="Times New Roman" panose="02020603050405020304" pitchFamily="18" charset="0"/>
              </a:rPr>
              <a:t>тантамареска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l="5000" t="4722" r="13229"/>
          <a:stretch/>
        </p:blipFill>
        <p:spPr>
          <a:xfrm>
            <a:off x="395536" y="3510110"/>
            <a:ext cx="2966394" cy="2871218"/>
          </a:xfrm>
          <a:prstGeom prst="rect">
            <a:avLst/>
          </a:prstGeom>
          <a:ln w="38100">
            <a:solidFill>
              <a:schemeClr val="accent6"/>
            </a:solidFill>
          </a:ln>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t="28742" r="135" b="9431"/>
          <a:stretch/>
        </p:blipFill>
        <p:spPr>
          <a:xfrm>
            <a:off x="1043608" y="692696"/>
            <a:ext cx="7243142" cy="2664296"/>
          </a:xfrm>
          <a:prstGeom prst="rect">
            <a:avLst/>
          </a:prstGeom>
          <a:ln w="38100">
            <a:solidFill>
              <a:schemeClr val="accent6">
                <a:lumMod val="75000"/>
              </a:schemeClr>
            </a:solidFill>
          </a:ln>
        </p:spPr>
      </p:pic>
      <p:pic>
        <p:nvPicPr>
          <p:cNvPr id="6" name="Рисунок 5"/>
          <p:cNvPicPr>
            <a:picLocks noChangeAspect="1"/>
          </p:cNvPicPr>
          <p:nvPr/>
        </p:nvPicPr>
        <p:blipFill rotWithShape="1">
          <a:blip r:embed="rId4" cstate="print">
            <a:extLst>
              <a:ext uri="{28A0092B-C50C-407E-A947-70E740481C1C}">
                <a14:useLocalDpi xmlns="" xmlns:a14="http://schemas.microsoft.com/office/drawing/2010/main" val="0"/>
              </a:ext>
            </a:extLst>
          </a:blip>
          <a:srcRect t="7084" b="22361"/>
          <a:stretch/>
        </p:blipFill>
        <p:spPr>
          <a:xfrm>
            <a:off x="3491880" y="3510110"/>
            <a:ext cx="5425923" cy="2871218"/>
          </a:xfrm>
          <a:prstGeom prst="rect">
            <a:avLst/>
          </a:prstGeom>
          <a:ln w="38100">
            <a:solidFill>
              <a:schemeClr val="accent6"/>
            </a:solidFill>
          </a:ln>
        </p:spPr>
      </p:pic>
    </p:spTree>
    <p:extLst>
      <p:ext uri="{BB962C8B-B14F-4D97-AF65-F5344CB8AC3E}">
        <p14:creationId xmlns="" xmlns:p14="http://schemas.microsoft.com/office/powerpoint/2010/main" val="56839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95536"/>
            <a:ext cx="8229600" cy="1143000"/>
          </a:xfrm>
        </p:spPr>
        <p:txBody>
          <a:bodyPr>
            <a:normAutofit/>
          </a:bodyPr>
          <a:lstStyle/>
          <a:p>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0"/>
            <a:ext cx="9144000" cy="6858000"/>
          </a:xfrm>
          <a:ln w="57150">
            <a:solidFill>
              <a:schemeClr val="accent2"/>
            </a:solidFill>
          </a:ln>
        </p:spPr>
        <p:txBody>
          <a:bodyPr>
            <a:normAutofit fontScale="25000" lnSpcReduction="20000"/>
          </a:bodyPr>
          <a:lstStyle/>
          <a:p>
            <a:pPr marL="0" indent="0">
              <a:buNone/>
            </a:pPr>
            <a:r>
              <a:rPr lang="ru-RU" sz="12800" b="1" dirty="0" smtClean="0">
                <a:solidFill>
                  <a:srgbClr val="7030A0"/>
                </a:solidFill>
                <a:latin typeface="Times New Roman" panose="02020603050405020304" pitchFamily="18" charset="0"/>
                <a:cs typeface="Times New Roman" panose="02020603050405020304" pitchFamily="18" charset="0"/>
              </a:rPr>
              <a:t>Актуальность</a:t>
            </a:r>
          </a:p>
          <a:p>
            <a:pPr marL="0" indent="0">
              <a:buNone/>
            </a:pPr>
            <a:r>
              <a:rPr lang="ru-RU" sz="2600" dirty="0" smtClean="0">
                <a:solidFill>
                  <a:srgbClr val="7030A0"/>
                </a:solidFill>
                <a:latin typeface="Times New Roman" panose="02020603050405020304" pitchFamily="18" charset="0"/>
                <a:cs typeface="Times New Roman" panose="02020603050405020304" pitchFamily="18" charset="0"/>
              </a:rPr>
              <a:t> </a:t>
            </a:r>
            <a:r>
              <a:rPr lang="ru-RU" sz="12800" dirty="0" smtClean="0">
                <a:solidFill>
                  <a:srgbClr val="7030A0"/>
                </a:solidFill>
                <a:latin typeface="Times New Roman" panose="02020603050405020304" pitchFamily="18" charset="0"/>
                <a:cs typeface="Times New Roman" panose="02020603050405020304" pitchFamily="18" charset="0"/>
              </a:rPr>
              <a:t>Сказки служат для детей первым уроком нравственности и морали по которым живут люди В них добро всегда побеждает зло Это настраивает ребёнка на оптимистическое восприятие жизни формирует положительные </a:t>
            </a:r>
            <a:r>
              <a:rPr lang="ru-RU" sz="12800" dirty="0">
                <a:solidFill>
                  <a:srgbClr val="7030A0"/>
                </a:solidFill>
                <a:latin typeface="Times New Roman" panose="02020603050405020304" pitchFamily="18" charset="0"/>
                <a:cs typeface="Times New Roman" panose="02020603050405020304" pitchFamily="18" charset="0"/>
              </a:rPr>
              <a:t>черты характера и навыки общественного </a:t>
            </a:r>
            <a:r>
              <a:rPr lang="ru-RU" sz="12800" dirty="0" smtClean="0">
                <a:solidFill>
                  <a:srgbClr val="7030A0"/>
                </a:solidFill>
                <a:latin typeface="Times New Roman" panose="02020603050405020304" pitchFamily="18" charset="0"/>
                <a:cs typeface="Times New Roman" panose="02020603050405020304" pitchFamily="18" charset="0"/>
              </a:rPr>
              <a:t>поведение Развитие речи детей дошкольного возраста через театрализованную деятельность обусловлена тем что театрализованная деятельность позволяет решить многие образовательно воспитательные задачи Работа по театрализации сказки способствует развитию всех познавательных процессов Заучивание слов сказки это развитие памяти расширение словарного запаса автоматизация звукопроизношения развитие выразительности речи </a:t>
            </a:r>
            <a:endParaRPr lang="ru-RU" sz="1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86738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3" y="1844825"/>
            <a:ext cx="4104456" cy="4320480"/>
          </a:xfrm>
          <a:ln w="38100">
            <a:solidFill>
              <a:srgbClr val="FFFF00"/>
            </a:solidFill>
          </a:ln>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02038" y="1844824"/>
            <a:ext cx="4512501" cy="4320480"/>
          </a:xfrm>
          <a:prstGeom prst="rect">
            <a:avLst/>
          </a:prstGeom>
          <a:ln w="38100">
            <a:solidFill>
              <a:srgbClr val="FF3300"/>
            </a:solidFill>
          </a:ln>
        </p:spPr>
      </p:pic>
      <p:sp>
        <p:nvSpPr>
          <p:cNvPr id="7" name="TextBox 6"/>
          <p:cNvSpPr txBox="1"/>
          <p:nvPr/>
        </p:nvSpPr>
        <p:spPr>
          <a:xfrm>
            <a:off x="827584" y="445314"/>
            <a:ext cx="7704856" cy="769441"/>
          </a:xfrm>
          <a:prstGeom prst="rect">
            <a:avLst/>
          </a:prstGeom>
          <a:noFill/>
        </p:spPr>
        <p:txBody>
          <a:bodyPr wrap="square" rtlCol="0">
            <a:spAutoFit/>
          </a:bodyPr>
          <a:lstStyle/>
          <a:p>
            <a:r>
              <a:rPr lang="ru-RU" sz="4400" b="1" i="1" dirty="0" smtClean="0">
                <a:solidFill>
                  <a:srgbClr val="7030A0"/>
                </a:solidFill>
                <a:latin typeface="Times New Roman" panose="02020603050405020304" pitchFamily="18" charset="0"/>
                <a:cs typeface="Times New Roman" panose="02020603050405020304" pitchFamily="18" charset="0"/>
              </a:rPr>
              <a:t>Масочный театр  хоровод</a:t>
            </a:r>
            <a:endParaRPr lang="ru-RU" sz="4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604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ln w="57150">
            <a:solidFill>
              <a:srgbClr val="C00000"/>
            </a:solidFill>
          </a:ln>
        </p:spPr>
        <p:txBody>
          <a:bodyPr>
            <a:noAutofit/>
          </a:bodyPr>
          <a:lstStyle/>
          <a:p>
            <a:pPr algn="l"/>
            <a:r>
              <a:rPr lang="ru-RU" sz="3600" b="1" dirty="0">
                <a:solidFill>
                  <a:srgbClr val="7030A0"/>
                </a:solidFill>
              </a:rPr>
              <a:t/>
            </a:r>
            <a:br>
              <a:rPr lang="ru-RU" sz="3600" b="1" dirty="0">
                <a:solidFill>
                  <a:srgbClr val="7030A0"/>
                </a:solidFill>
              </a:rPr>
            </a:br>
            <a:endParaRPr lang="ru-RU" sz="3600" b="1" dirty="0">
              <a:solidFill>
                <a:srgbClr val="7030A0"/>
              </a:solidFill>
            </a:endParaRPr>
          </a:p>
        </p:txBody>
      </p:sp>
      <p:pic>
        <p:nvPicPr>
          <p:cNvPr id="4" name="Объект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736" r="1586"/>
          <a:stretch/>
        </p:blipFill>
        <p:spPr>
          <a:xfrm>
            <a:off x="6156176" y="1296829"/>
            <a:ext cx="2260038" cy="2446872"/>
          </a:xfrm>
          <a:ln w="38100">
            <a:solidFill>
              <a:srgbClr val="990099"/>
            </a:solidFill>
          </a:ln>
        </p:spPr>
      </p:pic>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r="4237" b="9801"/>
          <a:stretch/>
        </p:blipFill>
        <p:spPr>
          <a:xfrm>
            <a:off x="3340435" y="1268760"/>
            <a:ext cx="2088232" cy="2474941"/>
          </a:xfrm>
          <a:prstGeom prst="rect">
            <a:avLst/>
          </a:prstGeom>
          <a:ln w="38100">
            <a:solidFill>
              <a:srgbClr val="FFFF00"/>
            </a:solidFill>
          </a:ln>
        </p:spPr>
      </p:pic>
      <p:pic>
        <p:nvPicPr>
          <p:cNvPr id="6" name="Рисунок 5"/>
          <p:cNvPicPr>
            <a:picLocks noChangeAspect="1"/>
          </p:cNvPicPr>
          <p:nvPr/>
        </p:nvPicPr>
        <p:blipFill rotWithShape="1">
          <a:blip r:embed="rId4" cstate="print">
            <a:extLst>
              <a:ext uri="{28A0092B-C50C-407E-A947-70E740481C1C}">
                <a14:useLocalDpi xmlns="" xmlns:a14="http://schemas.microsoft.com/office/drawing/2010/main" val="0"/>
              </a:ext>
            </a:extLst>
          </a:blip>
          <a:srcRect l="1443" t="998" r="924" b="5913"/>
          <a:stretch/>
        </p:blipFill>
        <p:spPr>
          <a:xfrm>
            <a:off x="467522" y="1268760"/>
            <a:ext cx="2340965" cy="2436732"/>
          </a:xfrm>
          <a:prstGeom prst="rect">
            <a:avLst/>
          </a:prstGeom>
          <a:ln w="38100">
            <a:solidFill>
              <a:srgbClr val="0070C0"/>
            </a:solidFill>
          </a:ln>
        </p:spPr>
      </p:pic>
      <p:pic>
        <p:nvPicPr>
          <p:cNvPr id="7" name="Рисунок 6"/>
          <p:cNvPicPr>
            <a:picLocks noChangeAspect="1"/>
          </p:cNvPicPr>
          <p:nvPr/>
        </p:nvPicPr>
        <p:blipFill rotWithShape="1">
          <a:blip r:embed="rId5" cstate="print">
            <a:extLst>
              <a:ext uri="{28A0092B-C50C-407E-A947-70E740481C1C}">
                <a14:useLocalDpi xmlns="" xmlns:a14="http://schemas.microsoft.com/office/drawing/2010/main" val="0"/>
              </a:ext>
            </a:extLst>
          </a:blip>
          <a:srcRect r="4090" b="7796"/>
          <a:stretch/>
        </p:blipFill>
        <p:spPr>
          <a:xfrm>
            <a:off x="467544" y="4077072"/>
            <a:ext cx="2279142" cy="2629864"/>
          </a:xfrm>
          <a:prstGeom prst="rect">
            <a:avLst/>
          </a:prstGeom>
          <a:ln w="38100">
            <a:solidFill>
              <a:srgbClr val="C00000"/>
            </a:solidFill>
          </a:ln>
        </p:spPr>
      </p:pic>
      <p:pic>
        <p:nvPicPr>
          <p:cNvPr id="8" name="Рисунок 7"/>
          <p:cNvPicPr>
            <a:picLocks noChangeAspect="1"/>
          </p:cNvPicPr>
          <p:nvPr/>
        </p:nvPicPr>
        <p:blipFill rotWithShape="1">
          <a:blip r:embed="rId6" cstate="print">
            <a:extLst>
              <a:ext uri="{28A0092B-C50C-407E-A947-70E740481C1C}">
                <a14:useLocalDpi xmlns="" xmlns:a14="http://schemas.microsoft.com/office/drawing/2010/main" val="0"/>
              </a:ext>
            </a:extLst>
          </a:blip>
          <a:srcRect t="4846" r="4853" b="6082"/>
          <a:stretch/>
        </p:blipFill>
        <p:spPr>
          <a:xfrm>
            <a:off x="3222428" y="4077072"/>
            <a:ext cx="2745530" cy="2629864"/>
          </a:xfrm>
          <a:prstGeom prst="rect">
            <a:avLst/>
          </a:prstGeom>
          <a:ln w="38100">
            <a:solidFill>
              <a:srgbClr val="671DB1"/>
            </a:solidFill>
          </a:ln>
        </p:spPr>
      </p:pic>
      <p:pic>
        <p:nvPicPr>
          <p:cNvPr id="9" name="Рисунок 8"/>
          <p:cNvPicPr>
            <a:picLocks noChangeAspect="1"/>
          </p:cNvPicPr>
          <p:nvPr/>
        </p:nvPicPr>
        <p:blipFill rotWithShape="1">
          <a:blip r:embed="rId7" cstate="print">
            <a:extLst>
              <a:ext uri="{28A0092B-C50C-407E-A947-70E740481C1C}">
                <a14:useLocalDpi xmlns="" xmlns:a14="http://schemas.microsoft.com/office/drawing/2010/main" val="0"/>
              </a:ext>
            </a:extLst>
          </a:blip>
          <a:srcRect t="6088" r="7895" b="7808"/>
          <a:stretch/>
        </p:blipFill>
        <p:spPr>
          <a:xfrm>
            <a:off x="6516216" y="4077072"/>
            <a:ext cx="2160240" cy="2623295"/>
          </a:xfrm>
          <a:prstGeom prst="rect">
            <a:avLst/>
          </a:prstGeom>
          <a:ln w="38100">
            <a:solidFill>
              <a:srgbClr val="C00000"/>
            </a:solidFill>
          </a:ln>
        </p:spPr>
      </p:pic>
      <p:sp>
        <p:nvSpPr>
          <p:cNvPr id="10" name="TextBox 9"/>
          <p:cNvSpPr txBox="1"/>
          <p:nvPr/>
        </p:nvSpPr>
        <p:spPr>
          <a:xfrm>
            <a:off x="106855" y="116632"/>
            <a:ext cx="8928992" cy="769441"/>
          </a:xfrm>
          <a:prstGeom prst="rect">
            <a:avLst/>
          </a:prstGeom>
          <a:noFill/>
        </p:spPr>
        <p:txBody>
          <a:bodyPr wrap="square" rtlCol="0">
            <a:spAutoFit/>
          </a:bodyPr>
          <a:lstStyle/>
          <a:p>
            <a:r>
              <a:rPr lang="ru-RU" sz="4400" b="1" i="1" dirty="0">
                <a:solidFill>
                  <a:srgbClr val="7030A0"/>
                </a:solidFill>
                <a:latin typeface="Times New Roman" panose="02020603050405020304" pitchFamily="18" charset="0"/>
                <a:cs typeface="Times New Roman" panose="02020603050405020304" pitchFamily="18" charset="0"/>
              </a:rPr>
              <a:t>Инсценировка сказки </a:t>
            </a:r>
            <a:r>
              <a:rPr lang="ru-RU" sz="4400" b="1" i="1" dirty="0" smtClean="0">
                <a:solidFill>
                  <a:srgbClr val="7030A0"/>
                </a:solidFill>
                <a:latin typeface="Times New Roman" panose="02020603050405020304" pitchFamily="18" charset="0"/>
                <a:cs typeface="Times New Roman" panose="02020603050405020304" pitchFamily="18" charset="0"/>
              </a:rPr>
              <a:t>Яблонька </a:t>
            </a:r>
            <a:endParaRPr lang="ru-RU" sz="4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8087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43000"/>
            <a:ext cx="8229600" cy="1143000"/>
          </a:xfrm>
        </p:spPr>
        <p:txBody>
          <a:bodyPr/>
          <a:lstStyle/>
          <a:p>
            <a:endParaRPr lang="ru-RU" dirty="0"/>
          </a:p>
        </p:txBody>
      </p:sp>
      <p:sp>
        <p:nvSpPr>
          <p:cNvPr id="3" name="Объект 2"/>
          <p:cNvSpPr>
            <a:spLocks noGrp="1"/>
          </p:cNvSpPr>
          <p:nvPr>
            <p:ph idx="1"/>
          </p:nvPr>
        </p:nvSpPr>
        <p:spPr>
          <a:xfrm>
            <a:off x="0" y="28574"/>
            <a:ext cx="9144000" cy="6829425"/>
          </a:xfrm>
          <a:ln w="57150">
            <a:solidFill>
              <a:srgbClr val="C00000"/>
            </a:solidFill>
          </a:ln>
        </p:spPr>
        <p:txBody>
          <a:bodyPr>
            <a:normAutofit fontScale="70000" lnSpcReduction="20000"/>
          </a:bodyPr>
          <a:lstStyle/>
          <a:p>
            <a:pPr marL="0" indent="0" algn="just">
              <a:buNone/>
            </a:pPr>
            <a:r>
              <a:rPr lang="ru-RU" sz="4200" dirty="0" smtClean="0">
                <a:solidFill>
                  <a:srgbClr val="7030A0"/>
                </a:solidFill>
              </a:rPr>
              <a:t>        </a:t>
            </a:r>
            <a:r>
              <a:rPr lang="ru-RU" sz="4200" dirty="0" smtClean="0">
                <a:solidFill>
                  <a:srgbClr val="7030A0"/>
                </a:solidFill>
                <a:latin typeface="Times New Roman" panose="02020603050405020304" pitchFamily="18" charset="0"/>
                <a:cs typeface="Times New Roman" panose="02020603050405020304" pitchFamily="18" charset="0"/>
              </a:rPr>
              <a:t>  </a:t>
            </a:r>
            <a:r>
              <a:rPr lang="ru-RU" sz="5100" b="1" dirty="0" smtClean="0">
                <a:solidFill>
                  <a:srgbClr val="7030A0"/>
                </a:solidFill>
                <a:latin typeface="Times New Roman" panose="02020603050405020304" pitchFamily="18" charset="0"/>
                <a:cs typeface="Times New Roman" panose="02020603050405020304" pitchFamily="18" charset="0"/>
              </a:rPr>
              <a:t>Результат </a:t>
            </a:r>
            <a:r>
              <a:rPr lang="ru-RU" sz="5100" b="1" dirty="0">
                <a:solidFill>
                  <a:srgbClr val="7030A0"/>
                </a:solidFill>
                <a:latin typeface="Times New Roman" panose="02020603050405020304" pitchFamily="18" charset="0"/>
                <a:cs typeface="Times New Roman" panose="02020603050405020304" pitchFamily="18" charset="0"/>
              </a:rPr>
              <a:t>проделанной </a:t>
            </a:r>
            <a:r>
              <a:rPr lang="ru-RU" sz="5100" b="1" dirty="0" smtClean="0">
                <a:solidFill>
                  <a:srgbClr val="7030A0"/>
                </a:solidFill>
                <a:latin typeface="Times New Roman" panose="02020603050405020304" pitchFamily="18" charset="0"/>
                <a:cs typeface="Times New Roman" panose="02020603050405020304" pitchFamily="18" charset="0"/>
              </a:rPr>
              <a:t>работы</a:t>
            </a:r>
            <a:endParaRPr lang="ru-RU" sz="5100" dirty="0" smtClean="0">
              <a:solidFill>
                <a:srgbClr val="7030A0"/>
              </a:solidFill>
              <a:latin typeface="Times New Roman" panose="02020603050405020304" pitchFamily="18" charset="0"/>
              <a:cs typeface="Times New Roman" panose="02020603050405020304" pitchFamily="18" charset="0"/>
            </a:endParaRPr>
          </a:p>
          <a:p>
            <a:r>
              <a:rPr lang="ru-RU" dirty="0" smtClean="0">
                <a:solidFill>
                  <a:srgbClr val="7030A0"/>
                </a:solidFill>
                <a:latin typeface="Times New Roman" panose="02020603050405020304" pitchFamily="18" charset="0"/>
                <a:cs typeface="Times New Roman" panose="02020603050405020304" pitchFamily="18" charset="0"/>
              </a:rPr>
              <a:t> </a:t>
            </a:r>
            <a:r>
              <a:rPr lang="ru-RU" sz="4600" dirty="0" smtClean="0">
                <a:solidFill>
                  <a:srgbClr val="7030A0"/>
                </a:solidFill>
                <a:latin typeface="Times New Roman" panose="02020603050405020304" pitchFamily="18" charset="0"/>
                <a:cs typeface="Times New Roman" panose="02020603050405020304" pitchFamily="18" charset="0"/>
              </a:rPr>
              <a:t>У </a:t>
            </a:r>
            <a:r>
              <a:rPr lang="ru-RU" sz="4600" dirty="0">
                <a:solidFill>
                  <a:srgbClr val="7030A0"/>
                </a:solidFill>
                <a:latin typeface="Times New Roman" panose="02020603050405020304" pitchFamily="18" charset="0"/>
                <a:cs typeface="Times New Roman" panose="02020603050405020304" pitchFamily="18" charset="0"/>
              </a:rPr>
              <a:t>детей повысился интерес к </a:t>
            </a:r>
            <a:r>
              <a:rPr lang="ru-RU" sz="4600" dirty="0" smtClean="0">
                <a:solidFill>
                  <a:srgbClr val="7030A0"/>
                </a:solidFill>
                <a:latin typeface="Times New Roman" panose="02020603050405020304" pitchFamily="18" charset="0"/>
                <a:cs typeface="Times New Roman" panose="02020603050405020304" pitchFamily="18" charset="0"/>
              </a:rPr>
              <a:t>театрально игровой деятельности</a:t>
            </a:r>
            <a:endParaRPr lang="ru-RU" sz="4600" dirty="0">
              <a:solidFill>
                <a:srgbClr val="7030A0"/>
              </a:solidFill>
              <a:latin typeface="Times New Roman" panose="02020603050405020304" pitchFamily="18" charset="0"/>
              <a:cs typeface="Times New Roman" panose="02020603050405020304" pitchFamily="18" charset="0"/>
            </a:endParaRPr>
          </a:p>
          <a:p>
            <a:r>
              <a:rPr lang="ru-RU" sz="4600" dirty="0" smtClean="0">
                <a:solidFill>
                  <a:srgbClr val="7030A0"/>
                </a:solidFill>
                <a:latin typeface="Times New Roman" panose="02020603050405020304" pitchFamily="18" charset="0"/>
                <a:cs typeface="Times New Roman" panose="02020603050405020304" pitchFamily="18" charset="0"/>
              </a:rPr>
              <a:t>Повысился уровень речевого развития и речевого этикета детей</a:t>
            </a:r>
          </a:p>
          <a:p>
            <a:r>
              <a:rPr lang="ru-RU" sz="4600" dirty="0" smtClean="0">
                <a:solidFill>
                  <a:srgbClr val="7030A0"/>
                </a:solidFill>
                <a:latin typeface="Times New Roman" panose="02020603050405020304" pitchFamily="18" charset="0"/>
                <a:cs typeface="Times New Roman" panose="02020603050405020304" pitchFamily="18" charset="0"/>
              </a:rPr>
              <a:t> Обогатился и активизировался словарь детей.</a:t>
            </a:r>
          </a:p>
          <a:p>
            <a:r>
              <a:rPr lang="ru-RU" sz="4600" dirty="0" smtClean="0">
                <a:solidFill>
                  <a:srgbClr val="7030A0"/>
                </a:solidFill>
                <a:latin typeface="Times New Roman" panose="02020603050405020304" pitchFamily="18" charset="0"/>
                <a:cs typeface="Times New Roman" panose="02020603050405020304" pitchFamily="18" charset="0"/>
              </a:rPr>
              <a:t>Улучшилась  </a:t>
            </a:r>
            <a:r>
              <a:rPr lang="ru-RU" sz="4600" dirty="0">
                <a:solidFill>
                  <a:srgbClr val="7030A0"/>
                </a:solidFill>
                <a:latin typeface="Times New Roman" panose="02020603050405020304" pitchFamily="18" charset="0"/>
                <a:cs typeface="Times New Roman" panose="02020603050405020304" pitchFamily="18" charset="0"/>
              </a:rPr>
              <a:t>интонационная выразительность речи</a:t>
            </a:r>
            <a:r>
              <a:rPr lang="ru-RU" sz="4600" dirty="0" smtClean="0">
                <a:solidFill>
                  <a:srgbClr val="7030A0"/>
                </a:solidFill>
                <a:latin typeface="Times New Roman" panose="02020603050405020304" pitchFamily="18" charset="0"/>
                <a:cs typeface="Times New Roman" panose="02020603050405020304" pitchFamily="18" charset="0"/>
              </a:rPr>
              <a:t>.</a:t>
            </a:r>
            <a:endParaRPr lang="ru-RU" sz="4600" dirty="0">
              <a:solidFill>
                <a:srgbClr val="7030A0"/>
              </a:solidFill>
              <a:latin typeface="Times New Roman" panose="02020603050405020304" pitchFamily="18" charset="0"/>
              <a:cs typeface="Times New Roman" panose="02020603050405020304" pitchFamily="18" charset="0"/>
            </a:endParaRPr>
          </a:p>
          <a:p>
            <a:r>
              <a:rPr lang="ru-RU" sz="4600" dirty="0" smtClean="0">
                <a:solidFill>
                  <a:srgbClr val="7030A0"/>
                </a:solidFill>
                <a:latin typeface="Times New Roman" panose="02020603050405020304" pitchFamily="18" charset="0"/>
                <a:cs typeface="Times New Roman" panose="02020603050405020304" pitchFamily="18" charset="0"/>
              </a:rPr>
              <a:t> </a:t>
            </a:r>
            <a:r>
              <a:rPr lang="ru-RU" sz="4600" dirty="0">
                <a:solidFill>
                  <a:srgbClr val="7030A0"/>
                </a:solidFill>
                <a:latin typeface="Times New Roman" panose="02020603050405020304" pitchFamily="18" charset="0"/>
                <a:cs typeface="Times New Roman" panose="02020603050405020304" pitchFamily="18" charset="0"/>
              </a:rPr>
              <a:t>Развивалась </a:t>
            </a:r>
            <a:r>
              <a:rPr lang="ru-RU" sz="4600" dirty="0" smtClean="0">
                <a:solidFill>
                  <a:srgbClr val="7030A0"/>
                </a:solidFill>
                <a:latin typeface="Times New Roman" panose="02020603050405020304" pitchFamily="18" charset="0"/>
                <a:cs typeface="Times New Roman" panose="02020603050405020304" pitchFamily="18" charset="0"/>
              </a:rPr>
              <a:t>память мышление воображение внимание детей</a:t>
            </a:r>
            <a:endParaRPr lang="ru-RU" sz="4600" dirty="0">
              <a:solidFill>
                <a:srgbClr val="7030A0"/>
              </a:solidFill>
              <a:latin typeface="Times New Roman" panose="02020603050405020304" pitchFamily="18" charset="0"/>
              <a:cs typeface="Times New Roman" panose="02020603050405020304" pitchFamily="18" charset="0"/>
            </a:endParaRPr>
          </a:p>
          <a:p>
            <a:r>
              <a:rPr lang="ru-RU" sz="4600" dirty="0" smtClean="0">
                <a:solidFill>
                  <a:srgbClr val="7030A0"/>
                </a:solidFill>
                <a:latin typeface="Times New Roman" panose="02020603050405020304" pitchFamily="18" charset="0"/>
                <a:cs typeface="Times New Roman" panose="02020603050405020304" pitchFamily="18" charset="0"/>
              </a:rPr>
              <a:t>Усовершенствовалось </a:t>
            </a:r>
            <a:r>
              <a:rPr lang="ru-RU" sz="4600" dirty="0">
                <a:solidFill>
                  <a:srgbClr val="7030A0"/>
                </a:solidFill>
                <a:latin typeface="Times New Roman" panose="02020603050405020304" pitchFamily="18" charset="0"/>
                <a:cs typeface="Times New Roman" panose="02020603050405020304" pitchFamily="18" charset="0"/>
              </a:rPr>
              <a:t>умение детей правильно оценивать свои и чужие </a:t>
            </a:r>
            <a:r>
              <a:rPr lang="ru-RU" sz="4600" dirty="0" smtClean="0">
                <a:solidFill>
                  <a:srgbClr val="7030A0"/>
                </a:solidFill>
                <a:latin typeface="Times New Roman" panose="02020603050405020304" pitchFamily="18" charset="0"/>
                <a:cs typeface="Times New Roman" panose="02020603050405020304" pitchFamily="18" charset="0"/>
              </a:rPr>
              <a:t>поступки</a:t>
            </a:r>
            <a:endParaRPr lang="ru-RU" sz="4600" dirty="0">
              <a:solidFill>
                <a:srgbClr val="7030A0"/>
              </a:solidFill>
              <a:latin typeface="Times New Roman" panose="02020603050405020304" pitchFamily="18" charset="0"/>
              <a:cs typeface="Times New Roman" panose="02020603050405020304" pitchFamily="18" charset="0"/>
            </a:endParaRPr>
          </a:p>
          <a:p>
            <a:r>
              <a:rPr lang="ru-RU" sz="4600" dirty="0" smtClean="0">
                <a:solidFill>
                  <a:srgbClr val="7030A0"/>
                </a:solidFill>
                <a:latin typeface="Times New Roman" panose="02020603050405020304" pitchFamily="18" charset="0"/>
                <a:cs typeface="Times New Roman" panose="02020603050405020304" pitchFamily="18" charset="0"/>
              </a:rPr>
              <a:t>Раскрывается  </a:t>
            </a:r>
            <a:r>
              <a:rPr lang="ru-RU" sz="4600" dirty="0">
                <a:solidFill>
                  <a:srgbClr val="7030A0"/>
                </a:solidFill>
                <a:latin typeface="Times New Roman" panose="02020603050405020304" pitchFamily="18" charset="0"/>
                <a:cs typeface="Times New Roman" panose="02020603050405020304" pitchFamily="18" charset="0"/>
              </a:rPr>
              <a:t>творческий потенциал детей</a:t>
            </a: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100737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54075"/>
            <a:ext cx="8229600" cy="1143000"/>
          </a:xfrm>
        </p:spPr>
        <p:txBody>
          <a:bodyPr/>
          <a:lstStyle/>
          <a:p>
            <a:endParaRPr lang="ru-RU"/>
          </a:p>
        </p:txBody>
      </p:sp>
      <p:sp>
        <p:nvSpPr>
          <p:cNvPr id="3" name="Объект 2"/>
          <p:cNvSpPr>
            <a:spLocks noGrp="1"/>
          </p:cNvSpPr>
          <p:nvPr>
            <p:ph idx="1"/>
          </p:nvPr>
        </p:nvSpPr>
        <p:spPr>
          <a:xfrm>
            <a:off x="0" y="12454"/>
            <a:ext cx="9144000" cy="6845546"/>
          </a:xfrm>
          <a:ln w="57150">
            <a:solidFill>
              <a:srgbClr val="C00000"/>
            </a:solidFill>
          </a:ln>
        </p:spPr>
        <p:txBody>
          <a:bodyPr>
            <a:noAutofit/>
          </a:bodyPr>
          <a:lstStyle/>
          <a:p>
            <a:pPr marL="0" indent="0">
              <a:buNone/>
            </a:pPr>
            <a:r>
              <a:rPr lang="ru-RU" b="1" dirty="0" smtClean="0">
                <a:solidFill>
                  <a:srgbClr val="7030A0"/>
                </a:solidFill>
                <a:latin typeface="Times New Roman" panose="02020603050405020304" pitchFamily="18" charset="0"/>
                <a:cs typeface="Times New Roman" panose="02020603050405020304" pitchFamily="18" charset="0"/>
              </a:rPr>
              <a:t>Новизна</a:t>
            </a:r>
          </a:p>
          <a:p>
            <a:r>
              <a:rPr lang="ru-RU" dirty="0" smtClean="0">
                <a:solidFill>
                  <a:srgbClr val="7030A0"/>
                </a:solidFill>
                <a:latin typeface="Times New Roman" panose="02020603050405020304" pitchFamily="18" charset="0"/>
                <a:cs typeface="Times New Roman" panose="02020603050405020304" pitchFamily="18" charset="0"/>
              </a:rPr>
              <a:t>Театрализации </a:t>
            </a:r>
            <a:r>
              <a:rPr lang="ru-RU" dirty="0">
                <a:solidFill>
                  <a:srgbClr val="7030A0"/>
                </a:solidFill>
                <a:latin typeface="Times New Roman" panose="02020603050405020304" pitchFamily="18" charset="0"/>
                <a:cs typeface="Times New Roman" panose="02020603050405020304" pitchFamily="18" charset="0"/>
              </a:rPr>
              <a:t>привлекательна </a:t>
            </a:r>
            <a:r>
              <a:rPr lang="ru-RU" dirty="0" smtClean="0">
                <a:solidFill>
                  <a:srgbClr val="7030A0"/>
                </a:solidFill>
                <a:latin typeface="Times New Roman" panose="02020603050405020304" pitchFamily="18" charset="0"/>
                <a:cs typeface="Times New Roman" panose="02020603050405020304" pitchFamily="18" charset="0"/>
              </a:rPr>
              <a:t>тем </a:t>
            </a:r>
            <a:r>
              <a:rPr lang="ru-RU" dirty="0">
                <a:solidFill>
                  <a:srgbClr val="7030A0"/>
                </a:solidFill>
                <a:latin typeface="Times New Roman" panose="02020603050405020304" pitchFamily="18" charset="0"/>
                <a:cs typeface="Times New Roman" panose="02020603050405020304" pitchFamily="18" charset="0"/>
              </a:rPr>
              <a:t>что вносит в детские будни атмосферу </a:t>
            </a:r>
            <a:r>
              <a:rPr lang="ru-RU" dirty="0" smtClean="0">
                <a:solidFill>
                  <a:srgbClr val="7030A0"/>
                </a:solidFill>
                <a:latin typeface="Times New Roman" panose="02020603050405020304" pitchFamily="18" charset="0"/>
                <a:cs typeface="Times New Roman" panose="02020603050405020304" pitchFamily="18" charset="0"/>
              </a:rPr>
              <a:t>праздника </a:t>
            </a:r>
            <a:r>
              <a:rPr lang="ru-RU" dirty="0">
                <a:solidFill>
                  <a:srgbClr val="7030A0"/>
                </a:solidFill>
                <a:latin typeface="Times New Roman" panose="02020603050405020304" pitchFamily="18" charset="0"/>
                <a:cs typeface="Times New Roman" panose="02020603050405020304" pitchFamily="18" charset="0"/>
              </a:rPr>
              <a:t>приподнятое </a:t>
            </a:r>
            <a:r>
              <a:rPr lang="ru-RU" dirty="0" smtClean="0">
                <a:solidFill>
                  <a:srgbClr val="7030A0"/>
                </a:solidFill>
                <a:latin typeface="Times New Roman" panose="02020603050405020304" pitchFamily="18" charset="0"/>
                <a:cs typeface="Times New Roman" panose="02020603050405020304" pitchFamily="18" charset="0"/>
              </a:rPr>
              <a:t>настроение </a:t>
            </a:r>
            <a:r>
              <a:rPr lang="ru-RU" dirty="0">
                <a:solidFill>
                  <a:srgbClr val="7030A0"/>
                </a:solidFill>
                <a:latin typeface="Times New Roman" panose="02020603050405020304" pitchFamily="18" charset="0"/>
                <a:cs typeface="Times New Roman" panose="02020603050405020304" pitchFamily="18" charset="0"/>
              </a:rPr>
              <a:t>позволяет ребятам проявить </a:t>
            </a:r>
            <a:r>
              <a:rPr lang="ru-RU" dirty="0" smtClean="0">
                <a:solidFill>
                  <a:srgbClr val="7030A0"/>
                </a:solidFill>
                <a:latin typeface="Times New Roman" panose="02020603050405020304" pitchFamily="18" charset="0"/>
                <a:cs typeface="Times New Roman" panose="02020603050405020304" pitchFamily="18" charset="0"/>
              </a:rPr>
              <a:t>инициативу </a:t>
            </a:r>
            <a:r>
              <a:rPr lang="ru-RU" dirty="0">
                <a:solidFill>
                  <a:srgbClr val="7030A0"/>
                </a:solidFill>
                <a:latin typeface="Times New Roman" panose="02020603050405020304" pitchFamily="18" charset="0"/>
                <a:cs typeface="Times New Roman" panose="02020603050405020304" pitchFamily="18" charset="0"/>
              </a:rPr>
              <a:t>способствует выработке у них чувства </a:t>
            </a:r>
            <a:r>
              <a:rPr lang="ru-RU" dirty="0" smtClean="0">
                <a:solidFill>
                  <a:srgbClr val="7030A0"/>
                </a:solidFill>
                <a:latin typeface="Times New Roman" panose="02020603050405020304" pitchFamily="18" charset="0"/>
                <a:cs typeface="Times New Roman" panose="02020603050405020304" pitchFamily="18" charset="0"/>
              </a:rPr>
              <a:t>взаимопомощи </a:t>
            </a:r>
            <a:r>
              <a:rPr lang="ru-RU" dirty="0">
                <a:solidFill>
                  <a:srgbClr val="7030A0"/>
                </a:solidFill>
                <a:latin typeface="Times New Roman" panose="02020603050405020304" pitchFamily="18" charset="0"/>
                <a:cs typeface="Times New Roman" panose="02020603050405020304" pitchFamily="18" charset="0"/>
              </a:rPr>
              <a:t>коллективных </a:t>
            </a:r>
            <a:r>
              <a:rPr lang="ru-RU" dirty="0" smtClean="0">
                <a:solidFill>
                  <a:srgbClr val="7030A0"/>
                </a:solidFill>
                <a:latin typeface="Times New Roman" panose="02020603050405020304" pitchFamily="18" charset="0"/>
                <a:cs typeface="Times New Roman" panose="02020603050405020304" pitchFamily="18" charset="0"/>
              </a:rPr>
              <a:t>умений</a:t>
            </a:r>
            <a:endParaRPr lang="ru-RU" sz="3600" dirty="0">
              <a:solidFill>
                <a:srgbClr val="7030A0"/>
              </a:solidFill>
              <a:latin typeface="Times New Roman" panose="02020603050405020304" pitchFamily="18" charset="0"/>
              <a:cs typeface="Times New Roman" panose="02020603050405020304" pitchFamily="18" charset="0"/>
            </a:endParaRPr>
          </a:p>
          <a:p>
            <a:r>
              <a:rPr lang="ru-RU" dirty="0" smtClean="0">
                <a:solidFill>
                  <a:srgbClr val="7030A0"/>
                </a:solidFill>
                <a:latin typeface="Times New Roman" panose="02020603050405020304" pitchFamily="18" charset="0"/>
                <a:cs typeface="Times New Roman" panose="02020603050405020304" pitchFamily="18" charset="0"/>
              </a:rPr>
              <a:t>Используются </a:t>
            </a:r>
            <a:r>
              <a:rPr lang="ru-RU" dirty="0">
                <a:solidFill>
                  <a:srgbClr val="7030A0"/>
                </a:solidFill>
                <a:latin typeface="Times New Roman" panose="02020603050405020304" pitchFamily="18" charset="0"/>
                <a:cs typeface="Times New Roman" panose="02020603050405020304" pitchFamily="18" charset="0"/>
              </a:rPr>
              <a:t>различные виды </a:t>
            </a:r>
            <a:r>
              <a:rPr lang="ru-RU" dirty="0" smtClean="0">
                <a:solidFill>
                  <a:srgbClr val="7030A0"/>
                </a:solidFill>
                <a:latin typeface="Times New Roman" panose="02020603050405020304" pitchFamily="18" charset="0"/>
                <a:cs typeface="Times New Roman" panose="02020603050405020304" pitchFamily="18" charset="0"/>
              </a:rPr>
              <a:t>деятельности развитие мимики </a:t>
            </a:r>
            <a:r>
              <a:rPr lang="ru-RU" dirty="0">
                <a:solidFill>
                  <a:srgbClr val="7030A0"/>
                </a:solidFill>
                <a:latin typeface="Times New Roman" panose="02020603050405020304" pitchFamily="18" charset="0"/>
                <a:cs typeface="Times New Roman" panose="02020603050405020304" pitchFamily="18" charset="0"/>
              </a:rPr>
              <a:t>обучение </a:t>
            </a:r>
            <a:r>
              <a:rPr lang="ru-RU" dirty="0" smtClean="0">
                <a:solidFill>
                  <a:srgbClr val="7030A0"/>
                </a:solidFill>
                <a:latin typeface="Times New Roman" panose="02020603050405020304" pitchFamily="18" charset="0"/>
                <a:cs typeface="Times New Roman" panose="02020603050405020304" pitchFamily="18" charset="0"/>
              </a:rPr>
              <a:t>жестам </a:t>
            </a:r>
            <a:r>
              <a:rPr lang="ru-RU" dirty="0">
                <a:solidFill>
                  <a:srgbClr val="7030A0"/>
                </a:solidFill>
                <a:latin typeface="Times New Roman" panose="02020603050405020304" pitchFamily="18" charset="0"/>
                <a:cs typeface="Times New Roman" panose="02020603050405020304" pitchFamily="18" charset="0"/>
              </a:rPr>
              <a:t>игры на развитие речевого </a:t>
            </a:r>
            <a:r>
              <a:rPr lang="ru-RU" dirty="0" smtClean="0">
                <a:solidFill>
                  <a:srgbClr val="7030A0"/>
                </a:solidFill>
                <a:latin typeface="Times New Roman" panose="02020603050405020304" pitchFamily="18" charset="0"/>
                <a:cs typeface="Times New Roman" panose="02020603050405020304" pitchFamily="18" charset="0"/>
              </a:rPr>
              <a:t>дыхания </a:t>
            </a:r>
            <a:r>
              <a:rPr lang="ru-RU" dirty="0">
                <a:solidFill>
                  <a:srgbClr val="7030A0"/>
                </a:solidFill>
                <a:latin typeface="Times New Roman" panose="02020603050405020304" pitchFamily="18" charset="0"/>
                <a:cs typeface="Times New Roman" panose="02020603050405020304" pitchFamily="18" charset="0"/>
              </a:rPr>
              <a:t>артикуляционной </a:t>
            </a:r>
            <a:r>
              <a:rPr lang="ru-RU" dirty="0" smtClean="0">
                <a:solidFill>
                  <a:srgbClr val="7030A0"/>
                </a:solidFill>
                <a:latin typeface="Times New Roman" panose="02020603050405020304" pitchFamily="18" charset="0"/>
                <a:cs typeface="Times New Roman" panose="02020603050405020304" pitchFamily="18" charset="0"/>
              </a:rPr>
              <a:t>моторики формы речи </a:t>
            </a:r>
            <a:r>
              <a:rPr lang="ru-RU" dirty="0">
                <a:solidFill>
                  <a:srgbClr val="7030A0"/>
                </a:solidFill>
                <a:latin typeface="Times New Roman" panose="02020603050405020304" pitchFamily="18" charset="0"/>
                <a:cs typeface="Times New Roman" panose="02020603050405020304" pitchFamily="18" charset="0"/>
              </a:rPr>
              <a:t>игровых навыков и творческой </a:t>
            </a:r>
            <a:r>
              <a:rPr lang="ru-RU" dirty="0" smtClean="0">
                <a:solidFill>
                  <a:srgbClr val="7030A0"/>
                </a:solidFill>
                <a:latin typeface="Times New Roman" panose="02020603050405020304" pitchFamily="18" charset="0"/>
                <a:cs typeface="Times New Roman" panose="02020603050405020304" pitchFamily="18" charset="0"/>
              </a:rPr>
              <a:t>самостоятельности</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П</a:t>
            </a:r>
            <a:r>
              <a:rPr lang="ru-RU" dirty="0" smtClean="0">
                <a:solidFill>
                  <a:srgbClr val="7030A0"/>
                </a:solidFill>
                <a:latin typeface="Times New Roman" panose="02020603050405020304" pitchFamily="18" charset="0"/>
                <a:cs typeface="Times New Roman" panose="02020603050405020304" pitchFamily="18" charset="0"/>
              </a:rPr>
              <a:t>обуждение </a:t>
            </a:r>
            <a:r>
              <a:rPr lang="ru-RU" dirty="0">
                <a:solidFill>
                  <a:srgbClr val="7030A0"/>
                </a:solidFill>
                <a:latin typeface="Times New Roman" panose="02020603050405020304" pitchFamily="18" charset="0"/>
                <a:cs typeface="Times New Roman" panose="02020603050405020304" pitchFamily="18" charset="0"/>
              </a:rPr>
              <a:t>детей к творческой </a:t>
            </a:r>
            <a:r>
              <a:rPr lang="ru-RU" dirty="0" smtClean="0">
                <a:solidFill>
                  <a:srgbClr val="7030A0"/>
                </a:solidFill>
                <a:latin typeface="Times New Roman" panose="02020603050405020304" pitchFamily="18" charset="0"/>
                <a:cs typeface="Times New Roman" panose="02020603050405020304" pitchFamily="18" charset="0"/>
              </a:rPr>
              <a:t>деятельности ритмопластика </a:t>
            </a:r>
            <a:r>
              <a:rPr lang="ru-RU" dirty="0" err="1" smtClean="0">
                <a:solidFill>
                  <a:srgbClr val="7030A0"/>
                </a:solidFill>
                <a:latin typeface="Times New Roman" panose="02020603050405020304" pitchFamily="18" charset="0"/>
                <a:cs typeface="Times New Roman" panose="02020603050405020304" pitchFamily="18" charset="0"/>
              </a:rPr>
              <a:t>сказкотерапия</a:t>
            </a:r>
            <a:r>
              <a:rPr lang="ru-RU" dirty="0" smtClean="0">
                <a:solidFill>
                  <a:srgbClr val="7030A0"/>
                </a:solidFill>
                <a:latin typeface="Times New Roman" panose="02020603050405020304" pitchFamily="18" charset="0"/>
                <a:cs typeface="Times New Roman" panose="02020603050405020304" pitchFamily="18" charset="0"/>
              </a:rPr>
              <a:t> кукольный театр</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07310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67544" y="-1624901"/>
            <a:ext cx="7787208" cy="1598166"/>
          </a:xfrm>
        </p:spPr>
        <p:txBody>
          <a:bodyPr/>
          <a:lstStyle/>
          <a:p>
            <a:endParaRPr lang="ru-RU"/>
          </a:p>
        </p:txBody>
      </p:sp>
      <p:sp>
        <p:nvSpPr>
          <p:cNvPr id="3" name="Объект 2"/>
          <p:cNvSpPr>
            <a:spLocks noGrp="1"/>
          </p:cNvSpPr>
          <p:nvPr>
            <p:ph idx="1"/>
          </p:nvPr>
        </p:nvSpPr>
        <p:spPr>
          <a:xfrm>
            <a:off x="0" y="0"/>
            <a:ext cx="9144000" cy="6858000"/>
          </a:xfrm>
          <a:ln w="57150">
            <a:solidFill>
              <a:srgbClr val="C00000"/>
            </a:solidFill>
          </a:ln>
        </p:spPr>
        <p:txBody>
          <a:bodyPr>
            <a:noAutofit/>
          </a:bodyPr>
          <a:lstStyle/>
          <a:p>
            <a:pPr marL="0" indent="0">
              <a:buNone/>
            </a:pPr>
            <a:r>
              <a:rPr lang="ru-RU" sz="2400" b="1" dirty="0" smtClean="0">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rPr>
              <a:t>Цель</a:t>
            </a:r>
            <a:endParaRPr lang="en-US" b="1" dirty="0" smtClean="0">
              <a:solidFill>
                <a:srgbClr val="7030A0"/>
              </a:solidFill>
              <a:latin typeface="Times New Roman" panose="02020603050405020304" pitchFamily="18" charset="0"/>
              <a:cs typeface="Times New Roman" panose="02020603050405020304" pitchFamily="18" charset="0"/>
            </a:endParaRPr>
          </a:p>
          <a:p>
            <a:r>
              <a:rPr lang="en-US" dirty="0" smtClean="0">
                <a:solidFill>
                  <a:srgbClr val="7030A0"/>
                </a:solidFill>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rPr>
              <a:t>Формировать </a:t>
            </a:r>
            <a:r>
              <a:rPr lang="ru-RU" dirty="0">
                <a:solidFill>
                  <a:srgbClr val="7030A0"/>
                </a:solidFill>
                <a:latin typeface="Times New Roman" panose="02020603050405020304" pitchFamily="18" charset="0"/>
                <a:cs typeface="Times New Roman" panose="02020603050405020304" pitchFamily="18" charset="0"/>
              </a:rPr>
              <a:t>и совершенствовать речь детей через вовлечение их в театральную </a:t>
            </a:r>
            <a:r>
              <a:rPr lang="ru-RU" dirty="0" smtClean="0">
                <a:solidFill>
                  <a:srgbClr val="7030A0"/>
                </a:solidFill>
                <a:latin typeface="Times New Roman" panose="02020603050405020304" pitchFamily="18" charset="0"/>
                <a:cs typeface="Times New Roman" panose="02020603050405020304" pitchFamily="18" charset="0"/>
              </a:rPr>
              <a:t>деятельность</a:t>
            </a:r>
          </a:p>
          <a:p>
            <a:pPr marL="0" indent="0">
              <a:buNone/>
            </a:pPr>
            <a:r>
              <a:rPr lang="ru-RU" b="1" dirty="0" smtClean="0">
                <a:solidFill>
                  <a:srgbClr val="7030A0"/>
                </a:solidFill>
                <a:latin typeface="Times New Roman" panose="02020603050405020304" pitchFamily="18" charset="0"/>
                <a:cs typeface="Times New Roman" panose="02020603050405020304" pitchFamily="18" charset="0"/>
              </a:rPr>
              <a:t>Задачи</a:t>
            </a:r>
            <a:r>
              <a:rPr lang="en-US" b="1" dirty="0" smtClean="0">
                <a:solidFill>
                  <a:srgbClr val="7030A0"/>
                </a:solidFill>
                <a:latin typeface="Times New Roman" panose="02020603050405020304" pitchFamily="18" charset="0"/>
                <a:cs typeface="Times New Roman" panose="02020603050405020304" pitchFamily="18" charset="0"/>
              </a:rPr>
              <a:t> </a:t>
            </a:r>
          </a:p>
          <a:p>
            <a:r>
              <a:rPr lang="ru-RU" sz="2800" dirty="0">
                <a:solidFill>
                  <a:srgbClr val="7030A0"/>
                </a:solidFill>
                <a:latin typeface="Times New Roman" panose="02020603050405020304" pitchFamily="18" charset="0"/>
                <a:cs typeface="Times New Roman" panose="02020603050405020304" pitchFamily="18" charset="0"/>
              </a:rPr>
              <a:t>Закрепить умение логично и связно излагать </a:t>
            </a:r>
            <a:r>
              <a:rPr lang="ru-RU" sz="2800" dirty="0" smtClean="0">
                <a:solidFill>
                  <a:srgbClr val="7030A0"/>
                </a:solidFill>
                <a:latin typeface="Times New Roman" panose="02020603050405020304" pitchFamily="18" charset="0"/>
                <a:cs typeface="Times New Roman" panose="02020603050405020304" pitchFamily="18" charset="0"/>
              </a:rPr>
              <a:t>мысль</a:t>
            </a:r>
            <a:endParaRPr lang="ru-RU" sz="2800" dirty="0">
              <a:solidFill>
                <a:srgbClr val="7030A0"/>
              </a:solidFill>
              <a:latin typeface="Times New Roman" panose="02020603050405020304" pitchFamily="18" charset="0"/>
              <a:cs typeface="Times New Roman" panose="02020603050405020304" pitchFamily="18" charset="0"/>
            </a:endParaRPr>
          </a:p>
          <a:p>
            <a:r>
              <a:rPr lang="ru-RU" sz="2800" dirty="0">
                <a:solidFill>
                  <a:srgbClr val="7030A0"/>
                </a:solidFill>
                <a:latin typeface="Times New Roman" panose="02020603050405020304" pitchFamily="18" charset="0"/>
                <a:cs typeface="Times New Roman" panose="02020603050405020304" pitchFamily="18" charset="0"/>
              </a:rPr>
              <a:t>Совершенствовать и расширять игровые замыслы и умения </a:t>
            </a:r>
            <a:r>
              <a:rPr lang="ru-RU" sz="2800" dirty="0" smtClean="0">
                <a:solidFill>
                  <a:srgbClr val="7030A0"/>
                </a:solidFill>
                <a:latin typeface="Times New Roman" panose="02020603050405020304" pitchFamily="18" charset="0"/>
                <a:cs typeface="Times New Roman" panose="02020603050405020304" pitchFamily="18" charset="0"/>
              </a:rPr>
              <a:t>детей</a:t>
            </a:r>
            <a:endParaRPr lang="ru-RU" sz="2800" dirty="0">
              <a:solidFill>
                <a:srgbClr val="7030A0"/>
              </a:solidFill>
              <a:latin typeface="Times New Roman" panose="02020603050405020304" pitchFamily="18" charset="0"/>
              <a:cs typeface="Times New Roman" panose="02020603050405020304" pitchFamily="18" charset="0"/>
            </a:endParaRPr>
          </a:p>
          <a:p>
            <a:r>
              <a:rPr lang="ru-RU" sz="2800" dirty="0">
                <a:solidFill>
                  <a:srgbClr val="7030A0"/>
                </a:solidFill>
                <a:latin typeface="Times New Roman" panose="02020603050405020304" pitchFamily="18" charset="0"/>
                <a:cs typeface="Times New Roman" panose="02020603050405020304" pitchFamily="18" charset="0"/>
              </a:rPr>
              <a:t>Учить развивать сюжет на основе </a:t>
            </a:r>
            <a:r>
              <a:rPr lang="ru-RU" sz="2800" dirty="0" smtClean="0">
                <a:solidFill>
                  <a:srgbClr val="7030A0"/>
                </a:solidFill>
                <a:latin typeface="Times New Roman" panose="02020603050405020304" pitchFamily="18" charset="0"/>
                <a:cs typeface="Times New Roman" panose="02020603050405020304" pitchFamily="18" charset="0"/>
              </a:rPr>
              <a:t>знаний полученных при прочтении </a:t>
            </a:r>
            <a:r>
              <a:rPr lang="ru-RU" sz="2800" dirty="0">
                <a:solidFill>
                  <a:srgbClr val="7030A0"/>
                </a:solidFill>
                <a:latin typeface="Times New Roman" panose="02020603050405020304" pitchFamily="18" charset="0"/>
                <a:cs typeface="Times New Roman" panose="02020603050405020304" pitchFamily="18" charset="0"/>
              </a:rPr>
              <a:t>литературных </a:t>
            </a:r>
            <a:r>
              <a:rPr lang="ru-RU" sz="2800" dirty="0" smtClean="0">
                <a:solidFill>
                  <a:srgbClr val="7030A0"/>
                </a:solidFill>
                <a:latin typeface="Times New Roman" panose="02020603050405020304" pitchFamily="18" charset="0"/>
                <a:cs typeface="Times New Roman" panose="02020603050405020304" pitchFamily="18" charset="0"/>
              </a:rPr>
              <a:t>произведений </a:t>
            </a:r>
            <a:endParaRPr lang="ru-RU" sz="2800" dirty="0">
              <a:solidFill>
                <a:srgbClr val="7030A0"/>
              </a:solidFill>
              <a:latin typeface="Times New Roman" panose="02020603050405020304" pitchFamily="18" charset="0"/>
              <a:cs typeface="Times New Roman" panose="02020603050405020304" pitchFamily="18" charset="0"/>
            </a:endParaRPr>
          </a:p>
          <a:p>
            <a:r>
              <a:rPr lang="ru-RU" sz="2800" dirty="0" smtClean="0">
                <a:solidFill>
                  <a:srgbClr val="7030A0"/>
                </a:solidFill>
                <a:latin typeface="Times New Roman" panose="02020603050405020304" pitchFamily="18" charset="0"/>
                <a:cs typeface="Times New Roman" panose="02020603050405020304" pitchFamily="18" charset="0"/>
              </a:rPr>
              <a:t>Научится  </a:t>
            </a:r>
            <a:r>
              <a:rPr lang="ru-RU" sz="2800" dirty="0">
                <a:solidFill>
                  <a:srgbClr val="7030A0"/>
                </a:solidFill>
                <a:latin typeface="Times New Roman" panose="02020603050405020304" pitchFamily="18" charset="0"/>
                <a:cs typeface="Times New Roman" panose="02020603050405020304" pitchFamily="18" charset="0"/>
              </a:rPr>
              <a:t>свободно чувствовать себя в </a:t>
            </a:r>
            <a:r>
              <a:rPr lang="ru-RU" sz="2800" dirty="0" smtClean="0">
                <a:solidFill>
                  <a:srgbClr val="7030A0"/>
                </a:solidFill>
                <a:latin typeface="Times New Roman" panose="02020603050405020304" pitchFamily="18" charset="0"/>
                <a:cs typeface="Times New Roman" panose="02020603050405020304" pitchFamily="18" charset="0"/>
              </a:rPr>
              <a:t>любой роли</a:t>
            </a:r>
            <a:endParaRPr lang="ru-RU" sz="2800" dirty="0">
              <a:solidFill>
                <a:srgbClr val="7030A0"/>
              </a:solidFill>
              <a:latin typeface="Times New Roman" panose="02020603050405020304" pitchFamily="18" charset="0"/>
              <a:cs typeface="Times New Roman" panose="02020603050405020304" pitchFamily="18" charset="0"/>
            </a:endParaRPr>
          </a:p>
          <a:p>
            <a:endParaRPr lang="ru-RU" sz="2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6037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95536" y="-747464"/>
            <a:ext cx="8229600" cy="175964"/>
          </a:xfrm>
        </p:spPr>
        <p:txBody>
          <a:bodyPr>
            <a:normAutofit fontScale="90000"/>
          </a:bodyPr>
          <a:lstStyle/>
          <a:p>
            <a:endParaRPr lang="ru-RU" dirty="0"/>
          </a:p>
        </p:txBody>
      </p:sp>
      <p:sp>
        <p:nvSpPr>
          <p:cNvPr id="3" name="Объект 2"/>
          <p:cNvSpPr>
            <a:spLocks noGrp="1"/>
          </p:cNvSpPr>
          <p:nvPr>
            <p:ph idx="1"/>
          </p:nvPr>
        </p:nvSpPr>
        <p:spPr>
          <a:xfrm>
            <a:off x="0" y="0"/>
            <a:ext cx="9144000" cy="6858000"/>
          </a:xfrm>
          <a:ln w="57150">
            <a:solidFill>
              <a:srgbClr val="C00000"/>
            </a:solidFill>
          </a:ln>
        </p:spPr>
        <p:txBody>
          <a:bodyPr>
            <a:normAutofit/>
          </a:bodyPr>
          <a:lstStyle/>
          <a:p>
            <a:pPr marL="0" indent="0">
              <a:buNone/>
            </a:pPr>
            <a:r>
              <a:rPr lang="ru-RU" dirty="0" smtClean="0"/>
              <a:t> </a:t>
            </a:r>
            <a:r>
              <a:rPr lang="ru-RU" b="1" dirty="0" smtClean="0">
                <a:solidFill>
                  <a:srgbClr val="7030A0"/>
                </a:solidFill>
                <a:latin typeface="Times New Roman" panose="02020603050405020304" pitchFamily="18" charset="0"/>
                <a:cs typeface="Times New Roman" panose="02020603050405020304" pitchFamily="18" charset="0"/>
              </a:rPr>
              <a:t>Участники проекта</a:t>
            </a:r>
            <a:endParaRPr lang="ru-RU" sz="2400" b="1" dirty="0" smtClean="0">
              <a:solidFill>
                <a:srgbClr val="7030A0"/>
              </a:solidFill>
              <a:latin typeface="Times New Roman" panose="02020603050405020304" pitchFamily="18" charset="0"/>
              <a:cs typeface="Times New Roman" panose="02020603050405020304" pitchFamily="18" charset="0"/>
            </a:endParaRPr>
          </a:p>
          <a:p>
            <a:r>
              <a:rPr lang="ru-RU" sz="2400" dirty="0" smtClean="0">
                <a:solidFill>
                  <a:srgbClr val="7030A0"/>
                </a:solidFill>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rPr>
              <a:t>воспитатели дети средней  группы</a:t>
            </a:r>
          </a:p>
          <a:p>
            <a:endParaRPr lang="ru-RU" sz="2800" dirty="0" smtClean="0">
              <a:solidFill>
                <a:srgbClr val="7030A0"/>
              </a:solidFill>
              <a:latin typeface="Times New Roman" panose="02020603050405020304" pitchFamily="18" charset="0"/>
              <a:cs typeface="Times New Roman" panose="02020603050405020304" pitchFamily="18" charset="0"/>
            </a:endParaRPr>
          </a:p>
          <a:p>
            <a:pPr marL="0" indent="0">
              <a:buNone/>
            </a:pPr>
            <a:r>
              <a:rPr lang="ru-RU" sz="2000" dirty="0">
                <a:solidFill>
                  <a:srgbClr val="7030A0"/>
                </a:solidFill>
                <a:latin typeface="Times New Roman" panose="02020603050405020304" pitchFamily="18" charset="0"/>
                <a:cs typeface="Times New Roman" panose="02020603050405020304" pitchFamily="18" charset="0"/>
              </a:rPr>
              <a:t> </a:t>
            </a:r>
            <a:r>
              <a:rPr lang="ru-RU" sz="2000" dirty="0" smtClean="0">
                <a:solidFill>
                  <a:srgbClr val="7030A0"/>
                </a:solidFill>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rPr>
              <a:t>Тип проекта</a:t>
            </a:r>
          </a:p>
          <a:p>
            <a:r>
              <a:rPr lang="ru-RU" sz="2400" dirty="0" smtClean="0">
                <a:solidFill>
                  <a:srgbClr val="7030A0"/>
                </a:solidFill>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rPr>
              <a:t>групповой долгосрочный творческий</a:t>
            </a:r>
          </a:p>
          <a:p>
            <a:endParaRPr lang="ru-RU" sz="2400" dirty="0" smtClean="0">
              <a:solidFill>
                <a:srgbClr val="7030A0"/>
              </a:solidFill>
              <a:latin typeface="Times New Roman" panose="02020603050405020304" pitchFamily="18" charset="0"/>
              <a:cs typeface="Times New Roman" panose="02020603050405020304" pitchFamily="18" charset="0"/>
            </a:endParaRPr>
          </a:p>
          <a:p>
            <a:pPr marL="0" indent="0">
              <a:buNone/>
            </a:pPr>
            <a:r>
              <a:rPr lang="ru-RU" sz="2800" dirty="0" smtClean="0">
                <a:solidFill>
                  <a:srgbClr val="7030A0"/>
                </a:solidFill>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rPr>
              <a:t>Сроки проведения </a:t>
            </a:r>
          </a:p>
          <a:p>
            <a:r>
              <a:rPr lang="ru-RU" sz="2400" dirty="0" smtClean="0">
                <a:solidFill>
                  <a:srgbClr val="7030A0"/>
                </a:solidFill>
                <a:latin typeface="Times New Roman" panose="02020603050405020304" pitchFamily="18" charset="0"/>
                <a:cs typeface="Times New Roman" panose="02020603050405020304" pitchFamily="18" charset="0"/>
              </a:rPr>
              <a:t> </a:t>
            </a:r>
            <a:r>
              <a:rPr lang="ru-RU" dirty="0" smtClean="0">
                <a:solidFill>
                  <a:srgbClr val="7030A0"/>
                </a:solidFill>
                <a:latin typeface="Times New Roman" panose="02020603050405020304" pitchFamily="18" charset="0"/>
                <a:cs typeface="Times New Roman" panose="02020603050405020304" pitchFamily="18" charset="0"/>
              </a:rPr>
              <a:t>сентябрь    май</a:t>
            </a:r>
          </a:p>
          <a:p>
            <a:endParaRPr lang="ru-RU" sz="2000" dirty="0" smtClean="0"/>
          </a:p>
          <a:p>
            <a:endParaRPr lang="ru-RU" dirty="0"/>
          </a:p>
        </p:txBody>
      </p:sp>
    </p:spTree>
    <p:extLst>
      <p:ext uri="{BB962C8B-B14F-4D97-AF65-F5344CB8AC3E}">
        <p14:creationId xmlns="" xmlns:p14="http://schemas.microsoft.com/office/powerpoint/2010/main" val="332648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27584"/>
            <a:ext cx="8229600" cy="1143000"/>
          </a:xfrm>
        </p:spPr>
        <p:txBody>
          <a:bodyPr/>
          <a:lstStyle/>
          <a:p>
            <a:endParaRPr lang="ru-RU" dirty="0"/>
          </a:p>
        </p:txBody>
      </p:sp>
      <p:sp>
        <p:nvSpPr>
          <p:cNvPr id="3" name="Объект 2"/>
          <p:cNvSpPr>
            <a:spLocks noGrp="1"/>
          </p:cNvSpPr>
          <p:nvPr>
            <p:ph idx="1"/>
          </p:nvPr>
        </p:nvSpPr>
        <p:spPr>
          <a:xfrm>
            <a:off x="0" y="0"/>
            <a:ext cx="9144000" cy="6858000"/>
          </a:xfrm>
          <a:ln w="57150">
            <a:solidFill>
              <a:srgbClr val="C00000"/>
            </a:solidFill>
          </a:ln>
        </p:spPr>
        <p:txBody>
          <a:bodyPr>
            <a:normAutofit fontScale="92500"/>
          </a:bodyPr>
          <a:lstStyle/>
          <a:p>
            <a:pPr marL="0" indent="0">
              <a:buNone/>
            </a:pPr>
            <a:r>
              <a:rPr lang="ru-RU" sz="3500" b="1" dirty="0" smtClean="0">
                <a:solidFill>
                  <a:srgbClr val="7030A0"/>
                </a:solidFill>
                <a:latin typeface="Times New Roman" panose="02020603050405020304" pitchFamily="18" charset="0"/>
                <a:cs typeface="Times New Roman" panose="02020603050405020304" pitchFamily="18" charset="0"/>
              </a:rPr>
              <a:t>Решение поставленных задач с детьми</a:t>
            </a:r>
          </a:p>
          <a:p>
            <a:r>
              <a:rPr lang="ru-RU" dirty="0" smtClean="0">
                <a:latin typeface="Times New Roman" panose="02020603050405020304" pitchFamily="18" charset="0"/>
                <a:cs typeface="Times New Roman" panose="02020603050405020304" pitchFamily="18" charset="0"/>
              </a:rPr>
              <a:t> </a:t>
            </a:r>
            <a:r>
              <a:rPr lang="ru-RU" sz="3500" dirty="0" smtClean="0">
                <a:solidFill>
                  <a:srgbClr val="7030A0"/>
                </a:solidFill>
                <a:latin typeface="Times New Roman" panose="02020603050405020304" pitchFamily="18" charset="0"/>
                <a:cs typeface="Times New Roman" panose="02020603050405020304" pitchFamily="18" charset="0"/>
              </a:rPr>
              <a:t>Просмотр различных музыкально кукольных спектаклей </a:t>
            </a:r>
          </a:p>
          <a:p>
            <a:r>
              <a:rPr lang="ru-RU" sz="3500" dirty="0" smtClean="0">
                <a:solidFill>
                  <a:srgbClr val="7030A0"/>
                </a:solidFill>
                <a:latin typeface="Times New Roman" panose="02020603050405020304" pitchFamily="18" charset="0"/>
                <a:cs typeface="Times New Roman" panose="02020603050405020304" pitchFamily="18" charset="0"/>
              </a:rPr>
              <a:t> Презентация для детей разных видов театров </a:t>
            </a:r>
          </a:p>
          <a:p>
            <a:r>
              <a:rPr lang="ru-RU" sz="3500" dirty="0" smtClean="0">
                <a:solidFill>
                  <a:srgbClr val="7030A0"/>
                </a:solidFill>
                <a:latin typeface="Times New Roman" panose="02020603050405020304" pitchFamily="18" charset="0"/>
                <a:cs typeface="Times New Roman" panose="02020603050405020304" pitchFamily="18" charset="0"/>
              </a:rPr>
              <a:t> Теневой театр настольный пальчиковый  театр на ладошке масочный театр</a:t>
            </a:r>
          </a:p>
          <a:p>
            <a:r>
              <a:rPr lang="ru-RU" sz="3500" dirty="0">
                <a:solidFill>
                  <a:srgbClr val="7030A0"/>
                </a:solidFill>
                <a:latin typeface="Times New Roman" panose="02020603050405020304" pitchFamily="18" charset="0"/>
                <a:cs typeface="Times New Roman" panose="02020603050405020304" pitchFamily="18" charset="0"/>
              </a:rPr>
              <a:t> </a:t>
            </a:r>
            <a:r>
              <a:rPr lang="ru-RU" sz="3500" dirty="0" smtClean="0">
                <a:solidFill>
                  <a:srgbClr val="7030A0"/>
                </a:solidFill>
                <a:latin typeface="Times New Roman" panose="02020603050405020304" pitchFamily="18" charset="0"/>
                <a:cs typeface="Times New Roman" panose="02020603050405020304" pitchFamily="18" charset="0"/>
              </a:rPr>
              <a:t>Активное использование в совместной</a:t>
            </a:r>
          </a:p>
          <a:p>
            <a:pPr marL="0" indent="0">
              <a:buNone/>
            </a:pPr>
            <a:r>
              <a:rPr lang="ru-RU" sz="3500" dirty="0" smtClean="0">
                <a:solidFill>
                  <a:srgbClr val="7030A0"/>
                </a:solidFill>
                <a:latin typeface="Times New Roman" panose="02020603050405020304" pitchFamily="18" charset="0"/>
                <a:cs typeface="Times New Roman" panose="02020603050405020304" pitchFamily="18" charset="0"/>
              </a:rPr>
              <a:t>деятельности с детьми разных видов театра</a:t>
            </a:r>
          </a:p>
          <a:p>
            <a:r>
              <a:rPr lang="ru-RU" sz="3500" dirty="0" smtClean="0">
                <a:solidFill>
                  <a:srgbClr val="7030A0"/>
                </a:solidFill>
                <a:latin typeface="Times New Roman" panose="02020603050405020304" pitchFamily="18" charset="0"/>
                <a:cs typeface="Times New Roman" panose="02020603050405020304" pitchFamily="18" charset="0"/>
              </a:rPr>
              <a:t>Обыгрывание этюдов </a:t>
            </a:r>
            <a:r>
              <a:rPr lang="ru-RU" sz="3500" dirty="0" err="1" smtClean="0">
                <a:solidFill>
                  <a:srgbClr val="7030A0"/>
                </a:solidFill>
                <a:latin typeface="Times New Roman" panose="02020603050405020304" pitchFamily="18" charset="0"/>
                <a:cs typeface="Times New Roman" panose="02020603050405020304" pitchFamily="18" charset="0"/>
              </a:rPr>
              <a:t>потешек</a:t>
            </a:r>
            <a:r>
              <a:rPr lang="ru-RU" sz="3500" dirty="0" smtClean="0">
                <a:solidFill>
                  <a:srgbClr val="7030A0"/>
                </a:solidFill>
                <a:latin typeface="Times New Roman" panose="02020603050405020304" pitchFamily="18" charset="0"/>
                <a:cs typeface="Times New Roman" panose="02020603050405020304" pitchFamily="18" charset="0"/>
              </a:rPr>
              <a:t>  мини сценок    </a:t>
            </a:r>
          </a:p>
          <a:p>
            <a:r>
              <a:rPr lang="ru-RU" sz="3500" dirty="0" smtClean="0">
                <a:solidFill>
                  <a:srgbClr val="7030A0"/>
                </a:solidFill>
                <a:latin typeface="Times New Roman" panose="02020603050405020304" pitchFamily="18" charset="0"/>
                <a:cs typeface="Times New Roman" panose="02020603050405020304" pitchFamily="18" charset="0"/>
              </a:rPr>
              <a:t>Репетиции с детьми для дальнейшего показа</a:t>
            </a:r>
          </a:p>
          <a:p>
            <a:pPr marL="0" indent="0">
              <a:buNone/>
            </a:pPr>
            <a:r>
              <a:rPr lang="ru-RU" sz="3500" dirty="0" smtClean="0">
                <a:solidFill>
                  <a:srgbClr val="7030A0"/>
                </a:solidFill>
                <a:latin typeface="Times New Roman" panose="02020603050405020304" pitchFamily="18" charset="0"/>
                <a:cs typeface="Times New Roman" panose="02020603050405020304" pitchFamily="18" charset="0"/>
              </a:rPr>
              <a:t>в музыкальном зале настоящим зрителям</a:t>
            </a:r>
          </a:p>
          <a:p>
            <a:pPr marL="0" indent="0">
              <a:buNone/>
            </a:pPr>
            <a:r>
              <a:rPr lang="ru-RU" sz="3500" dirty="0" smtClean="0">
                <a:solidFill>
                  <a:srgbClr val="7030A0"/>
                </a:solidFill>
                <a:latin typeface="Times New Roman" panose="02020603050405020304" pitchFamily="18" charset="0"/>
                <a:cs typeface="Times New Roman" panose="02020603050405020304" pitchFamily="18" charset="0"/>
              </a:rPr>
              <a:t>детям и родителям</a:t>
            </a:r>
            <a:endParaRPr lang="ru-RU" sz="35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4450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43000"/>
            <a:ext cx="8229600" cy="1143000"/>
          </a:xfrm>
        </p:spPr>
        <p:txBody>
          <a:bodyPr/>
          <a:lstStyle/>
          <a:p>
            <a:endParaRPr lang="ru-RU"/>
          </a:p>
        </p:txBody>
      </p:sp>
      <p:sp>
        <p:nvSpPr>
          <p:cNvPr id="3" name="Объект 2"/>
          <p:cNvSpPr>
            <a:spLocks noGrp="1"/>
          </p:cNvSpPr>
          <p:nvPr>
            <p:ph idx="1"/>
          </p:nvPr>
        </p:nvSpPr>
        <p:spPr>
          <a:xfrm>
            <a:off x="0" y="0"/>
            <a:ext cx="9144000" cy="6858000"/>
          </a:xfrm>
          <a:ln w="57150">
            <a:solidFill>
              <a:srgbClr val="C00000"/>
            </a:solidFill>
          </a:ln>
        </p:spPr>
        <p:txBody>
          <a:bodyPr>
            <a:normAutofit lnSpcReduction="10000"/>
          </a:bodyPr>
          <a:lstStyle/>
          <a:p>
            <a:pPr marL="0" indent="0">
              <a:buNone/>
            </a:pPr>
            <a:r>
              <a:rPr lang="ru-RU" b="1" dirty="0">
                <a:solidFill>
                  <a:srgbClr val="7030A0"/>
                </a:solidFill>
                <a:latin typeface="Times New Roman" panose="02020603050405020304" pitchFamily="18" charset="0"/>
                <a:cs typeface="Times New Roman" panose="02020603050405020304" pitchFamily="18" charset="0"/>
              </a:rPr>
              <a:t>Ожидаемый </a:t>
            </a:r>
            <a:r>
              <a:rPr lang="ru-RU" b="1" dirty="0" smtClean="0">
                <a:solidFill>
                  <a:srgbClr val="7030A0"/>
                </a:solidFill>
                <a:latin typeface="Times New Roman" panose="02020603050405020304" pitchFamily="18" charset="0"/>
                <a:cs typeface="Times New Roman" panose="02020603050405020304" pitchFamily="18" charset="0"/>
              </a:rPr>
              <a:t>результат</a:t>
            </a:r>
            <a:endParaRPr lang="ru-RU" b="1"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Повысится темп развития речи в </a:t>
            </a:r>
            <a:r>
              <a:rPr lang="ru-RU" dirty="0" smtClean="0">
                <a:solidFill>
                  <a:srgbClr val="7030A0"/>
                </a:solidFill>
                <a:latin typeface="Times New Roman" panose="02020603050405020304" pitchFamily="18" charset="0"/>
                <a:cs typeface="Times New Roman" panose="02020603050405020304" pitchFamily="18" charset="0"/>
              </a:rPr>
              <a:t>целом общительности самооценки </a:t>
            </a:r>
            <a:r>
              <a:rPr lang="ru-RU" dirty="0">
                <a:solidFill>
                  <a:srgbClr val="7030A0"/>
                </a:solidFill>
                <a:latin typeface="Times New Roman" panose="02020603050405020304" pitchFamily="18" charset="0"/>
                <a:cs typeface="Times New Roman" panose="02020603050405020304" pitchFamily="18" charset="0"/>
              </a:rPr>
              <a:t>за счет включения детей в творческую </a:t>
            </a:r>
            <a:r>
              <a:rPr lang="ru-RU" dirty="0" smtClean="0">
                <a:solidFill>
                  <a:srgbClr val="7030A0"/>
                </a:solidFill>
                <a:latin typeface="Times New Roman" panose="02020603050405020304" pitchFamily="18" charset="0"/>
                <a:cs typeface="Times New Roman" panose="02020603050405020304" pitchFamily="18" charset="0"/>
              </a:rPr>
              <a:t>деятельность</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Раскроется творческий потенциал </a:t>
            </a:r>
            <a:r>
              <a:rPr lang="ru-RU" dirty="0" smtClean="0">
                <a:solidFill>
                  <a:srgbClr val="7030A0"/>
                </a:solidFill>
                <a:latin typeface="Times New Roman" panose="02020603050405020304" pitchFamily="18" charset="0"/>
                <a:cs typeface="Times New Roman" panose="02020603050405020304" pitchFamily="18" charset="0"/>
              </a:rPr>
              <a:t>детей</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У родителей сформируются представления о создании игровой среды для полноценного творческого развития </a:t>
            </a:r>
            <a:r>
              <a:rPr lang="ru-RU" dirty="0" smtClean="0">
                <a:solidFill>
                  <a:srgbClr val="7030A0"/>
                </a:solidFill>
                <a:latin typeface="Times New Roman" panose="02020603050405020304" pitchFamily="18" charset="0"/>
                <a:cs typeface="Times New Roman" panose="02020603050405020304" pitchFamily="18" charset="0"/>
              </a:rPr>
              <a:t>ребенка</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Обогащение активного </a:t>
            </a:r>
            <a:r>
              <a:rPr lang="ru-RU" dirty="0" smtClean="0">
                <a:solidFill>
                  <a:srgbClr val="7030A0"/>
                </a:solidFill>
                <a:latin typeface="Times New Roman" panose="02020603050405020304" pitchFamily="18" charset="0"/>
                <a:cs typeface="Times New Roman" panose="02020603050405020304" pitchFamily="18" charset="0"/>
              </a:rPr>
              <a:t>словаря</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Рассказывание знакомых сказок с помощью фигурок настольного </a:t>
            </a:r>
            <a:r>
              <a:rPr lang="ru-RU" dirty="0" smtClean="0">
                <a:solidFill>
                  <a:srgbClr val="7030A0"/>
                </a:solidFill>
                <a:latin typeface="Times New Roman" panose="02020603050405020304" pitchFamily="18" charset="0"/>
                <a:cs typeface="Times New Roman" panose="02020603050405020304" pitchFamily="18" charset="0"/>
              </a:rPr>
              <a:t>театра</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Участие малоактивных детей в процессе театрализованных </a:t>
            </a:r>
            <a:r>
              <a:rPr lang="ru-RU" dirty="0" smtClean="0">
                <a:solidFill>
                  <a:srgbClr val="7030A0"/>
                </a:solidFill>
                <a:latin typeface="Times New Roman" panose="02020603050405020304" pitchFamily="18" charset="0"/>
                <a:cs typeface="Times New Roman" panose="02020603050405020304" pitchFamily="18" charset="0"/>
              </a:rPr>
              <a:t>игр</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0707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23528"/>
            <a:ext cx="8229600" cy="1143000"/>
          </a:xfrm>
        </p:spPr>
        <p:txBody>
          <a:bodyPr/>
          <a:lstStyle/>
          <a:p>
            <a:endParaRPr lang="ru-RU"/>
          </a:p>
        </p:txBody>
      </p:sp>
      <p:sp>
        <p:nvSpPr>
          <p:cNvPr id="3" name="Объект 2"/>
          <p:cNvSpPr>
            <a:spLocks noGrp="1"/>
          </p:cNvSpPr>
          <p:nvPr>
            <p:ph idx="1"/>
          </p:nvPr>
        </p:nvSpPr>
        <p:spPr>
          <a:xfrm>
            <a:off x="0" y="0"/>
            <a:ext cx="9144000" cy="6858000"/>
          </a:xfrm>
          <a:ln w="57150">
            <a:solidFill>
              <a:srgbClr val="C00000"/>
            </a:solidFill>
          </a:ln>
        </p:spPr>
        <p:txBody>
          <a:bodyPr>
            <a:normAutofit/>
          </a:bodyPr>
          <a:lstStyle/>
          <a:p>
            <a:pPr marL="0" indent="0">
              <a:buNone/>
            </a:pPr>
            <a:r>
              <a:rPr lang="ru-RU" b="1" dirty="0">
                <a:solidFill>
                  <a:srgbClr val="7030A0"/>
                </a:solidFill>
                <a:latin typeface="Times New Roman" panose="02020603050405020304" pitchFamily="18" charset="0"/>
                <a:cs typeface="Times New Roman" panose="02020603050405020304" pitchFamily="18" charset="0"/>
              </a:rPr>
              <a:t>Основные направления работы.</a:t>
            </a:r>
          </a:p>
          <a:p>
            <a:pPr marL="0" indent="0">
              <a:buNone/>
            </a:pPr>
            <a:r>
              <a:rPr lang="ru-RU" b="1" dirty="0">
                <a:solidFill>
                  <a:srgbClr val="7030A0"/>
                </a:solidFill>
                <a:latin typeface="Times New Roman" panose="02020603050405020304" pitchFamily="18" charset="0"/>
                <a:cs typeface="Times New Roman" panose="02020603050405020304" pitchFamily="18" charset="0"/>
              </a:rPr>
              <a:t>Первый этап </a:t>
            </a:r>
            <a:r>
              <a:rPr lang="ru-RU" b="1" dirty="0" smtClean="0">
                <a:solidFill>
                  <a:srgbClr val="7030A0"/>
                </a:solidFill>
                <a:latin typeface="Times New Roman" panose="02020603050405020304" pitchFamily="18" charset="0"/>
                <a:cs typeface="Times New Roman" panose="02020603050405020304" pitchFamily="18" charset="0"/>
              </a:rPr>
              <a:t>подготовительный </a:t>
            </a:r>
            <a:endParaRPr lang="ru-RU" b="1"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Создание книжного уголка в соответствии с </a:t>
            </a:r>
            <a:r>
              <a:rPr lang="ru-RU" dirty="0" smtClean="0">
                <a:solidFill>
                  <a:srgbClr val="7030A0"/>
                </a:solidFill>
                <a:latin typeface="Times New Roman" panose="02020603050405020304" pitchFamily="18" charset="0"/>
                <a:cs typeface="Times New Roman" panose="02020603050405020304" pitchFamily="18" charset="0"/>
              </a:rPr>
              <a:t>возрастом</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Создание театрального уголка </a:t>
            </a:r>
            <a:endParaRPr lang="ru-RU" dirty="0" smtClean="0">
              <a:solidFill>
                <a:srgbClr val="7030A0"/>
              </a:solidFill>
              <a:latin typeface="Times New Roman" panose="02020603050405020304" pitchFamily="18" charset="0"/>
              <a:cs typeface="Times New Roman" panose="02020603050405020304" pitchFamily="18" charset="0"/>
            </a:endParaRPr>
          </a:p>
          <a:p>
            <a:r>
              <a:rPr lang="ru-RU" dirty="0" smtClean="0">
                <a:solidFill>
                  <a:srgbClr val="7030A0"/>
                </a:solidFill>
                <a:latin typeface="Times New Roman" panose="02020603050405020304" pitchFamily="18" charset="0"/>
                <a:cs typeface="Times New Roman" panose="02020603050405020304" pitchFamily="18" charset="0"/>
              </a:rPr>
              <a:t>Подбор </a:t>
            </a:r>
            <a:r>
              <a:rPr lang="ru-RU" dirty="0">
                <a:solidFill>
                  <a:srgbClr val="7030A0"/>
                </a:solidFill>
                <a:latin typeface="Times New Roman" panose="02020603050405020304" pitchFamily="18" charset="0"/>
                <a:cs typeface="Times New Roman" panose="02020603050405020304" pitchFamily="18" charset="0"/>
              </a:rPr>
              <a:t>иллюстраций к </a:t>
            </a:r>
            <a:r>
              <a:rPr lang="ru-RU" dirty="0" smtClean="0">
                <a:solidFill>
                  <a:srgbClr val="7030A0"/>
                </a:solidFill>
                <a:latin typeface="Times New Roman" panose="02020603050405020304" pitchFamily="18" charset="0"/>
                <a:cs typeface="Times New Roman" panose="02020603050405020304" pitchFamily="18" charset="0"/>
              </a:rPr>
              <a:t>сказкам</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Подбор </a:t>
            </a:r>
            <a:r>
              <a:rPr lang="ru-RU" dirty="0" smtClean="0">
                <a:solidFill>
                  <a:srgbClr val="7030A0"/>
                </a:solidFill>
                <a:latin typeface="Times New Roman" panose="02020603050405020304" pitchFamily="18" charset="0"/>
                <a:cs typeface="Times New Roman" panose="02020603050405020304" pitchFamily="18" charset="0"/>
              </a:rPr>
              <a:t>стихотворений </a:t>
            </a:r>
            <a:r>
              <a:rPr lang="ru-RU" dirty="0" err="1">
                <a:solidFill>
                  <a:srgbClr val="7030A0"/>
                </a:solidFill>
                <a:latin typeface="Times New Roman" panose="02020603050405020304" pitchFamily="18" charset="0"/>
                <a:cs typeface="Times New Roman" panose="02020603050405020304" pitchFamily="18" charset="0"/>
              </a:rPr>
              <a:t>потешек</a:t>
            </a:r>
            <a:r>
              <a:rPr lang="ru-RU" dirty="0">
                <a:solidFill>
                  <a:srgbClr val="7030A0"/>
                </a:solidFill>
                <a:latin typeface="Times New Roman" panose="02020603050405020304" pitchFamily="18" charset="0"/>
                <a:cs typeface="Times New Roman" panose="02020603050405020304" pitchFamily="18" charset="0"/>
              </a:rPr>
              <a:t> для </a:t>
            </a:r>
            <a:r>
              <a:rPr lang="ru-RU" dirty="0" smtClean="0">
                <a:solidFill>
                  <a:srgbClr val="7030A0"/>
                </a:solidFill>
                <a:latin typeface="Times New Roman" panose="02020603050405020304" pitchFamily="18" charset="0"/>
                <a:cs typeface="Times New Roman" panose="02020603050405020304" pitchFamily="18" charset="0"/>
              </a:rPr>
              <a:t>заучивания</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Подбор подвижных игр для подражательных </a:t>
            </a:r>
            <a:r>
              <a:rPr lang="ru-RU" dirty="0" smtClean="0">
                <a:solidFill>
                  <a:srgbClr val="7030A0"/>
                </a:solidFill>
                <a:latin typeface="Times New Roman" panose="02020603050405020304" pitchFamily="18" charset="0"/>
                <a:cs typeface="Times New Roman" panose="02020603050405020304" pitchFamily="18" charset="0"/>
              </a:rPr>
              <a:t>действий</a:t>
            </a:r>
            <a:endParaRPr lang="ru-RU" dirty="0">
              <a:solidFill>
                <a:srgbClr val="7030A0"/>
              </a:solidFill>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Подготовка атрибутов для игровых занятий</a:t>
            </a:r>
          </a:p>
          <a:p>
            <a:endParaRPr lang="ru-RU" dirty="0"/>
          </a:p>
        </p:txBody>
      </p:sp>
    </p:spTree>
    <p:extLst>
      <p:ext uri="{BB962C8B-B14F-4D97-AF65-F5344CB8AC3E}">
        <p14:creationId xmlns="" xmlns:p14="http://schemas.microsoft.com/office/powerpoint/2010/main" val="152179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23528"/>
            <a:ext cx="8229600" cy="1143000"/>
          </a:xfrm>
        </p:spPr>
        <p:txBody>
          <a:bodyPr/>
          <a:lstStyle/>
          <a:p>
            <a:endParaRPr lang="ru-RU"/>
          </a:p>
        </p:txBody>
      </p:sp>
      <p:sp>
        <p:nvSpPr>
          <p:cNvPr id="3" name="Объект 2"/>
          <p:cNvSpPr>
            <a:spLocks noGrp="1"/>
          </p:cNvSpPr>
          <p:nvPr>
            <p:ph idx="1"/>
          </p:nvPr>
        </p:nvSpPr>
        <p:spPr>
          <a:xfrm>
            <a:off x="0" y="0"/>
            <a:ext cx="9144000" cy="6857999"/>
          </a:xfrm>
          <a:ln w="57150">
            <a:solidFill>
              <a:srgbClr val="C00000"/>
            </a:solidFill>
          </a:ln>
        </p:spPr>
        <p:txBody>
          <a:bodyPr>
            <a:normAutofit fontScale="92500" lnSpcReduction="20000"/>
          </a:bodyPr>
          <a:lstStyle/>
          <a:p>
            <a:pPr marL="0" indent="0">
              <a:buNone/>
            </a:pPr>
            <a:r>
              <a:rPr lang="ru-RU" sz="3500" b="1" dirty="0" smtClean="0">
                <a:solidFill>
                  <a:srgbClr val="7030A0"/>
                </a:solidFill>
                <a:latin typeface="Times New Roman" panose="02020603050405020304" pitchFamily="18" charset="0"/>
                <a:cs typeface="Times New Roman" panose="02020603050405020304" pitchFamily="18" charset="0"/>
              </a:rPr>
              <a:t>Второй </a:t>
            </a:r>
            <a:r>
              <a:rPr lang="ru-RU" sz="3500" b="1" dirty="0">
                <a:solidFill>
                  <a:srgbClr val="7030A0"/>
                </a:solidFill>
                <a:latin typeface="Times New Roman" panose="02020603050405020304" pitchFamily="18" charset="0"/>
                <a:cs typeface="Times New Roman" panose="02020603050405020304" pitchFamily="18" charset="0"/>
              </a:rPr>
              <a:t>этап </a:t>
            </a:r>
            <a:r>
              <a:rPr lang="ru-RU" sz="3500" b="1" dirty="0" smtClean="0">
                <a:solidFill>
                  <a:srgbClr val="7030A0"/>
                </a:solidFill>
                <a:latin typeface="Times New Roman" panose="02020603050405020304" pitchFamily="18" charset="0"/>
                <a:cs typeface="Times New Roman" panose="02020603050405020304" pitchFamily="18" charset="0"/>
              </a:rPr>
              <a:t>основной </a:t>
            </a:r>
            <a:endParaRPr lang="ru-RU" sz="3500" dirty="0">
              <a:solidFill>
                <a:srgbClr val="7030A0"/>
              </a:solidFill>
              <a:latin typeface="Times New Roman" panose="02020603050405020304" pitchFamily="18" charset="0"/>
              <a:cs typeface="Times New Roman" panose="02020603050405020304" pitchFamily="18" charset="0"/>
            </a:endParaRPr>
          </a:p>
          <a:p>
            <a:r>
              <a:rPr lang="ru-RU" sz="3500" dirty="0">
                <a:solidFill>
                  <a:srgbClr val="7030A0"/>
                </a:solidFill>
                <a:latin typeface="Times New Roman" panose="02020603050405020304" pitchFamily="18" charset="0"/>
                <a:cs typeface="Times New Roman" panose="02020603050405020304" pitchFamily="18" charset="0"/>
              </a:rPr>
              <a:t>Чтение русских народных </a:t>
            </a:r>
            <a:r>
              <a:rPr lang="ru-RU" sz="3500" dirty="0" smtClean="0">
                <a:solidFill>
                  <a:srgbClr val="7030A0"/>
                </a:solidFill>
                <a:latin typeface="Times New Roman" panose="02020603050405020304" pitchFamily="18" charset="0"/>
                <a:cs typeface="Times New Roman" panose="02020603050405020304" pitchFamily="18" charset="0"/>
              </a:rPr>
              <a:t>сказок лиса и петух лиса и волк </a:t>
            </a:r>
            <a:r>
              <a:rPr lang="ru-RU" sz="3500" dirty="0" err="1">
                <a:solidFill>
                  <a:srgbClr val="7030A0"/>
                </a:solidFill>
                <a:latin typeface="Times New Roman" panose="02020603050405020304" pitchFamily="18" charset="0"/>
                <a:cs typeface="Times New Roman" panose="02020603050405020304" pitchFamily="18" charset="0"/>
              </a:rPr>
              <a:t>Ж</a:t>
            </a:r>
            <a:r>
              <a:rPr lang="ru-RU" sz="3500" dirty="0" err="1" smtClean="0">
                <a:solidFill>
                  <a:srgbClr val="7030A0"/>
                </a:solidFill>
                <a:latin typeface="Times New Roman" panose="02020603050405020304" pitchFamily="18" charset="0"/>
                <a:cs typeface="Times New Roman" panose="02020603050405020304" pitchFamily="18" charset="0"/>
              </a:rPr>
              <a:t>ихарка</a:t>
            </a:r>
            <a:endParaRPr lang="ru-RU" sz="3500" dirty="0" smtClean="0">
              <a:solidFill>
                <a:srgbClr val="7030A0"/>
              </a:solidFill>
              <a:latin typeface="Times New Roman" panose="02020603050405020304" pitchFamily="18" charset="0"/>
              <a:cs typeface="Times New Roman" panose="02020603050405020304" pitchFamily="18" charset="0"/>
            </a:endParaRPr>
          </a:p>
          <a:p>
            <a:r>
              <a:rPr lang="ru-RU" sz="3500" dirty="0" smtClean="0">
                <a:solidFill>
                  <a:srgbClr val="7030A0"/>
                </a:solidFill>
                <a:latin typeface="Times New Roman" panose="02020603050405020304" pitchFamily="18" charset="0"/>
                <a:cs typeface="Times New Roman" panose="02020603050405020304" pitchFamily="18" charset="0"/>
              </a:rPr>
              <a:t> Рассматривание иллюстраций к сказкам</a:t>
            </a:r>
          </a:p>
          <a:p>
            <a:r>
              <a:rPr lang="ru-RU" sz="3500" dirty="0" smtClean="0">
                <a:solidFill>
                  <a:srgbClr val="7030A0"/>
                </a:solidFill>
                <a:latin typeface="Times New Roman" panose="02020603050405020304" pitchFamily="18" charset="0"/>
                <a:cs typeface="Times New Roman" panose="02020603050405020304" pitchFamily="18" charset="0"/>
              </a:rPr>
              <a:t> </a:t>
            </a:r>
            <a:r>
              <a:rPr lang="ru-RU" sz="3500" dirty="0">
                <a:solidFill>
                  <a:srgbClr val="7030A0"/>
                </a:solidFill>
                <a:latin typeface="Times New Roman" panose="02020603050405020304" pitchFamily="18" charset="0"/>
                <a:cs typeface="Times New Roman" panose="02020603050405020304" pitchFamily="18" charset="0"/>
              </a:rPr>
              <a:t>Беседа по содержанию </a:t>
            </a:r>
            <a:r>
              <a:rPr lang="ru-RU" sz="3500" dirty="0" smtClean="0">
                <a:solidFill>
                  <a:srgbClr val="7030A0"/>
                </a:solidFill>
                <a:latin typeface="Times New Roman" panose="02020603050405020304" pitchFamily="18" charset="0"/>
                <a:cs typeface="Times New Roman" panose="02020603050405020304" pitchFamily="18" charset="0"/>
              </a:rPr>
              <a:t>сказок</a:t>
            </a:r>
            <a:endParaRPr lang="ru-RU" sz="3500" dirty="0">
              <a:solidFill>
                <a:srgbClr val="7030A0"/>
              </a:solidFill>
              <a:latin typeface="Times New Roman" panose="02020603050405020304" pitchFamily="18" charset="0"/>
              <a:cs typeface="Times New Roman" panose="02020603050405020304" pitchFamily="18" charset="0"/>
            </a:endParaRPr>
          </a:p>
          <a:p>
            <a:r>
              <a:rPr lang="ru-RU" sz="3500" dirty="0">
                <a:solidFill>
                  <a:srgbClr val="7030A0"/>
                </a:solidFill>
                <a:latin typeface="Times New Roman" panose="02020603050405020304" pitchFamily="18" charset="0"/>
                <a:cs typeface="Times New Roman" panose="02020603050405020304" pitchFamily="18" charset="0"/>
              </a:rPr>
              <a:t>Голосовые </a:t>
            </a:r>
            <a:r>
              <a:rPr lang="ru-RU" sz="3500" dirty="0" smtClean="0">
                <a:solidFill>
                  <a:srgbClr val="7030A0"/>
                </a:solidFill>
                <a:latin typeface="Times New Roman" panose="02020603050405020304" pitchFamily="18" charset="0"/>
                <a:cs typeface="Times New Roman" panose="02020603050405020304" pitchFamily="18" charset="0"/>
              </a:rPr>
              <a:t>упражнения Кто так кричит</a:t>
            </a:r>
            <a:endParaRPr lang="ru-RU" sz="3500" dirty="0">
              <a:solidFill>
                <a:srgbClr val="7030A0"/>
              </a:solidFill>
              <a:latin typeface="Times New Roman" panose="02020603050405020304" pitchFamily="18" charset="0"/>
              <a:cs typeface="Times New Roman" panose="02020603050405020304" pitchFamily="18" charset="0"/>
            </a:endParaRPr>
          </a:p>
          <a:p>
            <a:r>
              <a:rPr lang="ru-RU" sz="3500" dirty="0">
                <a:solidFill>
                  <a:srgbClr val="7030A0"/>
                </a:solidFill>
                <a:latin typeface="Times New Roman" panose="02020603050405020304" pitchFamily="18" charset="0"/>
                <a:cs typeface="Times New Roman" panose="02020603050405020304" pitchFamily="18" charset="0"/>
              </a:rPr>
              <a:t>Организация и проведение ООД.</a:t>
            </a:r>
          </a:p>
          <a:p>
            <a:r>
              <a:rPr lang="ru-RU" sz="3500" dirty="0">
                <a:solidFill>
                  <a:srgbClr val="7030A0"/>
                </a:solidFill>
                <a:latin typeface="Times New Roman" panose="02020603050405020304" pitchFamily="18" charset="0"/>
                <a:cs typeface="Times New Roman" panose="02020603050405020304" pitchFamily="18" charset="0"/>
              </a:rPr>
              <a:t>Игровые </a:t>
            </a:r>
            <a:r>
              <a:rPr lang="ru-RU" sz="3500" dirty="0" smtClean="0">
                <a:solidFill>
                  <a:srgbClr val="7030A0"/>
                </a:solidFill>
                <a:latin typeface="Times New Roman" panose="02020603050405020304" pitchFamily="18" charset="0"/>
                <a:cs typeface="Times New Roman" panose="02020603050405020304" pitchFamily="18" charset="0"/>
              </a:rPr>
              <a:t>упражнения</a:t>
            </a:r>
            <a:endParaRPr lang="ru-RU" sz="3500" dirty="0">
              <a:solidFill>
                <a:srgbClr val="7030A0"/>
              </a:solidFill>
              <a:latin typeface="Times New Roman" panose="02020603050405020304" pitchFamily="18" charset="0"/>
              <a:cs typeface="Times New Roman" panose="02020603050405020304" pitchFamily="18" charset="0"/>
            </a:endParaRPr>
          </a:p>
          <a:p>
            <a:r>
              <a:rPr lang="ru-RU" sz="3500" dirty="0">
                <a:solidFill>
                  <a:srgbClr val="7030A0"/>
                </a:solidFill>
                <a:latin typeface="Times New Roman" panose="02020603050405020304" pitchFamily="18" charset="0"/>
                <a:cs typeface="Times New Roman" panose="02020603050405020304" pitchFamily="18" charset="0"/>
              </a:rPr>
              <a:t>Заучивание и рассказывание детьми </a:t>
            </a:r>
            <a:r>
              <a:rPr lang="ru-RU" sz="3500" dirty="0" err="1">
                <a:solidFill>
                  <a:srgbClr val="7030A0"/>
                </a:solidFill>
                <a:latin typeface="Times New Roman" panose="02020603050405020304" pitchFamily="18" charset="0"/>
                <a:cs typeface="Times New Roman" panose="02020603050405020304" pitchFamily="18" charset="0"/>
              </a:rPr>
              <a:t>потешек</a:t>
            </a:r>
            <a:r>
              <a:rPr lang="ru-RU" sz="3500" dirty="0">
                <a:solidFill>
                  <a:srgbClr val="7030A0"/>
                </a:solidFill>
                <a:latin typeface="Times New Roman" panose="02020603050405020304" pitchFamily="18" charset="0"/>
                <a:cs typeface="Times New Roman" panose="02020603050405020304" pitchFamily="18" charset="0"/>
              </a:rPr>
              <a:t> и </a:t>
            </a:r>
            <a:r>
              <a:rPr lang="ru-RU" sz="3500" dirty="0" smtClean="0">
                <a:solidFill>
                  <a:srgbClr val="7030A0"/>
                </a:solidFill>
                <a:latin typeface="Times New Roman" panose="02020603050405020304" pitchFamily="18" charset="0"/>
                <a:cs typeface="Times New Roman" panose="02020603050405020304" pitchFamily="18" charset="0"/>
              </a:rPr>
              <a:t>стихотворений</a:t>
            </a:r>
          </a:p>
          <a:p>
            <a:r>
              <a:rPr lang="ru-RU" sz="3500" dirty="0" smtClean="0">
                <a:solidFill>
                  <a:srgbClr val="7030A0"/>
                </a:solidFill>
                <a:latin typeface="Times New Roman" panose="02020603050405020304" pitchFamily="18" charset="0"/>
                <a:cs typeface="Times New Roman" panose="02020603050405020304" pitchFamily="18" charset="0"/>
              </a:rPr>
              <a:t>Игры </a:t>
            </a:r>
            <a:r>
              <a:rPr lang="ru-RU" sz="3500" dirty="0">
                <a:solidFill>
                  <a:srgbClr val="7030A0"/>
                </a:solidFill>
                <a:latin typeface="Times New Roman" panose="02020603050405020304" pitchFamily="18" charset="0"/>
                <a:cs typeface="Times New Roman" panose="02020603050405020304" pitchFamily="18" charset="0"/>
              </a:rPr>
              <a:t>детей с фигурами настольного </a:t>
            </a:r>
            <a:r>
              <a:rPr lang="ru-RU" sz="3500" dirty="0" smtClean="0">
                <a:solidFill>
                  <a:srgbClr val="7030A0"/>
                </a:solidFill>
                <a:latin typeface="Times New Roman" panose="02020603050405020304" pitchFamily="18" charset="0"/>
                <a:cs typeface="Times New Roman" panose="02020603050405020304" pitchFamily="18" charset="0"/>
              </a:rPr>
              <a:t>театра</a:t>
            </a:r>
            <a:endParaRPr lang="ru-RU" sz="3500" dirty="0">
              <a:solidFill>
                <a:srgbClr val="7030A0"/>
              </a:solidFill>
              <a:latin typeface="Times New Roman" panose="02020603050405020304" pitchFamily="18" charset="0"/>
              <a:cs typeface="Times New Roman" panose="02020603050405020304" pitchFamily="18" charset="0"/>
            </a:endParaRPr>
          </a:p>
          <a:p>
            <a:r>
              <a:rPr lang="ru-RU" sz="3500" dirty="0">
                <a:solidFill>
                  <a:srgbClr val="7030A0"/>
                </a:solidFill>
                <a:latin typeface="Times New Roman" panose="02020603050405020304" pitchFamily="18" charset="0"/>
                <a:cs typeface="Times New Roman" panose="02020603050405020304" pitchFamily="18" charset="0"/>
              </a:rPr>
              <a:t>Подвижные игры </a:t>
            </a:r>
            <a:r>
              <a:rPr lang="ru-RU" sz="3500" dirty="0" smtClean="0">
                <a:solidFill>
                  <a:srgbClr val="7030A0"/>
                </a:solidFill>
                <a:latin typeface="Times New Roman" panose="02020603050405020304" pitchFamily="18" charset="0"/>
                <a:cs typeface="Times New Roman" panose="02020603050405020304" pitchFamily="18" charset="0"/>
              </a:rPr>
              <a:t>парашют</a:t>
            </a:r>
            <a:endParaRPr lang="ru-RU" sz="3500" dirty="0">
              <a:solidFill>
                <a:srgbClr val="7030A0"/>
              </a:solidFill>
              <a:latin typeface="Times New Roman" panose="02020603050405020304" pitchFamily="18" charset="0"/>
              <a:cs typeface="Times New Roman" panose="02020603050405020304" pitchFamily="18" charset="0"/>
            </a:endParaRPr>
          </a:p>
          <a:p>
            <a:r>
              <a:rPr lang="ru-RU" sz="3500" dirty="0">
                <a:solidFill>
                  <a:srgbClr val="7030A0"/>
                </a:solidFill>
                <a:latin typeface="Times New Roman" panose="02020603050405020304" pitchFamily="18" charset="0"/>
                <a:cs typeface="Times New Roman" panose="02020603050405020304" pitchFamily="18" charset="0"/>
              </a:rPr>
              <a:t>Упражнения на развитие силы голоса </a:t>
            </a:r>
            <a:r>
              <a:rPr lang="ru-RU" sz="3500" dirty="0" smtClean="0">
                <a:solidFill>
                  <a:srgbClr val="7030A0"/>
                </a:solidFill>
                <a:latin typeface="Times New Roman" panose="02020603050405020304" pitchFamily="18" charset="0"/>
                <a:cs typeface="Times New Roman" panose="02020603050405020304" pitchFamily="18" charset="0"/>
              </a:rPr>
              <a:t>скрипучая дверь позови маму</a:t>
            </a:r>
            <a:endParaRPr lang="ru-RU" sz="35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58257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561</Words>
  <Application>Microsoft Office PowerPoint</Application>
  <PresentationFormat>Экран (4:3)</PresentationFormat>
  <Paragraphs>96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  </vt:lpstr>
      <vt:lpstr>  </vt:lpstr>
      <vt:lpstr>Слайд 17</vt:lpstr>
      <vt:lpstr>Слайд 18</vt:lpstr>
      <vt:lpstr>Слайд 19</vt:lpstr>
      <vt:lpstr>Слайд 20</vt:lpstr>
      <vt:lpstr>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казённое дошкольное образовательное учреждение  города Новосибирска. Детский сад №374 комбинированного вида «Тополёк»</dc:title>
  <dc:creator>user</dc:creator>
  <cp:lastModifiedBy>юлия иванова</cp:lastModifiedBy>
  <cp:revision>104</cp:revision>
  <cp:lastPrinted>2020-02-02T13:31:50Z</cp:lastPrinted>
  <dcterms:created xsi:type="dcterms:W3CDTF">2020-01-10T14:28:04Z</dcterms:created>
  <dcterms:modified xsi:type="dcterms:W3CDTF">2021-10-31T02:57:42Z</dcterms:modified>
</cp:coreProperties>
</file>