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63" r:id="rId6"/>
    <p:sldId id="261" r:id="rId7"/>
    <p:sldId id="262" r:id="rId8"/>
    <p:sldId id="269"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11/15/2021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11/15/2021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30616" y="1788454"/>
            <a:ext cx="5713484" cy="2453346"/>
          </a:xfrm>
        </p:spPr>
        <p:txBody>
          <a:bodyPr/>
          <a:lstStyle/>
          <a:p>
            <a:r>
              <a:rPr lang="ru-RU" sz="2000" b="1" dirty="0" smtClean="0">
                <a:solidFill>
                  <a:srgbClr val="0000FF"/>
                </a:solidFill>
                <a:latin typeface="Helvetica Neue"/>
              </a:rPr>
              <a:t>«Экологическое </a:t>
            </a:r>
            <a:r>
              <a:rPr lang="ru-RU" sz="2000" b="1" dirty="0">
                <a:solidFill>
                  <a:srgbClr val="0000FF"/>
                </a:solidFill>
                <a:latin typeface="Helvetica Neue"/>
              </a:rPr>
              <a:t>образование подрастающего поколения» </a:t>
            </a:r>
            <a:endParaRPr lang="ru-RU" sz="2000" dirty="0"/>
          </a:p>
        </p:txBody>
      </p:sp>
      <p:sp>
        <p:nvSpPr>
          <p:cNvPr id="3" name="Подзаголовок 2"/>
          <p:cNvSpPr>
            <a:spLocks noGrp="1"/>
          </p:cNvSpPr>
          <p:nvPr>
            <p:ph type="subTitle" idx="1"/>
          </p:nvPr>
        </p:nvSpPr>
        <p:spPr>
          <a:xfrm flipV="1">
            <a:off x="2679906" y="2430782"/>
            <a:ext cx="45719" cy="45719"/>
          </a:xfrm>
        </p:spPr>
        <p:txBody>
          <a:bodyPr>
            <a:normAutofit fontScale="25000" lnSpcReduction="20000"/>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996" y="1233332"/>
            <a:ext cx="3101420" cy="4289736"/>
          </a:xfrm>
          <a:prstGeom prst="rect">
            <a:avLst/>
          </a:prstGeom>
        </p:spPr>
      </p:pic>
    </p:spTree>
    <p:extLst>
      <p:ext uri="{BB962C8B-B14F-4D97-AF65-F5344CB8AC3E}">
        <p14:creationId xmlns:p14="http://schemas.microsoft.com/office/powerpoint/2010/main" val="193368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Объект 2"/>
          <p:cNvSpPr>
            <a:spLocks noGrp="1"/>
          </p:cNvSpPr>
          <p:nvPr>
            <p:ph idx="1"/>
          </p:nvPr>
        </p:nvSpPr>
        <p:spPr>
          <a:xfrm>
            <a:off x="1371600" y="977900"/>
            <a:ext cx="8293100" cy="4508392"/>
          </a:xfrm>
        </p:spPr>
        <p:txBody>
          <a:bodyPr>
            <a:normAutofit fontScale="85000" lnSpcReduction="20000"/>
          </a:bodyPr>
          <a:lstStyle/>
          <a:p>
            <a:r>
              <a:rPr lang="ru-RU" dirty="0">
                <a:solidFill>
                  <a:srgbClr val="444444"/>
                </a:solidFill>
                <a:latin typeface="PT Serif"/>
              </a:rPr>
              <a:t>Экология — это наука, изучающая взаимодействие живых организмов с окружающей средой. Исходя из перевода составного термина, это наука о доме. Но под словом «дом» в экологии понимают не то или, точнее, не только то жилище, в котором проживает конкретная семья, отдельный человек или даже группа людей. Под словом «дом» здесь понимается целая планета, мир — дом, в котором живут все люди. И, конечно, в разных разделах экологии рассматриваются отдельные «комнаты» этого «дома</a:t>
            </a:r>
            <a:r>
              <a:rPr lang="ru-RU" dirty="0" smtClean="0">
                <a:solidFill>
                  <a:srgbClr val="444444"/>
                </a:solidFill>
                <a:latin typeface="PT Serif"/>
              </a:rPr>
              <a:t>».</a:t>
            </a:r>
          </a:p>
          <a:p>
            <a:pPr lvl="0"/>
            <a:r>
              <a:rPr lang="ru-RU" dirty="0">
                <a:solidFill>
                  <a:srgbClr val="222222"/>
                </a:solidFill>
                <a:latin typeface="PTSans"/>
              </a:rPr>
              <a:t>Экология — не просто модное слово, которое используется где надо и не надо. Планета, на которой мы живем, не так уж велика, а запасной пока не имеется. «Венец природы», Человек, так относился к своему единственному месту жительства, что Земля уже не может самостоятельно восстановить свое планетарное здоровье: экологический кризис становится все более угрожающим. Только экологически осмысленное поведение каждого жителя планеты может помочь в ее спасении от постепенного разрушения. Но для этого необходимо формировать новый, ответственный тип мышления, прививать новым поколениям экологическую культуру. В конце ХХ века появился термин — экология личности, ставший одним из аспектов нравственности. Невозможно воспитать нравственного человека, не привив ему культуры бережного отношения к миру, в котором он живет. Как же заниматься экологическим воспитанием в рамках учебного </a:t>
            </a:r>
            <a:r>
              <a:rPr lang="ru-RU" dirty="0" err="1">
                <a:solidFill>
                  <a:srgbClr val="222222"/>
                </a:solidFill>
                <a:latin typeface="PTSans"/>
              </a:rPr>
              <a:t>процеса</a:t>
            </a:r>
            <a:r>
              <a:rPr lang="ru-RU" dirty="0">
                <a:solidFill>
                  <a:srgbClr val="222222"/>
                </a:solidFill>
                <a:latin typeface="PTSans"/>
              </a:rPr>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00" y="4988452"/>
            <a:ext cx="4483101" cy="1869548"/>
          </a:xfrm>
          <a:prstGeom prst="rect">
            <a:avLst/>
          </a:prstGeom>
        </p:spPr>
      </p:pic>
    </p:spTree>
    <p:extLst>
      <p:ext uri="{BB962C8B-B14F-4D97-AF65-F5344CB8AC3E}">
        <p14:creationId xmlns:p14="http://schemas.microsoft.com/office/powerpoint/2010/main" val="26946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84048" lvl="0" indent="-384048">
              <a:lnSpc>
                <a:spcPct val="94000"/>
              </a:lnSpc>
              <a:spcBef>
                <a:spcPts val="1000"/>
              </a:spcBef>
              <a:spcAft>
                <a:spcPts val="200"/>
              </a:spcAft>
            </a:pPr>
            <a:r>
              <a:rPr lang="ru-RU" sz="2000" dirty="0" smtClean="0">
                <a:solidFill>
                  <a:srgbClr val="191B0E"/>
                </a:solidFill>
                <a:ea typeface="+mn-ea"/>
                <a:cs typeface="+mn-cs"/>
              </a:rPr>
              <a:t>.</a:t>
            </a:r>
            <a:r>
              <a:rPr lang="ru-RU" sz="2000" dirty="0">
                <a:solidFill>
                  <a:srgbClr val="191B0E"/>
                </a:solidFill>
                <a:ea typeface="+mn-ea"/>
                <a:cs typeface="+mn-cs"/>
              </a:rPr>
              <a:t/>
            </a:r>
            <a:br>
              <a:rPr lang="ru-RU" sz="2000" dirty="0">
                <a:solidFill>
                  <a:srgbClr val="191B0E"/>
                </a:solidFill>
                <a:ea typeface="+mn-ea"/>
                <a:cs typeface="+mn-cs"/>
              </a:rPr>
            </a:br>
            <a:endParaRPr lang="ru-RU" dirty="0"/>
          </a:p>
        </p:txBody>
      </p:sp>
      <p:sp>
        <p:nvSpPr>
          <p:cNvPr id="3" name="Объект 2"/>
          <p:cNvSpPr>
            <a:spLocks noGrp="1"/>
          </p:cNvSpPr>
          <p:nvPr>
            <p:ph idx="1"/>
          </p:nvPr>
        </p:nvSpPr>
        <p:spPr>
          <a:xfrm>
            <a:off x="1371600" y="685800"/>
            <a:ext cx="9601200" cy="5181600"/>
          </a:xfrm>
        </p:spPr>
        <p:txBody>
          <a:bodyPr/>
          <a:lstStyle/>
          <a:p>
            <a:r>
              <a:rPr lang="ru-RU" dirty="0">
                <a:solidFill>
                  <a:srgbClr val="222222"/>
                </a:solidFill>
                <a:latin typeface="PTSans"/>
              </a:rPr>
              <a:t>В настоящее время из-за ухудшения состояния окружающей среды возникла необходимость в повышении экологической грамотности каждого человека независимо от возраста и профессии.</a:t>
            </a:r>
          </a:p>
          <a:p>
            <a:r>
              <a:rPr lang="ru-RU" dirty="0">
                <a:solidFill>
                  <a:srgbClr val="222222"/>
                </a:solidFill>
                <a:latin typeface="PTSans"/>
              </a:rPr>
              <a:t>Существуют законы РФ «Об охране окружающей природной среды», «Об образовании», «Указ Президента Российской Федерации об охране окружающей среды и обеспечении устойчивого развития», это важные документы для обеспечения воспитания экологической культуры.</a:t>
            </a:r>
          </a:p>
          <a:p>
            <a:r>
              <a:rPr lang="ru-RU" dirty="0">
                <a:solidFill>
                  <a:srgbClr val="222222"/>
                </a:solidFill>
                <a:latin typeface="PTSans"/>
              </a:rPr>
              <a:t>Экологическое образование подразумевает конечный результат, итоговую сумму знаний по экологии, которой должен овладевать человек на каждом этапе обучения. Но само по себе образование не гарантирует реального </a:t>
            </a:r>
            <a:r>
              <a:rPr lang="ru-RU" dirty="0" err="1">
                <a:solidFill>
                  <a:srgbClr val="222222"/>
                </a:solidFill>
                <a:latin typeface="PTSans"/>
              </a:rPr>
              <a:t>природосообразного</a:t>
            </a:r>
            <a:r>
              <a:rPr lang="ru-RU" dirty="0">
                <a:solidFill>
                  <a:srgbClr val="222222"/>
                </a:solidFill>
                <a:latin typeface="PTSans"/>
              </a:rPr>
              <a:t> поведения человека.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700" y="4143772"/>
            <a:ext cx="4080410" cy="2269728"/>
          </a:xfrm>
          <a:prstGeom prst="rect">
            <a:avLst/>
          </a:prstGeom>
        </p:spPr>
      </p:pic>
    </p:spTree>
    <p:extLst>
      <p:ext uri="{BB962C8B-B14F-4D97-AF65-F5344CB8AC3E}">
        <p14:creationId xmlns:p14="http://schemas.microsoft.com/office/powerpoint/2010/main" val="391429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Чем обусловлена актуальность экологического воспитания?</a:t>
            </a:r>
            <a:endParaRPr lang="ru-RU" dirty="0"/>
          </a:p>
        </p:txBody>
      </p:sp>
      <p:sp>
        <p:nvSpPr>
          <p:cNvPr id="3" name="Объект 2"/>
          <p:cNvSpPr>
            <a:spLocks noGrp="1"/>
          </p:cNvSpPr>
          <p:nvPr>
            <p:ph idx="1"/>
          </p:nvPr>
        </p:nvSpPr>
        <p:spPr/>
        <p:txBody>
          <a:bodyPr/>
          <a:lstStyle/>
          <a:p>
            <a:r>
              <a:rPr lang="ru-RU" dirty="0" smtClean="0"/>
              <a:t>Низкий уровень экологической культуры людей</a:t>
            </a:r>
          </a:p>
          <a:p>
            <a:r>
              <a:rPr lang="ru-RU" dirty="0" smtClean="0"/>
              <a:t>Необходимость постоянного сохранения и улучшения условий жизни людей на земле</a:t>
            </a:r>
          </a:p>
          <a:p>
            <a:r>
              <a:rPr lang="ru-RU" dirty="0" smtClean="0"/>
              <a:t>Низкий уровень воспитания человеком экологическим проблемам как лично значимым</a:t>
            </a:r>
          </a:p>
          <a:p>
            <a:r>
              <a:rPr lang="ru-RU" dirty="0" smtClean="0"/>
              <a:t>Недостаточно развитой потребностью у человека практического участия в природоохранной деятельности.</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99" y="4578350"/>
            <a:ext cx="2792401" cy="2124552"/>
          </a:xfrm>
          <a:prstGeom prst="rect">
            <a:avLst/>
          </a:prstGeom>
        </p:spPr>
      </p:pic>
    </p:spTree>
    <p:extLst>
      <p:ext uri="{BB962C8B-B14F-4D97-AF65-F5344CB8AC3E}">
        <p14:creationId xmlns:p14="http://schemas.microsoft.com/office/powerpoint/2010/main" val="301001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Экологическое образование</a:t>
            </a:r>
            <a:endParaRPr lang="ru-RU" dirty="0"/>
          </a:p>
        </p:txBody>
      </p:sp>
      <p:sp>
        <p:nvSpPr>
          <p:cNvPr id="3" name="Объект 2"/>
          <p:cNvSpPr>
            <a:spLocks noGrp="1"/>
          </p:cNvSpPr>
          <p:nvPr>
            <p:ph idx="1"/>
          </p:nvPr>
        </p:nvSpPr>
        <p:spPr>
          <a:xfrm>
            <a:off x="1371600" y="2286000"/>
            <a:ext cx="7962900" cy="3619500"/>
          </a:xfrm>
        </p:spPr>
        <p:txBody>
          <a:bodyPr/>
          <a:lstStyle/>
          <a:p>
            <a:r>
              <a:rPr lang="ru-RU" dirty="0">
                <a:solidFill>
                  <a:srgbClr val="222222"/>
                </a:solidFill>
                <a:latin typeface="PTSans"/>
              </a:rPr>
              <a:t>Формирование у детей ответственного отношения к природе – сложный и длительный процесс. Конечным результатом должно быть не только овладение определенными знаниями и умениями, а развитие эмоциональной отзывчивости, умение и желание активно защищать, улучшать облагораживать природную среду.</a:t>
            </a:r>
          </a:p>
          <a:p>
            <a:r>
              <a:rPr lang="ru-RU" dirty="0">
                <a:solidFill>
                  <a:srgbClr val="222222"/>
                </a:solidFill>
                <a:latin typeface="PTSans"/>
              </a:rPr>
              <a:t>Экологическое образование имеет специальные методы, включающие детей в коллективный поиск; это создание проблемных ситуаций, ситуация учебного опроса, метод решения учебных задач, учебный диалог и другие.</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050" y="4095750"/>
            <a:ext cx="3314700" cy="2209800"/>
          </a:xfrm>
          <a:prstGeom prst="rect">
            <a:avLst/>
          </a:prstGeom>
        </p:spPr>
      </p:pic>
    </p:spTree>
    <p:extLst>
      <p:ext uri="{BB962C8B-B14F-4D97-AF65-F5344CB8AC3E}">
        <p14:creationId xmlns:p14="http://schemas.microsoft.com/office/powerpoint/2010/main" val="119884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2298700" cy="723900"/>
          </a:xfrm>
        </p:spPr>
        <p:txBody>
          <a:bodyPr>
            <a:normAutofit/>
          </a:bodyPr>
          <a:lstStyle/>
          <a:p>
            <a:r>
              <a:rPr lang="ru-RU" dirty="0" smtClean="0">
                <a:solidFill>
                  <a:schemeClr val="bg1"/>
                </a:solidFill>
                <a:latin typeface="PTSans"/>
              </a:rPr>
              <a:t>.</a:t>
            </a:r>
            <a:endParaRPr lang="ru-RU" dirty="0">
              <a:solidFill>
                <a:schemeClr val="bg1"/>
              </a:solidFill>
            </a:endParaRPr>
          </a:p>
        </p:txBody>
      </p:sp>
      <p:sp>
        <p:nvSpPr>
          <p:cNvPr id="3" name="Объект 2"/>
          <p:cNvSpPr>
            <a:spLocks noGrp="1"/>
          </p:cNvSpPr>
          <p:nvPr>
            <p:ph idx="1"/>
          </p:nvPr>
        </p:nvSpPr>
        <p:spPr>
          <a:xfrm>
            <a:off x="1371600" y="977900"/>
            <a:ext cx="9601200" cy="4889500"/>
          </a:xfrm>
        </p:spPr>
        <p:txBody>
          <a:bodyPr>
            <a:normAutofit fontScale="92500" lnSpcReduction="10000"/>
          </a:bodyPr>
          <a:lstStyle/>
          <a:p>
            <a:pPr lvl="0"/>
            <a:r>
              <a:rPr lang="ru-RU" sz="1700" dirty="0">
                <a:solidFill>
                  <a:srgbClr val="222222"/>
                </a:solidFill>
                <a:latin typeface="PTSans"/>
              </a:rPr>
              <a:t> Еще со времен </a:t>
            </a:r>
            <a:r>
              <a:rPr lang="ru-RU" sz="1700" dirty="0" err="1">
                <a:solidFill>
                  <a:srgbClr val="222222"/>
                </a:solidFill>
                <a:latin typeface="PTSans"/>
              </a:rPr>
              <a:t>К.Д.Ушинского</a:t>
            </a:r>
            <a:r>
              <a:rPr lang="ru-RU" sz="1700" dirty="0">
                <a:solidFill>
                  <a:srgbClr val="222222"/>
                </a:solidFill>
                <a:latin typeface="PTSans"/>
              </a:rPr>
              <a:t> и </a:t>
            </a:r>
            <a:r>
              <a:rPr lang="ru-RU" sz="1700" dirty="0" err="1">
                <a:solidFill>
                  <a:srgbClr val="222222"/>
                </a:solidFill>
                <a:latin typeface="PTSans"/>
              </a:rPr>
              <a:t>Л.Н.Толстого</a:t>
            </a:r>
            <a:r>
              <a:rPr lang="ru-RU" sz="1700" dirty="0">
                <a:solidFill>
                  <a:srgbClr val="222222"/>
                </a:solidFill>
                <a:latin typeface="PTSans"/>
              </a:rPr>
              <a:t> главным в каждом уроке является соединение целей обучения и воспитания. В современных учебных стандартах обращается внимание на приоритетное значение воспитания на основе формирования учебной деятельности. В погоне за новыми учебными предметами, за модными технологиями мы подчас забываем, что без формирования духовности, толерантности, совести в человеке любой процесс вскоре вообще может остановиться. Все это воспитывается систематической работой. Урок, система уроков в этом смысле стоит на первом месте, поскольку именно здесь происходит ежедневное живое общение учителя с детьми, когда «личность воздействует на личность». Урок обладает возможностями влиять на становление очень многих качеств личности учащихся. Воспитывающий аспект цели должен предусматривать использование содержания учебного материала, методов обучения, форм организации познавательной деятельности в их взаимодействии для осуществления формирования и развития нравственных, трудовых, эстетических, патриотических, экологических и других качеств личности школьника. Он должен быть направлен на воспитание правильного отношения к общечеловеческим ценностям, высокого чувства гражданского долга.</a:t>
            </a:r>
          </a:p>
          <a:p>
            <a:pPr lvl="0"/>
            <a:r>
              <a:rPr lang="ru-RU" sz="1700" b="1" dirty="0">
                <a:solidFill>
                  <a:srgbClr val="222222"/>
                </a:solidFill>
                <a:latin typeface="PTSans"/>
              </a:rPr>
              <a:t>Воспитывающее обучение: </a:t>
            </a:r>
            <a:r>
              <a:rPr lang="ru-RU" sz="1700" dirty="0">
                <a:solidFill>
                  <a:srgbClr val="222222"/>
                </a:solidFill>
                <a:latin typeface="PTSans"/>
              </a:rPr>
              <a:t>это обучение, в процессе которого организуется целенаправленное формирование запланированных педагогом отношений учащихся к различным явлениям окружающей жизни, с которыми ученик сталкивается на уроке. Круг этих отношений достаточно широк. Поэтому воспитательная цель урока охватывает одновременно ряд отношений. Учитель из урока в урок ставит различные воспитательные задачи. А так как становление отношения не происходит в один момент, на одном уроке, для его формирования необходимо постоянное внимание учителя к воспитательным задачам.</a:t>
            </a:r>
          </a:p>
          <a:p>
            <a:pPr lvl="0"/>
            <a:endParaRPr lang="ru-RU" sz="1700" dirty="0">
              <a:solidFill>
                <a:srgbClr val="191B0E"/>
              </a:solidFill>
            </a:endParaRPr>
          </a:p>
          <a:p>
            <a:endParaRPr lang="ru-RU" dirty="0"/>
          </a:p>
        </p:txBody>
      </p:sp>
    </p:spTree>
    <p:extLst>
      <p:ext uri="{BB962C8B-B14F-4D97-AF65-F5344CB8AC3E}">
        <p14:creationId xmlns:p14="http://schemas.microsoft.com/office/powerpoint/2010/main" val="51595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8572500" cy="1282700"/>
          </a:xfrm>
        </p:spPr>
        <p:txBody>
          <a:bodyPr>
            <a:normAutofit/>
          </a:bodyPr>
          <a:lstStyle/>
          <a:p>
            <a:r>
              <a:rPr lang="ru-RU" sz="2400" dirty="0">
                <a:solidFill>
                  <a:srgbClr val="222222"/>
                </a:solidFill>
                <a:latin typeface="PTSans"/>
              </a:rPr>
              <a:t>Основными составляющими экологической культуры человека являются:</a:t>
            </a:r>
            <a:endParaRPr lang="ru-RU" sz="2400" dirty="0"/>
          </a:p>
        </p:txBody>
      </p:sp>
      <p:sp>
        <p:nvSpPr>
          <p:cNvPr id="3" name="Объект 2"/>
          <p:cNvSpPr>
            <a:spLocks noGrp="1"/>
          </p:cNvSpPr>
          <p:nvPr>
            <p:ph idx="1"/>
          </p:nvPr>
        </p:nvSpPr>
        <p:spPr>
          <a:xfrm>
            <a:off x="1371600" y="2286000"/>
            <a:ext cx="7137400" cy="3035300"/>
          </a:xfrm>
        </p:spPr>
        <p:txBody>
          <a:bodyPr>
            <a:normAutofit fontScale="85000" lnSpcReduction="20000"/>
          </a:bodyPr>
          <a:lstStyle/>
          <a:p>
            <a:r>
              <a:rPr lang="ru-RU" dirty="0">
                <a:solidFill>
                  <a:srgbClr val="222222"/>
                </a:solidFill>
                <a:latin typeface="PTSans"/>
              </a:rPr>
              <a:t>- знания человека о природе, ее взаимосвязях, о влиянии деятельности человека на природные объекты, о способах сохранения и восстановления природной среды;</a:t>
            </a:r>
          </a:p>
          <a:p>
            <a:r>
              <a:rPr lang="ru-RU" dirty="0">
                <a:solidFill>
                  <a:srgbClr val="222222"/>
                </a:solidFill>
                <a:latin typeface="PTSans"/>
              </a:rPr>
              <a:t>- интерес к природе, к живым и неживым объектам природы, к проблеме ее охраны;</a:t>
            </a:r>
          </a:p>
          <a:p>
            <a:r>
              <a:rPr lang="ru-RU" dirty="0">
                <a:solidFill>
                  <a:srgbClr val="222222"/>
                </a:solidFill>
                <a:latin typeface="PTSans"/>
              </a:rPr>
              <a:t>- потребность в общении с представителями животного и растительного мира, бережное, заботливое к ним отношение, определяющее характер общения;</a:t>
            </a:r>
          </a:p>
          <a:p>
            <a:r>
              <a:rPr lang="ru-RU" dirty="0">
                <a:solidFill>
                  <a:srgbClr val="222222"/>
                </a:solidFill>
                <a:latin typeface="PTSans"/>
              </a:rPr>
              <a:t>- умение видеть красоту в окружающей природной среде;</a:t>
            </a:r>
          </a:p>
          <a:p>
            <a:r>
              <a:rPr lang="ru-RU" dirty="0">
                <a:solidFill>
                  <a:srgbClr val="222222"/>
                </a:solidFill>
                <a:latin typeface="PTSans"/>
              </a:rPr>
              <a:t>- позитивная разнообразная деятельность, направленная на сохранение и преумножение природы, достойное поведение в окружающей человека среде.</a:t>
            </a:r>
          </a:p>
          <a:p>
            <a:endParaRPr lang="ru-RU" dirty="0"/>
          </a:p>
        </p:txBody>
      </p:sp>
    </p:spTree>
    <p:extLst>
      <p:ext uri="{BB962C8B-B14F-4D97-AF65-F5344CB8AC3E}">
        <p14:creationId xmlns:p14="http://schemas.microsoft.com/office/powerpoint/2010/main" val="2687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698500"/>
            <a:ext cx="9207500" cy="1473200"/>
          </a:xfrm>
        </p:spPr>
        <p:txBody>
          <a:bodyPr/>
          <a:lstStyle/>
          <a:p>
            <a:pPr marL="384048" lvl="0" indent="-384048">
              <a:lnSpc>
                <a:spcPct val="94000"/>
              </a:lnSpc>
              <a:spcBef>
                <a:spcPts val="1000"/>
              </a:spcBef>
              <a:spcAft>
                <a:spcPts val="200"/>
              </a:spcAft>
            </a:pPr>
            <a:r>
              <a:rPr lang="ru-RU" sz="1900" b="1" dirty="0">
                <a:solidFill>
                  <a:srgbClr val="222222"/>
                </a:solidFill>
                <a:latin typeface="PTSans"/>
                <a:ea typeface="+mn-ea"/>
                <a:cs typeface="+mn-cs"/>
              </a:rPr>
              <a:t>Экологическое образование и воспитание должно </a:t>
            </a:r>
            <a:r>
              <a:rPr lang="ru-RU" sz="1900" b="1" dirty="0" smtClean="0">
                <a:solidFill>
                  <a:srgbClr val="222222"/>
                </a:solidFill>
                <a:latin typeface="PTSans"/>
                <a:ea typeface="+mn-ea"/>
                <a:cs typeface="+mn-cs"/>
              </a:rPr>
              <a:t>решить</a:t>
            </a:r>
            <a:br>
              <a:rPr lang="ru-RU" sz="1900" b="1" dirty="0" smtClean="0">
                <a:solidFill>
                  <a:srgbClr val="222222"/>
                </a:solidFill>
                <a:latin typeface="PTSans"/>
                <a:ea typeface="+mn-ea"/>
                <a:cs typeface="+mn-cs"/>
              </a:rPr>
            </a:br>
            <a:r>
              <a:rPr lang="ru-RU" sz="1900" b="1" dirty="0" smtClean="0">
                <a:solidFill>
                  <a:srgbClr val="222222"/>
                </a:solidFill>
                <a:latin typeface="PTSans"/>
                <a:ea typeface="+mn-ea"/>
                <a:cs typeface="+mn-cs"/>
              </a:rPr>
              <a:t> </a:t>
            </a:r>
            <a:r>
              <a:rPr lang="ru-RU" sz="1900" b="1" dirty="0">
                <a:solidFill>
                  <a:srgbClr val="222222"/>
                </a:solidFill>
                <a:latin typeface="PTSans"/>
                <a:ea typeface="+mn-ea"/>
                <a:cs typeface="+mn-cs"/>
              </a:rPr>
              <a:t>следующие задачи:</a:t>
            </a:r>
            <a:r>
              <a:rPr lang="ru-RU" sz="1900" dirty="0">
                <a:solidFill>
                  <a:srgbClr val="222222"/>
                </a:solidFill>
                <a:latin typeface="PTSans"/>
                <a:ea typeface="+mn-ea"/>
                <a:cs typeface="+mn-cs"/>
              </a:rPr>
              <a:t/>
            </a:r>
            <a:br>
              <a:rPr lang="ru-RU" sz="1900" dirty="0">
                <a:solidFill>
                  <a:srgbClr val="222222"/>
                </a:solidFill>
                <a:latin typeface="PTSans"/>
                <a:ea typeface="+mn-ea"/>
                <a:cs typeface="+mn-cs"/>
              </a:rPr>
            </a:br>
            <a:endParaRPr lang="ru-RU" dirty="0"/>
          </a:p>
        </p:txBody>
      </p:sp>
      <p:sp>
        <p:nvSpPr>
          <p:cNvPr id="3" name="Объект 2"/>
          <p:cNvSpPr>
            <a:spLocks noGrp="1"/>
          </p:cNvSpPr>
          <p:nvPr>
            <p:ph idx="1"/>
          </p:nvPr>
        </p:nvSpPr>
        <p:spPr/>
        <p:txBody>
          <a:bodyPr>
            <a:normAutofit fontScale="92500"/>
          </a:bodyPr>
          <a:lstStyle/>
          <a:p>
            <a:pPr>
              <a:buFont typeface="Arial" panose="020B0604020202020204" pitchFamily="34" charset="0"/>
              <a:buChar char="•"/>
            </a:pPr>
            <a:r>
              <a:rPr lang="ru-RU" dirty="0" smtClean="0">
                <a:solidFill>
                  <a:srgbClr val="222222"/>
                </a:solidFill>
                <a:latin typeface="PTSans"/>
              </a:rPr>
              <a:t>учить </a:t>
            </a:r>
            <a:r>
              <a:rPr lang="ru-RU" dirty="0">
                <a:solidFill>
                  <a:srgbClr val="222222"/>
                </a:solidFill>
                <a:latin typeface="PTSans"/>
              </a:rPr>
              <a:t>понимать взаимосвязи в природе; понимать, что природа – это непреходящая ценность, среда обитания и дом человека;</a:t>
            </a:r>
          </a:p>
          <a:p>
            <a:pPr>
              <a:buFont typeface="Arial" panose="020B0604020202020204" pitchFamily="34" charset="0"/>
              <a:buChar char="•"/>
            </a:pPr>
            <a:r>
              <a:rPr lang="ru-RU" dirty="0">
                <a:solidFill>
                  <a:srgbClr val="222222"/>
                </a:solidFill>
                <a:latin typeface="PTSans"/>
              </a:rPr>
              <a:t>развивать потребность общаться с природой, наслаждаться ее красотой и величием;</a:t>
            </a:r>
          </a:p>
          <a:p>
            <a:pPr>
              <a:buFont typeface="Arial" panose="020B0604020202020204" pitchFamily="34" charset="0"/>
              <a:buChar char="•"/>
            </a:pPr>
            <a:r>
              <a:rPr lang="ru-RU" dirty="0">
                <a:solidFill>
                  <a:srgbClr val="222222"/>
                </a:solidFill>
                <a:latin typeface="PTSans"/>
              </a:rPr>
              <a:t>овладевать практическими знаниями и умениями, позволяющими правильно строить свои взаимоотношения с природой.</a:t>
            </a:r>
          </a:p>
          <a:p>
            <a:r>
              <a:rPr lang="ru-RU" dirty="0">
                <a:solidFill>
                  <a:srgbClr val="222222"/>
                </a:solidFill>
                <a:latin typeface="PTSans"/>
              </a:rPr>
              <a:t>Обучающиеся младшего школьного возраста проявляют высокий познавательный интерес к миру природы, и он может стать отправной точкой в воспитании экологической культуры на уроках и на внеклассных мероприятиях. В процессе обучения формирование отношения к природе должно выступать как одно из сторон нравственного, патриотического, эстетического воспитания.</a:t>
            </a:r>
          </a:p>
          <a:p>
            <a:endParaRPr lang="ru-RU" dirty="0"/>
          </a:p>
        </p:txBody>
      </p:sp>
    </p:spTree>
    <p:extLst>
      <p:ext uri="{BB962C8B-B14F-4D97-AF65-F5344CB8AC3E}">
        <p14:creationId xmlns:p14="http://schemas.microsoft.com/office/powerpoint/2010/main" val="6038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26600" cy="1498600"/>
          </a:xfrm>
        </p:spPr>
        <p:txBody>
          <a:bodyPr/>
          <a:lstStyle/>
          <a:p>
            <a:r>
              <a:rPr lang="ru-RU" dirty="0" smtClean="0"/>
              <a:t>.</a:t>
            </a:r>
            <a:endParaRPr lang="ru-RU" dirty="0"/>
          </a:p>
        </p:txBody>
      </p:sp>
      <p:sp>
        <p:nvSpPr>
          <p:cNvPr id="3" name="Объект 2"/>
          <p:cNvSpPr>
            <a:spLocks noGrp="1"/>
          </p:cNvSpPr>
          <p:nvPr>
            <p:ph idx="1"/>
          </p:nvPr>
        </p:nvSpPr>
        <p:spPr>
          <a:xfrm>
            <a:off x="1371600" y="977900"/>
            <a:ext cx="9601200" cy="4889500"/>
          </a:xfrm>
        </p:spPr>
        <p:txBody>
          <a:bodyPr/>
          <a:lstStyle/>
          <a:p>
            <a:r>
              <a:rPr lang="ru-RU" dirty="0">
                <a:solidFill>
                  <a:srgbClr val="222222"/>
                </a:solidFill>
                <a:latin typeface="PTSans"/>
              </a:rPr>
              <a:t>Знания о природе, получаемые учащимися в начальной школе, становятся естественнонаучным фундаментом диалектико-материалистического мировоззрения. Интегрирование природоведческих знаний в общеобразовательные дисциплины позволяет детям усвоить ведущие мировоззренческие идеи: единство неживой и живой природы, их взаимосвязи, человек как часть природы, формы развития материи, тела и их движение и т.д.</a:t>
            </a:r>
            <a:endParaRPr lang="ru-RU" dirty="0"/>
          </a:p>
        </p:txBody>
      </p:sp>
    </p:spTree>
    <p:extLst>
      <p:ext uri="{BB962C8B-B14F-4D97-AF65-F5344CB8AC3E}">
        <p14:creationId xmlns:p14="http://schemas.microsoft.com/office/powerpoint/2010/main" val="160800253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52</TotalTime>
  <Words>968</Words>
  <Application>Microsoft Office PowerPoint</Application>
  <PresentationFormat>Широкоэкранный</PresentationFormat>
  <Paragraphs>32</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Franklin Gothic Book</vt:lpstr>
      <vt:lpstr>Helvetica Neue</vt:lpstr>
      <vt:lpstr>PT Serif</vt:lpstr>
      <vt:lpstr>PTSans</vt:lpstr>
      <vt:lpstr>Crop</vt:lpstr>
      <vt:lpstr>«Экологическое образование подрастающего поколения» </vt:lpstr>
      <vt:lpstr>.</vt:lpstr>
      <vt:lpstr>. </vt:lpstr>
      <vt:lpstr>Чем обусловлена актуальность экологического воспитания?</vt:lpstr>
      <vt:lpstr>Экологическое образование</vt:lpstr>
      <vt:lpstr>.</vt:lpstr>
      <vt:lpstr>Основными составляющими экологической культуры человека являются:</vt:lpstr>
      <vt:lpstr>Экологическое образование и воспитание должно решить  следующие задачи: </vt:lpstr>
      <vt:lpstr>.</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«Экологическое образование подрастающего поколения»</dc:title>
  <dc:creator>lollipops172025@gmail.com</dc:creator>
  <cp:lastModifiedBy>lollipops172025@gmail.com</cp:lastModifiedBy>
  <cp:revision>6</cp:revision>
  <dcterms:created xsi:type="dcterms:W3CDTF">2021-11-15T10:24:55Z</dcterms:created>
  <dcterms:modified xsi:type="dcterms:W3CDTF">2021-11-15T11:17:30Z</dcterms:modified>
</cp:coreProperties>
</file>