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100"/>
    <a:srgbClr val="972B01"/>
    <a:srgbClr val="B94900"/>
    <a:srgbClr val="712703"/>
    <a:srgbClr val="92300F"/>
    <a:srgbClr val="A9915D"/>
    <a:srgbClr val="AD9861"/>
    <a:srgbClr val="8A733F"/>
    <a:srgbClr val="FCFCE9"/>
    <a:srgbClr val="F5F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-4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95012" y="2467983"/>
            <a:ext cx="55340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+mj-lt"/>
              </a:rPr>
              <a:t>Консультация </a:t>
            </a:r>
            <a:r>
              <a:rPr lang="ru-RU" sz="2000" b="1" i="1" dirty="0">
                <a:latin typeface="+mj-lt"/>
              </a:rPr>
              <a:t>для воспитателей </a:t>
            </a:r>
            <a:r>
              <a:rPr lang="ru-RU" sz="2000" b="1" i="1" dirty="0" smtClean="0">
                <a:latin typeface="+mj-lt"/>
              </a:rPr>
              <a:t>на тему:</a:t>
            </a:r>
          </a:p>
          <a:p>
            <a:pPr algn="ctr"/>
            <a:endParaRPr lang="ru-RU" sz="2000" b="1" i="1" dirty="0">
              <a:latin typeface="+mj-lt"/>
            </a:endParaRPr>
          </a:p>
          <a:p>
            <a:pPr algn="ctr"/>
            <a:r>
              <a:rPr lang="ru-RU" sz="2000" b="1" i="1" dirty="0">
                <a:latin typeface="+mj-lt"/>
              </a:rPr>
              <a:t> «Экспериментальная деятельность: </a:t>
            </a:r>
          </a:p>
          <a:p>
            <a:pPr algn="ctr"/>
            <a:r>
              <a:rPr lang="ru-RU" sz="2000" b="1" i="1" dirty="0">
                <a:latin typeface="+mj-lt"/>
              </a:rPr>
              <a:t>развитие поисковой и познавательной мотивации</a:t>
            </a:r>
            <a:r>
              <a:rPr lang="ru-RU" sz="2000" b="1" i="1" dirty="0" smtClean="0">
                <a:latin typeface="+mj-lt"/>
              </a:rPr>
              <a:t>»</a:t>
            </a:r>
            <a:endParaRPr lang="ru-RU" sz="2000" b="1" i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8650" y="5255651"/>
            <a:ext cx="3090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666661"/>
            <a:ext cx="4972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МУНИЦИПАЛЬНОЕ КАЗЕННОЕ ДОШКОЛЬНОЕ ОБРАЗОВАТЕЛЬНОЕ </a:t>
            </a:r>
            <a:r>
              <a:rPr lang="ru-RU" sz="1400" b="1"/>
              <a:t>УЧРЕЖДЕНИЕ </a:t>
            </a:r>
            <a:endParaRPr lang="ru-RU" sz="1400" b="1" smtClean="0"/>
          </a:p>
          <a:p>
            <a:pPr algn="ctr"/>
            <a:r>
              <a:rPr lang="ru-RU" sz="1400" b="1" smtClean="0"/>
              <a:t>Д/С </a:t>
            </a:r>
            <a:r>
              <a:rPr lang="ru-RU" sz="1400" b="1" dirty="0"/>
              <a:t>№88 «КАПИТОШКА»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4895" y="751343"/>
            <a:ext cx="69368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Методы и приемы</a:t>
            </a:r>
            <a:endParaRPr lang="ru-RU" sz="2400" b="1" u="sng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Вопросы педагога, побуждающие к постановке проблемы;, помогающие прояснить ситуацию, понять смысл эксперимента; стимулирующие самооценку и самоконтроль ребенка, определяющие успех в познании: </a:t>
            </a:r>
            <a:r>
              <a:rPr lang="ru-RU" b="1" i="1" dirty="0"/>
              <a:t>«Доволен ли ты собой, как исследователь?»</a:t>
            </a:r>
            <a:r>
              <a:rPr lang="ru-RU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Схематическое моделирование опыта; рассматривание схем к опытам, таблиц, упрощенных рисунков.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Метод стимулирующий детей к коммуникации </a:t>
            </a:r>
            <a:r>
              <a:rPr lang="ru-RU" b="1" i="1" dirty="0"/>
              <a:t>«Спроси…, что он думает по этому поводу?»</a:t>
            </a:r>
            <a:r>
              <a:rPr lang="ru-RU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Метод  </a:t>
            </a:r>
            <a:r>
              <a:rPr lang="ru-RU" b="1" i="1" dirty="0" smtClean="0"/>
              <a:t>«первой  пробы</a:t>
            </a:r>
            <a:r>
              <a:rPr lang="ru-RU" b="1" i="1" dirty="0"/>
              <a:t>»</a:t>
            </a:r>
            <a:r>
              <a:rPr lang="ru-RU" dirty="0"/>
              <a:t> </a:t>
            </a:r>
            <a:r>
              <a:rPr lang="ru-RU" dirty="0" smtClean="0"/>
              <a:t>применения результатов собственной </a:t>
            </a:r>
            <a:r>
              <a:rPr lang="ru-RU" dirty="0"/>
              <a:t>исследовательской деятельности.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Проблемные ситуации, например, </a:t>
            </a:r>
            <a:r>
              <a:rPr lang="ru-RU" b="1" i="1" dirty="0"/>
              <a:t>«Почему снег вчера лепился, а сегодня нет?»</a:t>
            </a:r>
            <a:r>
              <a:rPr lang="ru-RU" dirty="0"/>
              <a:t>, </a:t>
            </a:r>
            <a:r>
              <a:rPr lang="ru-RU" b="1" i="1" dirty="0"/>
              <a:t>«Причина появления пара при дыхании»</a:t>
            </a:r>
            <a:r>
              <a:rPr lang="ru-RU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Экспериментальные игры.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Действия с магнитом, лупой, измерительными приборами, переливание жидкостей.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Наблюдение природных явлений.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Использование энциклопедий.</a:t>
            </a:r>
          </a:p>
        </p:txBody>
      </p:sp>
    </p:spTree>
    <p:extLst>
      <p:ext uri="{BB962C8B-B14F-4D97-AF65-F5344CB8AC3E}">
        <p14:creationId xmlns:p14="http://schemas.microsoft.com/office/powerpoint/2010/main" val="360343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8635" y="607144"/>
            <a:ext cx="70067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Алгоритм подготовки и проведения познавательно – исследовательской деятельности</a:t>
            </a:r>
            <a:r>
              <a:rPr lang="ru-RU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Предварительная </a:t>
            </a:r>
            <a:r>
              <a:rPr lang="ru-RU" dirty="0"/>
              <a:t>работа (экскурсии, наблюдения, беседы, чтение, рассматривание иллюстративных материалов, зарисовки отдельных явлений, фактов и прочее) по изучению теории вопроса.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Выбор </a:t>
            </a:r>
            <a:r>
              <a:rPr lang="ru-RU" dirty="0"/>
              <a:t>цели, задач работы с детьми (как правило, это образовательные, развивающие, воспитывающие задачи). 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Игровой </a:t>
            </a:r>
            <a:r>
              <a:rPr lang="ru-RU" dirty="0"/>
              <a:t>тренинг внимания, восприятия, памяти, логики, мышления.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Предварительная </a:t>
            </a:r>
            <a:r>
              <a:rPr lang="ru-RU" dirty="0"/>
              <a:t>исследовательская работа с использованием оборудования, учебных пособий (в мини - лаборатории или центре науки).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Выбор </a:t>
            </a:r>
            <a:r>
              <a:rPr lang="ru-RU" dirty="0"/>
              <a:t>и подготовка пособий и оборудования с </a:t>
            </a:r>
            <a:r>
              <a:rPr lang="ru-RU" dirty="0" err="1"/>
              <a:t>учѐтом</a:t>
            </a:r>
            <a:r>
              <a:rPr lang="ru-RU" dirty="0"/>
              <a:t> сезонности, возраста детей, изучаемой темы.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Обобщение </a:t>
            </a:r>
            <a:r>
              <a:rPr lang="ru-RU" dirty="0"/>
              <a:t>результатов наблюдений в различной форме (дневники наблюдений, коллажи, </a:t>
            </a:r>
            <a:r>
              <a:rPr lang="ru-RU" dirty="0" err="1"/>
              <a:t>мнемотаблицы</a:t>
            </a:r>
            <a:r>
              <a:rPr lang="ru-RU" dirty="0"/>
              <a:t>, фото, пиктограммы, рассказы и рисунки и т.д.) с целью подведения детей к самостоятельным выводам по результатам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59303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3340" y="766732"/>
            <a:ext cx="67773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/>
              <a:t>Для поддержания интереса к познавательному экспериментированию можно использовать:</a:t>
            </a:r>
            <a:endParaRPr lang="ru-RU" sz="2000" u="sng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Реальные события: яркие природные явления и общественные события.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err="1" smtClean="0"/>
              <a:t>События,специально</a:t>
            </a:r>
            <a:r>
              <a:rPr lang="ru-RU" sz="2000" dirty="0"/>
              <a:t> </a:t>
            </a:r>
            <a:r>
              <a:rPr lang="ru-RU" sz="2000" b="1" i="1" dirty="0"/>
              <a:t>«смоделированные»</a:t>
            </a:r>
            <a:r>
              <a:rPr lang="ru-RU" sz="2000" dirty="0"/>
              <a:t> </a:t>
            </a:r>
            <a:r>
              <a:rPr lang="ru-RU" sz="2000" dirty="0" smtClean="0"/>
              <a:t>воспитателем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 Воображаемые </a:t>
            </a:r>
            <a:r>
              <a:rPr lang="ru-RU" sz="2000" dirty="0"/>
              <a:t>события, происходящие в художественном произведении, которое воспитатель читает или напоминает </a:t>
            </a:r>
            <a:r>
              <a:rPr lang="ru-RU" sz="2000" dirty="0" smtClean="0"/>
              <a:t>детям.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Стимулом </a:t>
            </a:r>
            <a:r>
              <a:rPr lang="ru-RU" sz="2000" dirty="0"/>
              <a:t>к исследованию могут быть события, происходящие в </a:t>
            </a:r>
            <a:r>
              <a:rPr lang="ru-RU" sz="2000" dirty="0" smtClean="0"/>
              <a:t>жизни группы</a:t>
            </a:r>
            <a:r>
              <a:rPr lang="ru-RU" sz="2000" dirty="0"/>
              <a:t>, </a:t>
            </a:r>
            <a:r>
              <a:rPr lang="ru-RU" sz="2000" dirty="0" smtClean="0"/>
              <a:t> </a:t>
            </a:r>
            <a:r>
              <a:rPr lang="ru-RU" sz="2000" b="1" dirty="0" smtClean="0"/>
              <a:t>«</a:t>
            </a:r>
            <a:r>
              <a:rPr lang="ru-RU" sz="2000" b="1" dirty="0"/>
              <a:t>заражающие»</a:t>
            </a:r>
            <a:r>
              <a:rPr lang="ru-RU" sz="2000" dirty="0"/>
              <a:t> </a:t>
            </a:r>
            <a:r>
              <a:rPr lang="ru-RU" sz="2000" dirty="0" smtClean="0"/>
              <a:t> большую </a:t>
            </a:r>
            <a:r>
              <a:rPr lang="ru-RU" sz="2000" dirty="0"/>
              <a:t>часть детей и приводящие к довольно устойчивым </a:t>
            </a:r>
            <a:r>
              <a:rPr lang="ru-RU" sz="2000" dirty="0" smtClean="0"/>
              <a:t>интересам.</a:t>
            </a:r>
            <a:r>
              <a:rPr lang="ru-RU" sz="2000" dirty="0"/>
              <a:t> 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Организация </a:t>
            </a:r>
            <a:r>
              <a:rPr lang="ru-RU" sz="2000" dirty="0"/>
              <a:t>совместных с детьми опытов и исследований в повседневной жизни. 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Организация </a:t>
            </a:r>
            <a:r>
              <a:rPr lang="ru-RU" sz="2000" dirty="0"/>
              <a:t>детского экспериментирования и исследований в процессе наблюдений за живыми и неживыми объектами, явлениями природы.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2474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7599" y="1133296"/>
            <a:ext cx="690880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/>
              <a:t>Формы взаимодействия с родителями воспитанников:</a:t>
            </a:r>
            <a:endParaRPr lang="ru-RU" sz="2000" u="sng" dirty="0"/>
          </a:p>
          <a:p>
            <a:pPr>
              <a:lnSpc>
                <a:spcPct val="150000"/>
              </a:lnSpc>
            </a:pPr>
            <a:r>
              <a:rPr lang="ru-RU" dirty="0" smtClean="0"/>
              <a:t>- Анкетирование </a:t>
            </a:r>
            <a:r>
              <a:rPr lang="ru-RU" dirty="0"/>
              <a:t>родителей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Привлечение </a:t>
            </a:r>
            <a:r>
              <a:rPr lang="ru-RU" dirty="0"/>
              <a:t>к созданию познавательно-развивающей среды в </a:t>
            </a:r>
            <a:r>
              <a:rPr lang="ru-RU" dirty="0" smtClean="0"/>
              <a:t>группе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Оформление </a:t>
            </a:r>
            <a:r>
              <a:rPr lang="ru-RU" dirty="0"/>
              <a:t>наглядной информации в родительском </a:t>
            </a:r>
            <a:r>
              <a:rPr lang="ru-RU" dirty="0" smtClean="0"/>
              <a:t>уголке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Родительские собрания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Открытые </a:t>
            </a:r>
            <a:r>
              <a:rPr lang="ru-RU" dirty="0"/>
              <a:t>мероприятия для родителей.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Оформление папок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- Экспериментирование </a:t>
            </a:r>
            <a:r>
              <a:rPr lang="ru-RU" dirty="0"/>
              <a:t>родителей с детьми в домашних условиях.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Совместное </a:t>
            </a:r>
            <a:r>
              <a:rPr lang="ru-RU" dirty="0"/>
              <a:t>детско-взрослое творчество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- Совместная </a:t>
            </a:r>
            <a:r>
              <a:rPr lang="ru-RU" dirty="0"/>
              <a:t>детско-взрослая познавательно-исследовательская деятельность.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61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61925"/>
            <a:ext cx="91358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5986" y="2771775"/>
            <a:ext cx="531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583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8500" y="6519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/>
              <a:t>«Детское экспериментирование </a:t>
            </a:r>
            <a:endParaRPr lang="ru-RU" dirty="0"/>
          </a:p>
          <a:p>
            <a:pPr algn="r"/>
            <a:r>
              <a:rPr lang="ru-RU" b="1" dirty="0"/>
              <a:t>претендует на роль </a:t>
            </a:r>
            <a:endParaRPr lang="ru-RU" dirty="0"/>
          </a:p>
          <a:p>
            <a:pPr algn="r"/>
            <a:r>
              <a:rPr lang="ru-RU" b="1" dirty="0"/>
              <a:t>ведущей деятельности  </a:t>
            </a:r>
            <a:endParaRPr lang="ru-RU" dirty="0"/>
          </a:p>
          <a:p>
            <a:pPr algn="r"/>
            <a:r>
              <a:rPr lang="ru-RU" b="1" dirty="0"/>
              <a:t>дошкольного развития ребенка» </a:t>
            </a:r>
            <a:endParaRPr lang="ru-RU" dirty="0"/>
          </a:p>
          <a:p>
            <a:pPr algn="r"/>
            <a:r>
              <a:rPr lang="ru-RU" b="1" dirty="0" err="1"/>
              <a:t>Н.Н.Поддьяков</a:t>
            </a:r>
            <a:r>
              <a:rPr lang="ru-RU" b="1" dirty="0"/>
              <a:t>,   1995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2318861"/>
            <a:ext cx="67437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Эксперимент</a:t>
            </a:r>
            <a:r>
              <a:rPr lang="ru-RU" dirty="0"/>
              <a:t> </a:t>
            </a:r>
            <a:r>
              <a:rPr lang="ru-RU" dirty="0" smtClean="0"/>
              <a:t>один </a:t>
            </a:r>
            <a:r>
              <a:rPr lang="ru-RU" dirty="0"/>
              <a:t>из основных методов познания, при помощи которого в контролируемых и управляемых условиях исследуются явления природы или общества.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Главное </a:t>
            </a:r>
            <a:r>
              <a:rPr lang="ru-RU" b="1" dirty="0"/>
              <a:t>достоинство экспериментально-исследовательской </a:t>
            </a:r>
            <a:r>
              <a:rPr lang="ru-RU" b="1" dirty="0" smtClean="0"/>
              <a:t>деятельности </a:t>
            </a:r>
            <a:r>
              <a:rPr lang="ru-RU" dirty="0" smtClean="0"/>
              <a:t>- она </a:t>
            </a:r>
            <a:r>
              <a:rPr lang="ru-RU" dirty="0"/>
              <a:t>близка дошкольникам (дошкольники – прирожденные исследователи), и дает детям реальные представления о различных сторонах изучаемого объекта,  о его взаимоотношениях с другими объектами окружающей среды.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В дошкольном возрасте экспериментирование является ведущим, а в первые три  года – практически единственным способом познания мира.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183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4900" y="831146"/>
            <a:ext cx="67722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Цели экспериментирования</a:t>
            </a:r>
            <a:endParaRPr lang="ru-RU" sz="2000" u="sng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/>
              <a:t>Поддерживать интерес дошкольников к окружающей среде, удовлетворять детскую любознательность.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/>
              <a:t>Развивать у детей познавательные способности (анализ, синтез, классификация, сравнение, обобщение);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/>
              <a:t>Развивать мышление, речь – суждение в процессе познавательно – исследовательской деятельности: в выдвижении предположений, отборе способов проверки, достижении результата, их интерпретации и применении в деятельности.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/>
              <a:t>Продолжать воспитывать стремление сохранять и оберегать природный мир, видеть его красоту, следовать доступным экологическим правилам в деятельности и поведении.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/>
              <a:t>Формировать опыт выполнения правил техники безопасности при проведении опытов и экспериментов.</a:t>
            </a:r>
          </a:p>
        </p:txBody>
      </p:sp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62049" y="889844"/>
            <a:ext cx="679132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Виды детского экспериментирования</a:t>
            </a:r>
            <a:r>
              <a:rPr lang="ru-RU" b="1" dirty="0"/>
              <a:t> 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sz="2000" b="1" i="1" dirty="0" smtClean="0"/>
              <a:t>Бескорыстное </a:t>
            </a:r>
            <a:r>
              <a:rPr lang="ru-RU" sz="2000" b="1" i="1" dirty="0"/>
              <a:t>экспериментирование (активность исходит от ребенка</a:t>
            </a:r>
            <a:r>
              <a:rPr lang="ru-RU" sz="2000" i="1" dirty="0"/>
              <a:t>):</a:t>
            </a:r>
            <a:r>
              <a:rPr lang="ru-RU" sz="2000" dirty="0"/>
              <a:t>направлено на выяснение связей и отношений безотносительно к решению какой-либо практической задачи. В его основе лежит потребность ребенка в получении новых знаний, сведений об объекте. Познание здесь осуществляется ради самого процесса познания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lvl="0"/>
            <a:r>
              <a:rPr lang="ru-RU" sz="2000" b="1" i="1" dirty="0"/>
              <a:t>Утилитарное экспериментирование (организуется взрослым</a:t>
            </a:r>
            <a:r>
              <a:rPr lang="ru-RU" sz="2000" i="1" dirty="0"/>
              <a:t>),</a:t>
            </a:r>
            <a:r>
              <a:rPr lang="ru-RU" sz="2000" dirty="0"/>
              <a:t>направлено на решение какой-либо практической задачи. В данном случае процесс познания объекта осуществляется ребенком с целью получения новых знаний для и достижения практического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113675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1100" y="688003"/>
            <a:ext cx="6934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/>
              <a:t>Задачами экспериментальной деятельности дошкольника являются:</a:t>
            </a:r>
            <a:endParaRPr lang="ru-RU" sz="1600" u="sng" dirty="0"/>
          </a:p>
          <a:p>
            <a:r>
              <a:rPr lang="ru-RU" sz="1600" dirty="0"/>
              <a:t>1. Расширение представлений детей о физических свойствах окружающего мира: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знакомство с различными свойствами веществ (твердость, мягкость, сыпучесть, вязкость, плавучесть, растворимость);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знакомство с основными видами и характеристиками движения (скорость, направление);</a:t>
            </a:r>
          </a:p>
          <a:p>
            <a:pPr lvl="0"/>
            <a:r>
              <a:rPr lang="ru-RU" sz="1600" dirty="0" smtClean="0"/>
              <a:t>2. Развитие </a:t>
            </a:r>
            <a:r>
              <a:rPr lang="ru-RU" sz="1600" dirty="0"/>
              <a:t>представлений об основных физических явлениях (отражение, преломление света, магнитное притяжение);</a:t>
            </a:r>
          </a:p>
          <a:p>
            <a:pPr lvl="0"/>
            <a:r>
              <a:rPr lang="ru-RU" sz="1600" dirty="0" smtClean="0"/>
              <a:t>3. Развитие </a:t>
            </a:r>
            <a:r>
              <a:rPr lang="ru-RU" sz="1600" dirty="0"/>
              <a:t>представлений детей о некоторых факторах среды (свет, температура воздуха и </a:t>
            </a:r>
            <a:r>
              <a:rPr lang="ru-RU" sz="1600" dirty="0" err="1"/>
              <a:t>еѐ</a:t>
            </a:r>
            <a:r>
              <a:rPr lang="ru-RU" sz="1600" dirty="0"/>
              <a:t> изменчивость; вода-переход в различные состояния: жидкое, твердое, газообразное их отличие друг от друга; воздух- его давление и сила; почва- состав, влажность, сухость) ;</a:t>
            </a:r>
          </a:p>
          <a:p>
            <a:pPr lvl="0"/>
            <a:r>
              <a:rPr lang="ru-RU" sz="1600" dirty="0" smtClean="0"/>
              <a:t>4. Расширение </a:t>
            </a:r>
            <a:r>
              <a:rPr lang="ru-RU" sz="1600" dirty="0"/>
              <a:t>представлений об использовании человеком факторов природной среды: солнце, земля, воздух, вода, растения и животные - для удовлетворения своих потребностей; </a:t>
            </a:r>
            <a:endParaRPr lang="ru-RU" sz="1600" dirty="0" smtClean="0"/>
          </a:p>
          <a:p>
            <a:pPr lvl="0"/>
            <a:r>
              <a:rPr lang="ru-RU" sz="1600" dirty="0" smtClean="0"/>
              <a:t>5</a:t>
            </a:r>
            <a:r>
              <a:rPr lang="ru-RU" sz="1600" dirty="0"/>
              <a:t>. Расширение знаний детей о значимости воды и воздуха в жизни человека;</a:t>
            </a:r>
          </a:p>
          <a:p>
            <a:pPr lvl="0"/>
            <a:r>
              <a:rPr lang="ru-RU" sz="1600" dirty="0" smtClean="0"/>
              <a:t>6. Знакомство </a:t>
            </a:r>
            <a:r>
              <a:rPr lang="ru-RU" sz="1600" dirty="0"/>
              <a:t>детей со свойствами почвы и входящих в </a:t>
            </a:r>
            <a:r>
              <a:rPr lang="ru-RU" sz="1600" dirty="0" err="1"/>
              <a:t>еѐ</a:t>
            </a:r>
            <a:r>
              <a:rPr lang="ru-RU" sz="1600" dirty="0"/>
              <a:t> состав песок и глину;</a:t>
            </a:r>
          </a:p>
          <a:p>
            <a:pPr lvl="0"/>
            <a:r>
              <a:rPr lang="ru-RU" sz="1600" dirty="0" smtClean="0"/>
              <a:t>7. Формирование </a:t>
            </a:r>
            <a:r>
              <a:rPr lang="ru-RU" sz="1600" dirty="0"/>
              <a:t>опыта выполнения правил техники безопасности при проведении физических экспериментов;</a:t>
            </a:r>
          </a:p>
          <a:p>
            <a:pPr lvl="0"/>
            <a:r>
              <a:rPr lang="ru-RU" sz="1600" dirty="0" smtClean="0"/>
              <a:t>8. Развитие </a:t>
            </a:r>
            <a:r>
              <a:rPr lang="ru-RU" sz="1600" dirty="0"/>
              <a:t>эмоционально-ценностного отношения к окружающему миру.</a:t>
            </a:r>
          </a:p>
        </p:txBody>
      </p:sp>
    </p:spTree>
    <p:extLst>
      <p:ext uri="{BB962C8B-B14F-4D97-AF65-F5344CB8AC3E}">
        <p14:creationId xmlns:p14="http://schemas.microsoft.com/office/powerpoint/2010/main" val="202742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71574" y="1073140"/>
            <a:ext cx="68008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/>
              <a:t>Экспериментально- исследовательская деятельность в дошкольном учреждении может осуществляться в разных формах:</a:t>
            </a:r>
            <a:endParaRPr lang="ru-RU" sz="2000" u="sng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/>
              <a:t>Познавательное занятие или часть занятия</a:t>
            </a:r>
            <a:r>
              <a:rPr lang="ru-RU" sz="2000" dirty="0" smtClean="0"/>
              <a:t>;</a:t>
            </a:r>
          </a:p>
          <a:p>
            <a:pPr lvl="0"/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/>
              <a:t>Совместная исследовательская деятельность (опыты, эксперименты</a:t>
            </a:r>
            <a:r>
              <a:rPr lang="ru-RU" sz="2000" dirty="0" smtClean="0"/>
              <a:t>);</a:t>
            </a:r>
          </a:p>
          <a:p>
            <a:pPr lvl="0"/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/>
              <a:t>Наблюдение, труд в уголке и на участке</a:t>
            </a:r>
            <a:r>
              <a:rPr lang="ru-RU" sz="2000" dirty="0" smtClean="0"/>
              <a:t>;</a:t>
            </a:r>
          </a:p>
          <a:p>
            <a:pPr lvl="0"/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/>
              <a:t>Совместная деятельность взрослого с детьми по преобразованию рукотворного мира (художественно-продуктивная деятельность);  </a:t>
            </a:r>
            <a:endParaRPr lang="ru-RU" sz="2000" dirty="0" smtClean="0"/>
          </a:p>
          <a:p>
            <a:pPr lvl="0"/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Развлечения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323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2036" y="787230"/>
            <a:ext cx="70199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/>
              <a:t>Классификация детского экспериментирования</a:t>
            </a:r>
            <a:endParaRPr lang="ru-RU" sz="2000" b="1" u="sng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/>
              <a:t>По характеру объектов, используемых в эксперименте: опыты: с растениями; с животными; с объектами неживой природы;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/>
              <a:t>По месту проведения опытов: в групповой комнате; на участке;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/>
              <a:t>По причине их проведения: случайные, запланированные, поставленные в ответ на вопрос ребенка.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/>
              <a:t>По количеству наблюдений за одним и тем же объектом: однократные, многократные, или циклические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/>
              <a:t>По количеству детей: индивидуальные, групповые, коллективные.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/>
              <a:t>По характеру включения в педагогический процесс: эпизодические </a:t>
            </a:r>
            <a:r>
              <a:rPr lang="ru-RU" sz="1400" i="1" dirty="0"/>
              <a:t>(проводимые от случая к случаю)</a:t>
            </a:r>
            <a:r>
              <a:rPr lang="ru-RU" sz="1400" dirty="0"/>
              <a:t>, систематические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/>
              <a:t>По продолжительности: кратковременные </a:t>
            </a:r>
            <a:r>
              <a:rPr lang="ru-RU" sz="1400" i="1" dirty="0"/>
              <a:t>(5-15 мин.)</a:t>
            </a:r>
            <a:r>
              <a:rPr lang="ru-RU" sz="1400" dirty="0"/>
              <a:t>, длительные </a:t>
            </a:r>
            <a:r>
              <a:rPr lang="ru-RU" sz="1400" i="1" dirty="0"/>
              <a:t>(свыше 15 мин.)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/>
              <a:t>По характеру познавательной деятельности детей: иллюстративные </a:t>
            </a:r>
            <a:r>
              <a:rPr lang="ru-RU" sz="1400" i="1" dirty="0"/>
              <a:t>(детям все известно, и эксперимент только подтверждает знакомые факты)</a:t>
            </a:r>
            <a:r>
              <a:rPr lang="ru-RU" sz="1400" dirty="0"/>
              <a:t>, поисковые </a:t>
            </a:r>
            <a:r>
              <a:rPr lang="ru-RU" sz="1400" i="1" dirty="0"/>
              <a:t>(дети не знают заранее, каков будет результат)</a:t>
            </a:r>
            <a:r>
              <a:rPr lang="ru-RU" sz="1400" dirty="0"/>
              <a:t>, решение познавательных задач;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/>
              <a:t>По месту в цикле: первичные, повторные, заключительные и итоговые;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/>
              <a:t>По способу применения: демонстрационные, фронтальные;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/>
              <a:t>По характеру мыслительных операций: констатирующие </a:t>
            </a:r>
            <a:r>
              <a:rPr lang="ru-RU" sz="1400" i="1" dirty="0"/>
              <a:t>(позволяющие увидеть одно состояние объекта или одно явление вне связи с другими объектами и явлениями)</a:t>
            </a:r>
            <a:r>
              <a:rPr lang="ru-RU" sz="1400" dirty="0"/>
              <a:t>, сравнительные </a:t>
            </a:r>
            <a:r>
              <a:rPr lang="ru-RU" sz="1400" i="1" dirty="0"/>
              <a:t>(позволяющие увидеть динамику процесса или отметить изменения в состоянии объекта)</a:t>
            </a:r>
            <a:r>
              <a:rPr lang="ru-RU" sz="1400" dirty="0"/>
              <a:t>, обобщающие </a:t>
            </a:r>
            <a:r>
              <a:rPr lang="ru-RU" sz="1400" i="1" dirty="0"/>
              <a:t>(эксперименты, в которых прослеживаются общие закономерности процесса, изучаемого ранее по отдельным этапам)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43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7484" y="983292"/>
            <a:ext cx="702091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Особенности организации детского экспериментирования в </a:t>
            </a:r>
            <a:r>
              <a:rPr lang="ru-RU" sz="2400" b="1" i="1" u="sng" dirty="0" smtClean="0"/>
              <a:t>ДОУ</a:t>
            </a:r>
          </a:p>
          <a:p>
            <a:endParaRPr lang="ru-RU" sz="2400" u="sng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Эксперимент </a:t>
            </a:r>
            <a:r>
              <a:rPr lang="ru-RU" sz="2000" dirty="0"/>
              <a:t>должен быть непродолжителен по времени.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Необходимо </a:t>
            </a:r>
            <a:r>
              <a:rPr lang="ru-RU" sz="2000" dirty="0"/>
              <a:t>учитывать то, что дошкольникам трудно работать без речевого сопровождения 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Важно </a:t>
            </a:r>
            <a:r>
              <a:rPr lang="ru-RU" sz="2000" dirty="0"/>
              <a:t>учитывать также индивидуальные различия детей 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Необходимо </a:t>
            </a:r>
            <a:r>
              <a:rPr lang="ru-RU" sz="2000" dirty="0"/>
              <a:t>учитывать право </a:t>
            </a:r>
            <a:r>
              <a:rPr lang="ru-RU" sz="2000" dirty="0" err="1"/>
              <a:t>ребѐнка</a:t>
            </a:r>
            <a:r>
              <a:rPr lang="ru-RU" sz="2000" dirty="0"/>
              <a:t> на ошибку и применять адекватные способы вовлечения детей в работу, особенно тех, у которых </a:t>
            </a:r>
            <a:r>
              <a:rPr lang="ru-RU" sz="2000" dirty="0" err="1"/>
              <a:t>ещѐ</a:t>
            </a:r>
            <a:r>
              <a:rPr lang="ru-RU" sz="2000" dirty="0"/>
              <a:t> не сформировались навыки 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Необходимо </a:t>
            </a:r>
            <a:r>
              <a:rPr lang="ru-RU" sz="2000" dirty="0"/>
              <a:t>также учитывать возрастные особенности детей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Создание </a:t>
            </a:r>
            <a:r>
              <a:rPr lang="ru-RU" sz="2000" dirty="0"/>
              <a:t>условий для детского экспериментирования </a:t>
            </a:r>
          </a:p>
        </p:txBody>
      </p:sp>
    </p:spTree>
    <p:extLst>
      <p:ext uri="{BB962C8B-B14F-4D97-AF65-F5344CB8AC3E}">
        <p14:creationId xmlns:p14="http://schemas.microsoft.com/office/powerpoint/2010/main" val="310720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9200" y="1166843"/>
            <a:ext cx="67791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Технология организации совместной экспериментально-исследовательской деятельности с детьми дошкольного </a:t>
            </a:r>
            <a:r>
              <a:rPr lang="ru-RU" sz="2400" b="1" i="1" u="sng" dirty="0" smtClean="0"/>
              <a:t>возраста</a:t>
            </a:r>
          </a:p>
          <a:p>
            <a:endParaRPr lang="ru-RU" sz="2400" u="sng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/>
              <a:t>Постановка исследовательской задачи в виде проблемной ситуации.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/>
              <a:t>Уточнение плана исследования.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/>
              <a:t>Выбор оборудования, самостоятельное </a:t>
            </a:r>
            <a:r>
              <a:rPr lang="ru-RU" sz="2000" i="1" dirty="0"/>
              <a:t>(или с помощью взрослого)</a:t>
            </a:r>
            <a:r>
              <a:rPr lang="ru-RU" sz="2000" dirty="0"/>
              <a:t> его размещение детьми в зоне исследования.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/>
              <a:t>Распределение детей на подгруппы </a:t>
            </a:r>
            <a:r>
              <a:rPr lang="ru-RU" sz="2000" i="1" dirty="0"/>
              <a:t>(по желанию детей)</a:t>
            </a:r>
            <a:r>
              <a:rPr lang="ru-RU" sz="2000" dirty="0"/>
              <a:t>, выбор ведущих, помогающих организовать сверстников.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/>
              <a:t>Организация исследования.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/>
              <a:t>Анализ и обобщение полученных детьми результатов экспериментирования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440331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596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Семья</cp:lastModifiedBy>
  <cp:revision>82</cp:revision>
  <dcterms:created xsi:type="dcterms:W3CDTF">2013-11-19T05:52:05Z</dcterms:created>
  <dcterms:modified xsi:type="dcterms:W3CDTF">2021-11-23T16:46:26Z</dcterms:modified>
</cp:coreProperties>
</file>