
<file path=[Content_Types].xml><?xml version="1.0" encoding="utf-8"?>
<Types xmlns="http://schemas.openxmlformats.org/package/2006/content-types">
  <Default Extension="rels" ContentType="application/vnd.openxmlformats-package.relationships+xml"/>
  <Default Extension="xml" ContentType="application/xml"/>
  <Override PartName="/word/document.xml" ContentType="application/vnd.openxmlformats-officedocument.wordprocessingml.document.main+xml"/>
  <Override PartName="/word/numbering.xml" ContentType="application/vnd.openxmlformats-officedocument.wordprocessingml.numbering+xml"/>
  <Override PartName="/word/styles.xml" ContentType="application/vnd.openxmlformats-officedocument.wordprocessingml.styles+xml"/>
  <Override PartName="/word/settings.xml" ContentType="application/vnd.openxmlformats-officedocument.wordprocessingml.settings+xml"/>
  <Override PartName="/word/webSettings.xml" ContentType="application/vnd.openxmlformats-officedocument.wordprocessingml.webSettings+xml"/>
  <Override PartName="/word/fontTable.xml" ContentType="application/vnd.openxmlformats-officedocument.wordprocessingml.fontTable+xml"/>
  <Override PartName="/word/theme/theme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word/document.xml"/></Relationships>
</file>

<file path=word/document.xml><?xml version="1.0" encoding="utf-8"?>
<w:document xmlns:wpc="http://schemas.microsoft.com/office/word/2010/wordprocessingCanvas" xmlns:cx="http://schemas.microsoft.com/office/drawing/2014/chartex" xmlns:mc="http://schemas.openxmlformats.org/markup-compatibility/2006"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mc:Ignorable="w14 w15 w16se wp14">
  <w:body>
    <w:p w:rsidR="00886CBC" w:rsidRPr="003507ED" w:rsidRDefault="00886CBC" w:rsidP="00886CBC">
      <w:pPr>
        <w:jc w:val="center"/>
        <w:rPr>
          <w:rFonts w:ascii="Times New Roman" w:hAnsi="Times New Roman" w:cs="Times New Roman"/>
          <w:b/>
          <w:sz w:val="28"/>
          <w:szCs w:val="28"/>
        </w:rPr>
      </w:pPr>
      <w:r w:rsidRPr="003507ED">
        <w:rPr>
          <w:rFonts w:ascii="Times New Roman" w:hAnsi="Times New Roman" w:cs="Times New Roman"/>
          <w:b/>
          <w:sz w:val="28"/>
          <w:szCs w:val="28"/>
        </w:rPr>
        <w:t xml:space="preserve">Дневник динамического наблюдения </w:t>
      </w:r>
    </w:p>
    <w:p w:rsidR="00886CBC" w:rsidRPr="003507ED" w:rsidRDefault="00886CBC" w:rsidP="00886CBC">
      <w:pPr>
        <w:rPr>
          <w:rFonts w:ascii="Times New Roman" w:hAnsi="Times New Roman" w:cs="Times New Roman"/>
          <w:sz w:val="28"/>
          <w:szCs w:val="28"/>
        </w:rPr>
      </w:pPr>
      <w:r w:rsidRPr="003507ED">
        <w:rPr>
          <w:rFonts w:ascii="Times New Roman" w:hAnsi="Times New Roman" w:cs="Times New Roman"/>
          <w:sz w:val="28"/>
          <w:szCs w:val="28"/>
        </w:rPr>
        <w:t>Ф.И.</w:t>
      </w:r>
      <w:r w:rsidR="003507ED" w:rsidRPr="003507ED">
        <w:rPr>
          <w:rFonts w:ascii="Times New Roman" w:hAnsi="Times New Roman" w:cs="Times New Roman"/>
          <w:sz w:val="28"/>
          <w:szCs w:val="28"/>
        </w:rPr>
        <w:t xml:space="preserve">О. ребёнка      </w:t>
      </w:r>
      <w:proofErr w:type="spellStart"/>
      <w:r w:rsidR="003507ED" w:rsidRPr="003507ED">
        <w:rPr>
          <w:rFonts w:ascii="Times New Roman" w:hAnsi="Times New Roman" w:cs="Times New Roman"/>
          <w:sz w:val="28"/>
          <w:szCs w:val="28"/>
        </w:rPr>
        <w:t>Скурыхина</w:t>
      </w:r>
      <w:proofErr w:type="spellEnd"/>
      <w:r w:rsidR="003507ED" w:rsidRPr="003507ED">
        <w:rPr>
          <w:rFonts w:ascii="Times New Roman" w:hAnsi="Times New Roman" w:cs="Times New Roman"/>
          <w:sz w:val="28"/>
          <w:szCs w:val="28"/>
        </w:rPr>
        <w:t xml:space="preserve"> Дарья</w:t>
      </w:r>
    </w:p>
    <w:p w:rsidR="00886CBC" w:rsidRPr="003507ED" w:rsidRDefault="00886CBC" w:rsidP="00886CBC">
      <w:pPr>
        <w:rPr>
          <w:rFonts w:ascii="Times New Roman" w:hAnsi="Times New Roman" w:cs="Times New Roman"/>
          <w:sz w:val="28"/>
          <w:szCs w:val="28"/>
        </w:rPr>
      </w:pPr>
      <w:r w:rsidRPr="003507ED">
        <w:rPr>
          <w:rFonts w:ascii="Times New Roman" w:hAnsi="Times New Roman" w:cs="Times New Roman"/>
          <w:sz w:val="28"/>
          <w:szCs w:val="28"/>
        </w:rPr>
        <w:t xml:space="preserve">Год рождения        </w:t>
      </w:r>
      <w:r w:rsidR="003507ED" w:rsidRPr="003507ED">
        <w:rPr>
          <w:rFonts w:ascii="Times New Roman" w:hAnsi="Times New Roman" w:cs="Times New Roman"/>
          <w:sz w:val="28"/>
          <w:szCs w:val="28"/>
        </w:rPr>
        <w:t>27</w:t>
      </w:r>
      <w:r w:rsidRPr="003507ED">
        <w:rPr>
          <w:rFonts w:ascii="Times New Roman" w:hAnsi="Times New Roman" w:cs="Times New Roman"/>
          <w:sz w:val="28"/>
          <w:szCs w:val="28"/>
        </w:rPr>
        <w:t>.</w:t>
      </w:r>
      <w:r w:rsidR="003507ED" w:rsidRPr="003507ED">
        <w:rPr>
          <w:rFonts w:ascii="Times New Roman" w:hAnsi="Times New Roman" w:cs="Times New Roman"/>
          <w:sz w:val="28"/>
          <w:szCs w:val="28"/>
        </w:rPr>
        <w:t>07.2015 г.</w:t>
      </w:r>
    </w:p>
    <w:p w:rsidR="00886CBC" w:rsidRPr="003507ED" w:rsidRDefault="003507ED" w:rsidP="00886CBC">
      <w:pPr>
        <w:rPr>
          <w:rFonts w:ascii="Times New Roman" w:hAnsi="Times New Roman" w:cs="Times New Roman"/>
          <w:sz w:val="28"/>
          <w:szCs w:val="28"/>
        </w:rPr>
      </w:pPr>
      <w:r w:rsidRPr="003507ED">
        <w:rPr>
          <w:rFonts w:ascii="Times New Roman" w:hAnsi="Times New Roman" w:cs="Times New Roman"/>
          <w:sz w:val="28"/>
          <w:szCs w:val="28"/>
        </w:rPr>
        <w:t xml:space="preserve">Учебный год          2021 – 2022 </w:t>
      </w:r>
      <w:r w:rsidR="00886CBC" w:rsidRPr="003507ED">
        <w:rPr>
          <w:rFonts w:ascii="Times New Roman" w:hAnsi="Times New Roman" w:cs="Times New Roman"/>
          <w:sz w:val="28"/>
          <w:szCs w:val="28"/>
        </w:rPr>
        <w:t>г.</w:t>
      </w:r>
    </w:p>
    <w:p w:rsidR="00886CBC" w:rsidRPr="003507ED" w:rsidRDefault="00886CBC" w:rsidP="00886CBC">
      <w:pPr>
        <w:rPr>
          <w:rFonts w:ascii="Times New Roman" w:hAnsi="Times New Roman" w:cs="Times New Roman"/>
          <w:sz w:val="28"/>
          <w:szCs w:val="28"/>
        </w:rPr>
      </w:pPr>
      <w:r w:rsidRPr="003507ED">
        <w:rPr>
          <w:rFonts w:ascii="Times New Roman" w:hAnsi="Times New Roman" w:cs="Times New Roman"/>
          <w:sz w:val="28"/>
          <w:szCs w:val="28"/>
        </w:rPr>
        <w:t>группа № 8  «ребенок с ОВЗ»</w:t>
      </w:r>
      <w:r w:rsidRPr="003507ED">
        <w:rPr>
          <w:rFonts w:ascii="Times New Roman" w:hAnsi="Times New Roman" w:cs="Times New Roman"/>
          <w:sz w:val="28"/>
          <w:szCs w:val="28"/>
        </w:rPr>
        <w:br/>
        <w:t xml:space="preserve">Психологическое наблюдение </w:t>
      </w:r>
      <w:r w:rsidR="003507ED" w:rsidRPr="003507ED">
        <w:rPr>
          <w:rFonts w:ascii="Times New Roman" w:hAnsi="Times New Roman" w:cs="Times New Roman"/>
          <w:sz w:val="28"/>
          <w:szCs w:val="28"/>
        </w:rPr>
        <w:t>– педагог -психолог Третьякова А</w:t>
      </w:r>
      <w:r w:rsidRPr="003507ED">
        <w:rPr>
          <w:rFonts w:ascii="Times New Roman" w:hAnsi="Times New Roman" w:cs="Times New Roman"/>
          <w:sz w:val="28"/>
          <w:szCs w:val="28"/>
        </w:rPr>
        <w:t>.</w:t>
      </w:r>
      <w:r w:rsidR="003507ED" w:rsidRPr="003507ED">
        <w:rPr>
          <w:rFonts w:ascii="Times New Roman" w:hAnsi="Times New Roman" w:cs="Times New Roman"/>
          <w:sz w:val="28"/>
          <w:szCs w:val="28"/>
        </w:rPr>
        <w:t xml:space="preserve"> В.</w:t>
      </w:r>
    </w:p>
    <w:p w:rsidR="003507ED" w:rsidRPr="003507ED" w:rsidRDefault="003507ED" w:rsidP="00886CBC">
      <w:pPr>
        <w:rPr>
          <w:rFonts w:ascii="Times New Roman" w:hAnsi="Times New Roman" w:cs="Times New Roman"/>
          <w:sz w:val="28"/>
          <w:szCs w:val="28"/>
        </w:rPr>
      </w:pPr>
      <w:r w:rsidRPr="003507ED">
        <w:rPr>
          <w:rFonts w:ascii="Times New Roman" w:hAnsi="Times New Roman" w:cs="Times New Roman"/>
          <w:sz w:val="28"/>
          <w:szCs w:val="28"/>
        </w:rPr>
        <w:t xml:space="preserve">Дефектологическое наблюдение </w:t>
      </w:r>
    </w:p>
    <w:p w:rsidR="00886CBC" w:rsidRPr="003507ED" w:rsidRDefault="00886CBC" w:rsidP="00886CBC">
      <w:pPr>
        <w:rPr>
          <w:rFonts w:ascii="Times New Roman" w:hAnsi="Times New Roman" w:cs="Times New Roman"/>
          <w:sz w:val="28"/>
          <w:szCs w:val="28"/>
        </w:rPr>
      </w:pPr>
      <w:r w:rsidRPr="003507ED">
        <w:rPr>
          <w:rFonts w:ascii="Times New Roman" w:hAnsi="Times New Roman" w:cs="Times New Roman"/>
          <w:sz w:val="28"/>
          <w:szCs w:val="28"/>
        </w:rPr>
        <w:t xml:space="preserve"> Логопедическое наблюдение – учитель-логопед Лебедева М.А.</w:t>
      </w:r>
    </w:p>
    <w:p w:rsidR="003507ED" w:rsidRPr="003507ED" w:rsidRDefault="00886CBC" w:rsidP="00886CBC">
      <w:pPr>
        <w:rPr>
          <w:rFonts w:ascii="Times New Roman" w:hAnsi="Times New Roman" w:cs="Times New Roman"/>
          <w:sz w:val="28"/>
          <w:szCs w:val="28"/>
        </w:rPr>
      </w:pPr>
      <w:r w:rsidRPr="003507ED">
        <w:rPr>
          <w:rFonts w:ascii="Times New Roman" w:hAnsi="Times New Roman" w:cs="Times New Roman"/>
          <w:sz w:val="28"/>
          <w:szCs w:val="28"/>
        </w:rPr>
        <w:t>Педагогическое наблюдение воспитател</w:t>
      </w:r>
      <w:r w:rsidR="003507ED" w:rsidRPr="003507ED">
        <w:rPr>
          <w:rFonts w:ascii="Times New Roman" w:hAnsi="Times New Roman" w:cs="Times New Roman"/>
          <w:sz w:val="28"/>
          <w:szCs w:val="28"/>
        </w:rPr>
        <w:t xml:space="preserve">и: </w:t>
      </w:r>
      <w:proofErr w:type="spellStart"/>
      <w:r w:rsidR="003507ED" w:rsidRPr="003507ED">
        <w:rPr>
          <w:rFonts w:ascii="Times New Roman" w:hAnsi="Times New Roman" w:cs="Times New Roman"/>
          <w:sz w:val="28"/>
          <w:szCs w:val="28"/>
        </w:rPr>
        <w:t>Селимнева</w:t>
      </w:r>
      <w:proofErr w:type="spellEnd"/>
      <w:r w:rsidR="003507ED" w:rsidRPr="003507ED">
        <w:rPr>
          <w:rFonts w:ascii="Times New Roman" w:hAnsi="Times New Roman" w:cs="Times New Roman"/>
          <w:sz w:val="28"/>
          <w:szCs w:val="28"/>
        </w:rPr>
        <w:t xml:space="preserve"> Н. Н. </w:t>
      </w:r>
    </w:p>
    <w:p w:rsidR="00886CBC" w:rsidRPr="003507ED" w:rsidRDefault="00886CBC" w:rsidP="00886CBC">
      <w:pPr>
        <w:rPr>
          <w:rFonts w:ascii="Times New Roman" w:hAnsi="Times New Roman" w:cs="Times New Roman"/>
          <w:sz w:val="28"/>
          <w:szCs w:val="28"/>
        </w:rPr>
      </w:pPr>
      <w:r w:rsidRPr="003507ED">
        <w:rPr>
          <w:rFonts w:ascii="Times New Roman" w:hAnsi="Times New Roman" w:cs="Times New Roman"/>
          <w:sz w:val="28"/>
          <w:szCs w:val="28"/>
        </w:rPr>
        <w:t xml:space="preserve"> Выявлены трудности в обучении обусловленные состоянием здоровья, задержанным развитием.</w:t>
      </w:r>
    </w:p>
    <w:p w:rsidR="00886CBC" w:rsidRPr="003507ED" w:rsidRDefault="003507ED" w:rsidP="00886CBC">
      <w:pPr>
        <w:rPr>
          <w:rFonts w:ascii="Times New Roman" w:hAnsi="Times New Roman" w:cs="Times New Roman"/>
          <w:sz w:val="28"/>
          <w:szCs w:val="28"/>
        </w:rPr>
      </w:pPr>
      <w:r w:rsidRPr="003507ED">
        <w:rPr>
          <w:rFonts w:ascii="Times New Roman" w:hAnsi="Times New Roman" w:cs="Times New Roman"/>
          <w:sz w:val="28"/>
          <w:szCs w:val="28"/>
        </w:rPr>
        <w:t>Логопедическое заключение: с</w:t>
      </w:r>
      <w:r w:rsidR="00886CBC" w:rsidRPr="003507ED">
        <w:rPr>
          <w:rFonts w:ascii="Times New Roman" w:hAnsi="Times New Roman" w:cs="Times New Roman"/>
          <w:sz w:val="28"/>
          <w:szCs w:val="28"/>
        </w:rPr>
        <w:t>истемное нар</w:t>
      </w:r>
      <w:r w:rsidRPr="003507ED">
        <w:rPr>
          <w:rFonts w:ascii="Times New Roman" w:hAnsi="Times New Roman" w:cs="Times New Roman"/>
          <w:sz w:val="28"/>
          <w:szCs w:val="28"/>
        </w:rPr>
        <w:t>ушение речи, 2</w:t>
      </w:r>
      <w:r w:rsidR="00886CBC" w:rsidRPr="003507ED">
        <w:rPr>
          <w:rFonts w:ascii="Times New Roman" w:hAnsi="Times New Roman" w:cs="Times New Roman"/>
          <w:sz w:val="28"/>
          <w:szCs w:val="28"/>
        </w:rPr>
        <w:t xml:space="preserve"> </w:t>
      </w:r>
      <w:proofErr w:type="spellStart"/>
      <w:r w:rsidR="00886CBC" w:rsidRPr="003507ED">
        <w:rPr>
          <w:rFonts w:ascii="Times New Roman" w:hAnsi="Times New Roman" w:cs="Times New Roman"/>
          <w:sz w:val="28"/>
          <w:szCs w:val="28"/>
        </w:rPr>
        <w:t>ур</w:t>
      </w:r>
      <w:proofErr w:type="spellEnd"/>
      <w:r w:rsidR="00886CBC" w:rsidRPr="003507ED">
        <w:rPr>
          <w:rFonts w:ascii="Times New Roman" w:hAnsi="Times New Roman" w:cs="Times New Roman"/>
          <w:sz w:val="28"/>
          <w:szCs w:val="28"/>
        </w:rPr>
        <w:t>.</w:t>
      </w:r>
      <w:r w:rsidRPr="003507ED">
        <w:rPr>
          <w:rFonts w:ascii="Times New Roman" w:hAnsi="Times New Roman" w:cs="Times New Roman"/>
          <w:sz w:val="28"/>
          <w:szCs w:val="28"/>
        </w:rPr>
        <w:t xml:space="preserve"> </w:t>
      </w:r>
      <w:r w:rsidR="00886CBC" w:rsidRPr="003507ED">
        <w:rPr>
          <w:rFonts w:ascii="Times New Roman" w:hAnsi="Times New Roman" w:cs="Times New Roman"/>
          <w:sz w:val="28"/>
          <w:szCs w:val="28"/>
        </w:rPr>
        <w:t>р.</w:t>
      </w:r>
      <w:r w:rsidRPr="003507ED">
        <w:rPr>
          <w:rFonts w:ascii="Times New Roman" w:hAnsi="Times New Roman" w:cs="Times New Roman"/>
          <w:sz w:val="28"/>
          <w:szCs w:val="28"/>
        </w:rPr>
        <w:t xml:space="preserve"> </w:t>
      </w:r>
      <w:r w:rsidR="00886CBC" w:rsidRPr="003507ED">
        <w:rPr>
          <w:rFonts w:ascii="Times New Roman" w:hAnsi="Times New Roman" w:cs="Times New Roman"/>
          <w:sz w:val="28"/>
          <w:szCs w:val="28"/>
        </w:rPr>
        <w:t>р.</w:t>
      </w:r>
    </w:p>
    <w:tbl>
      <w:tblPr>
        <w:tblStyle w:val="a3"/>
        <w:tblW w:w="0" w:type="auto"/>
        <w:tblInd w:w="-601" w:type="dxa"/>
        <w:tblLayout w:type="fixed"/>
        <w:tblLook w:val="04A0" w:firstRow="1" w:lastRow="0" w:firstColumn="1" w:lastColumn="0" w:noHBand="0" w:noVBand="1"/>
      </w:tblPr>
      <w:tblGrid>
        <w:gridCol w:w="2716"/>
        <w:gridCol w:w="2497"/>
        <w:gridCol w:w="2159"/>
        <w:gridCol w:w="2800"/>
      </w:tblGrid>
      <w:tr w:rsidR="00886CBC" w:rsidRPr="003507ED" w:rsidTr="003507ED">
        <w:trPr>
          <w:trHeight w:val="410"/>
        </w:trPr>
        <w:tc>
          <w:tcPr>
            <w:tcW w:w="2716" w:type="dxa"/>
          </w:tcPr>
          <w:p w:rsidR="00886CBC" w:rsidRPr="003507ED" w:rsidRDefault="00886CBC" w:rsidP="00313F8A">
            <w:pPr>
              <w:rPr>
                <w:rFonts w:ascii="Times New Roman" w:hAnsi="Times New Roman" w:cs="Times New Roman"/>
                <w:sz w:val="28"/>
                <w:szCs w:val="28"/>
              </w:rPr>
            </w:pPr>
            <w:r w:rsidRPr="003507ED">
              <w:rPr>
                <w:rFonts w:ascii="Times New Roman" w:hAnsi="Times New Roman" w:cs="Times New Roman"/>
                <w:sz w:val="28"/>
                <w:szCs w:val="28"/>
              </w:rPr>
              <w:t>Уровни развития</w:t>
            </w:r>
          </w:p>
        </w:tc>
        <w:tc>
          <w:tcPr>
            <w:tcW w:w="2497" w:type="dxa"/>
          </w:tcPr>
          <w:p w:rsidR="00886CBC" w:rsidRPr="003507ED" w:rsidRDefault="00886CBC" w:rsidP="00313F8A">
            <w:pPr>
              <w:rPr>
                <w:rFonts w:ascii="Times New Roman" w:hAnsi="Times New Roman" w:cs="Times New Roman"/>
                <w:sz w:val="28"/>
                <w:szCs w:val="28"/>
              </w:rPr>
            </w:pPr>
            <w:r w:rsidRPr="003507ED">
              <w:rPr>
                <w:rFonts w:ascii="Times New Roman" w:hAnsi="Times New Roman" w:cs="Times New Roman"/>
                <w:sz w:val="28"/>
                <w:szCs w:val="28"/>
              </w:rPr>
              <w:t xml:space="preserve">Начало года </w:t>
            </w:r>
          </w:p>
        </w:tc>
        <w:tc>
          <w:tcPr>
            <w:tcW w:w="2159" w:type="dxa"/>
          </w:tcPr>
          <w:p w:rsidR="00886CBC" w:rsidRPr="003507ED" w:rsidRDefault="00886CBC" w:rsidP="00313F8A">
            <w:pPr>
              <w:rPr>
                <w:rFonts w:ascii="Times New Roman" w:hAnsi="Times New Roman" w:cs="Times New Roman"/>
                <w:sz w:val="28"/>
                <w:szCs w:val="28"/>
              </w:rPr>
            </w:pPr>
            <w:r w:rsidRPr="003507ED">
              <w:rPr>
                <w:rFonts w:ascii="Times New Roman" w:hAnsi="Times New Roman" w:cs="Times New Roman"/>
                <w:sz w:val="28"/>
                <w:szCs w:val="28"/>
              </w:rPr>
              <w:t>Середина года</w:t>
            </w:r>
          </w:p>
        </w:tc>
        <w:tc>
          <w:tcPr>
            <w:tcW w:w="2800" w:type="dxa"/>
          </w:tcPr>
          <w:p w:rsidR="00886CBC" w:rsidRPr="003507ED" w:rsidRDefault="00886CBC" w:rsidP="00313F8A">
            <w:pPr>
              <w:rPr>
                <w:rFonts w:ascii="Times New Roman" w:hAnsi="Times New Roman" w:cs="Times New Roman"/>
                <w:sz w:val="28"/>
                <w:szCs w:val="28"/>
              </w:rPr>
            </w:pPr>
            <w:r w:rsidRPr="003507ED">
              <w:rPr>
                <w:rFonts w:ascii="Times New Roman" w:hAnsi="Times New Roman" w:cs="Times New Roman"/>
                <w:sz w:val="28"/>
                <w:szCs w:val="28"/>
              </w:rPr>
              <w:t>Конец года</w:t>
            </w:r>
          </w:p>
        </w:tc>
      </w:tr>
      <w:tr w:rsidR="00886CBC" w:rsidRPr="003507ED" w:rsidTr="003507ED">
        <w:trPr>
          <w:trHeight w:val="6200"/>
        </w:trPr>
        <w:tc>
          <w:tcPr>
            <w:tcW w:w="2716" w:type="dxa"/>
            <w:tcBorders>
              <w:bottom w:val="single" w:sz="4" w:space="0" w:color="auto"/>
            </w:tcBorders>
          </w:tcPr>
          <w:p w:rsidR="00886CBC" w:rsidRPr="003507ED" w:rsidRDefault="00886CBC" w:rsidP="00313F8A">
            <w:pPr>
              <w:rPr>
                <w:rFonts w:ascii="Times New Roman" w:hAnsi="Times New Roman" w:cs="Times New Roman"/>
                <w:sz w:val="28"/>
                <w:szCs w:val="28"/>
              </w:rPr>
            </w:pPr>
            <w:r w:rsidRPr="003507ED">
              <w:rPr>
                <w:rFonts w:ascii="Times New Roman" w:hAnsi="Times New Roman" w:cs="Times New Roman"/>
                <w:sz w:val="28"/>
                <w:szCs w:val="28"/>
              </w:rPr>
              <w:t>1.Звукопроизношение</w:t>
            </w: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tc>
        <w:tc>
          <w:tcPr>
            <w:tcW w:w="2497" w:type="dxa"/>
            <w:tcBorders>
              <w:bottom w:val="single" w:sz="4" w:space="0" w:color="auto"/>
            </w:tcBorders>
          </w:tcPr>
          <w:p w:rsidR="00886CBC" w:rsidRPr="003507ED" w:rsidRDefault="00886CBC" w:rsidP="00313F8A">
            <w:pPr>
              <w:rPr>
                <w:rFonts w:ascii="Times New Roman" w:hAnsi="Times New Roman" w:cs="Times New Roman"/>
                <w:sz w:val="28"/>
                <w:szCs w:val="28"/>
              </w:rPr>
            </w:pPr>
            <w:r w:rsidRPr="003507ED">
              <w:rPr>
                <w:rFonts w:ascii="Times New Roman" w:hAnsi="Times New Roman" w:cs="Times New Roman"/>
                <w:sz w:val="28"/>
                <w:szCs w:val="28"/>
              </w:rPr>
              <w:t>Нарушения зву</w:t>
            </w:r>
            <w:r w:rsidR="003507ED" w:rsidRPr="003507ED">
              <w:rPr>
                <w:rFonts w:ascii="Times New Roman" w:hAnsi="Times New Roman" w:cs="Times New Roman"/>
                <w:sz w:val="28"/>
                <w:szCs w:val="28"/>
              </w:rPr>
              <w:t>копроизношения свистящих звуков</w:t>
            </w:r>
            <w:r w:rsidRPr="003507ED">
              <w:rPr>
                <w:rFonts w:ascii="Times New Roman" w:hAnsi="Times New Roman" w:cs="Times New Roman"/>
                <w:sz w:val="28"/>
                <w:szCs w:val="28"/>
              </w:rPr>
              <w:t>: [С],</w:t>
            </w:r>
            <w:r w:rsidR="003507ED" w:rsidRPr="003507ED">
              <w:rPr>
                <w:rFonts w:ascii="Times New Roman" w:hAnsi="Times New Roman" w:cs="Times New Roman"/>
                <w:sz w:val="28"/>
                <w:szCs w:val="28"/>
              </w:rPr>
              <w:t xml:space="preserve"> </w:t>
            </w:r>
            <w:r w:rsidRPr="003507ED">
              <w:rPr>
                <w:rFonts w:ascii="Times New Roman" w:hAnsi="Times New Roman" w:cs="Times New Roman"/>
                <w:sz w:val="28"/>
                <w:szCs w:val="28"/>
              </w:rPr>
              <w:t>[З],</w:t>
            </w:r>
            <w:r w:rsidR="003507ED" w:rsidRPr="003507ED">
              <w:rPr>
                <w:rFonts w:ascii="Times New Roman" w:hAnsi="Times New Roman" w:cs="Times New Roman"/>
                <w:sz w:val="28"/>
                <w:szCs w:val="28"/>
              </w:rPr>
              <w:t xml:space="preserve"> </w:t>
            </w:r>
            <w:r w:rsidRPr="003507ED">
              <w:rPr>
                <w:rFonts w:ascii="Times New Roman" w:hAnsi="Times New Roman" w:cs="Times New Roman"/>
                <w:sz w:val="28"/>
                <w:szCs w:val="28"/>
              </w:rPr>
              <w:t>[Ц]; шипящих звуков: [Ш],</w:t>
            </w:r>
            <w:r w:rsidR="003507ED" w:rsidRPr="003507ED">
              <w:rPr>
                <w:rFonts w:ascii="Times New Roman" w:hAnsi="Times New Roman" w:cs="Times New Roman"/>
                <w:sz w:val="28"/>
                <w:szCs w:val="28"/>
              </w:rPr>
              <w:t xml:space="preserve"> </w:t>
            </w:r>
            <w:r w:rsidRPr="003507ED">
              <w:rPr>
                <w:rFonts w:ascii="Times New Roman" w:hAnsi="Times New Roman" w:cs="Times New Roman"/>
                <w:sz w:val="28"/>
                <w:szCs w:val="28"/>
              </w:rPr>
              <w:t>[Ж];</w:t>
            </w:r>
          </w:p>
          <w:p w:rsidR="00886CBC" w:rsidRPr="003507ED" w:rsidRDefault="00886CBC" w:rsidP="00313F8A">
            <w:pPr>
              <w:rPr>
                <w:rFonts w:ascii="Times New Roman" w:hAnsi="Times New Roman" w:cs="Times New Roman"/>
                <w:sz w:val="28"/>
                <w:szCs w:val="28"/>
              </w:rPr>
            </w:pPr>
            <w:proofErr w:type="spellStart"/>
            <w:r w:rsidRPr="003507ED">
              <w:rPr>
                <w:rFonts w:ascii="Times New Roman" w:hAnsi="Times New Roman" w:cs="Times New Roman"/>
                <w:sz w:val="28"/>
                <w:szCs w:val="28"/>
              </w:rPr>
              <w:t>Параламбдацизм</w:t>
            </w:r>
            <w:proofErr w:type="spellEnd"/>
            <w:r w:rsidRPr="003507ED">
              <w:rPr>
                <w:rFonts w:ascii="Times New Roman" w:hAnsi="Times New Roman" w:cs="Times New Roman"/>
                <w:sz w:val="28"/>
                <w:szCs w:val="28"/>
              </w:rPr>
              <w:t>: [Л],</w:t>
            </w:r>
            <w:r w:rsidR="003507ED" w:rsidRPr="003507ED">
              <w:rPr>
                <w:rFonts w:ascii="Times New Roman" w:hAnsi="Times New Roman" w:cs="Times New Roman"/>
                <w:sz w:val="28"/>
                <w:szCs w:val="28"/>
              </w:rPr>
              <w:t xml:space="preserve"> </w:t>
            </w:r>
            <w:r w:rsidRPr="003507ED">
              <w:rPr>
                <w:rFonts w:ascii="Times New Roman" w:hAnsi="Times New Roman" w:cs="Times New Roman"/>
                <w:sz w:val="28"/>
                <w:szCs w:val="28"/>
              </w:rPr>
              <w:t>[Ль]</w:t>
            </w:r>
          </w:p>
          <w:p w:rsidR="00886CBC" w:rsidRPr="003507ED" w:rsidRDefault="00886CBC" w:rsidP="00313F8A">
            <w:pPr>
              <w:rPr>
                <w:rFonts w:ascii="Times New Roman" w:hAnsi="Times New Roman" w:cs="Times New Roman"/>
                <w:sz w:val="28"/>
                <w:szCs w:val="28"/>
              </w:rPr>
            </w:pPr>
            <w:proofErr w:type="spellStart"/>
            <w:r w:rsidRPr="003507ED">
              <w:rPr>
                <w:rFonts w:ascii="Times New Roman" w:hAnsi="Times New Roman" w:cs="Times New Roman"/>
                <w:sz w:val="28"/>
                <w:szCs w:val="28"/>
              </w:rPr>
              <w:t>Параротацизм</w:t>
            </w:r>
            <w:proofErr w:type="spellEnd"/>
            <w:r w:rsidRPr="003507ED">
              <w:rPr>
                <w:rFonts w:ascii="Times New Roman" w:hAnsi="Times New Roman" w:cs="Times New Roman"/>
                <w:sz w:val="28"/>
                <w:szCs w:val="28"/>
              </w:rPr>
              <w:t>: [Р], [</w:t>
            </w:r>
            <w:proofErr w:type="spellStart"/>
            <w:r w:rsidRPr="003507ED">
              <w:rPr>
                <w:rFonts w:ascii="Times New Roman" w:hAnsi="Times New Roman" w:cs="Times New Roman"/>
                <w:sz w:val="28"/>
                <w:szCs w:val="28"/>
              </w:rPr>
              <w:t>Рь</w:t>
            </w:r>
            <w:proofErr w:type="spellEnd"/>
            <w:r w:rsidRPr="003507ED">
              <w:rPr>
                <w:rFonts w:ascii="Times New Roman" w:hAnsi="Times New Roman" w:cs="Times New Roman"/>
                <w:sz w:val="28"/>
                <w:szCs w:val="28"/>
              </w:rPr>
              <w:t>]. Уточнение гласных и наиболее лёгких согласных звуков: Подготовка артикуляционного аппарата к постановке звуков. Постановка  первоначально неправильно произносимых или отсутствующих звуков по этапам.</w:t>
            </w:r>
          </w:p>
        </w:tc>
        <w:tc>
          <w:tcPr>
            <w:tcW w:w="2159" w:type="dxa"/>
            <w:tcBorders>
              <w:bottom w:val="single" w:sz="4" w:space="0" w:color="auto"/>
            </w:tcBorders>
          </w:tcPr>
          <w:p w:rsidR="00886CBC" w:rsidRPr="003507ED" w:rsidRDefault="00886CBC" w:rsidP="00313F8A">
            <w:pPr>
              <w:rPr>
                <w:rFonts w:ascii="Times New Roman" w:hAnsi="Times New Roman" w:cs="Times New Roman"/>
                <w:sz w:val="28"/>
                <w:szCs w:val="28"/>
              </w:rPr>
            </w:pPr>
            <w:r w:rsidRPr="003507ED">
              <w:rPr>
                <w:rFonts w:ascii="Times New Roman" w:hAnsi="Times New Roman" w:cs="Times New Roman"/>
                <w:sz w:val="28"/>
                <w:szCs w:val="28"/>
              </w:rPr>
              <w:t>Подготовка артикуляционного аппарата к постановке звуков. Постановка первоначально неправильно произносимых или отсутствующих звуков по этапам.</w:t>
            </w:r>
          </w:p>
          <w:p w:rsidR="00886CBC" w:rsidRPr="003507ED" w:rsidRDefault="00886CBC" w:rsidP="00313F8A">
            <w:pPr>
              <w:rPr>
                <w:rFonts w:ascii="Times New Roman" w:hAnsi="Times New Roman" w:cs="Times New Roman"/>
                <w:sz w:val="28"/>
                <w:szCs w:val="28"/>
              </w:rPr>
            </w:pPr>
            <w:r w:rsidRPr="003507ED">
              <w:rPr>
                <w:rFonts w:ascii="Times New Roman" w:hAnsi="Times New Roman" w:cs="Times New Roman"/>
                <w:sz w:val="28"/>
                <w:szCs w:val="28"/>
              </w:rPr>
              <w:t xml:space="preserve">Автоматизация и дифференциация поставленных звуков.  </w:t>
            </w:r>
          </w:p>
        </w:tc>
        <w:tc>
          <w:tcPr>
            <w:tcW w:w="2800" w:type="dxa"/>
            <w:tcBorders>
              <w:bottom w:val="single" w:sz="4" w:space="0" w:color="auto"/>
            </w:tcBorders>
          </w:tcPr>
          <w:p w:rsidR="00886CBC" w:rsidRPr="003507ED" w:rsidRDefault="00886CBC" w:rsidP="00313F8A">
            <w:pPr>
              <w:rPr>
                <w:rFonts w:ascii="Times New Roman" w:hAnsi="Times New Roman" w:cs="Times New Roman"/>
                <w:sz w:val="28"/>
                <w:szCs w:val="28"/>
              </w:rPr>
            </w:pPr>
            <w:r w:rsidRPr="003507ED">
              <w:rPr>
                <w:rFonts w:ascii="Times New Roman" w:hAnsi="Times New Roman" w:cs="Times New Roman"/>
                <w:sz w:val="28"/>
                <w:szCs w:val="28"/>
              </w:rPr>
              <w:t xml:space="preserve"> </w:t>
            </w:r>
          </w:p>
        </w:tc>
      </w:tr>
      <w:tr w:rsidR="00886CBC" w:rsidRPr="003507ED" w:rsidTr="003507ED">
        <w:trPr>
          <w:trHeight w:val="10337"/>
        </w:trPr>
        <w:tc>
          <w:tcPr>
            <w:tcW w:w="2716" w:type="dxa"/>
            <w:tcBorders>
              <w:top w:val="single" w:sz="4" w:space="0" w:color="auto"/>
              <w:bottom w:val="single" w:sz="4" w:space="0" w:color="auto"/>
            </w:tcBorders>
          </w:tcPr>
          <w:p w:rsidR="00886CBC" w:rsidRPr="003507ED" w:rsidRDefault="00886CBC" w:rsidP="00313F8A">
            <w:pPr>
              <w:rPr>
                <w:rFonts w:ascii="Times New Roman" w:hAnsi="Times New Roman" w:cs="Times New Roman"/>
                <w:sz w:val="28"/>
                <w:szCs w:val="28"/>
              </w:rPr>
            </w:pPr>
            <w:r w:rsidRPr="003507ED">
              <w:rPr>
                <w:rFonts w:ascii="Times New Roman" w:hAnsi="Times New Roman" w:cs="Times New Roman"/>
                <w:sz w:val="28"/>
                <w:szCs w:val="28"/>
              </w:rPr>
              <w:lastRenderedPageBreak/>
              <w:t xml:space="preserve">2. Фонетическое восприятие </w:t>
            </w: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tc>
        <w:tc>
          <w:tcPr>
            <w:tcW w:w="2497" w:type="dxa"/>
            <w:tcBorders>
              <w:top w:val="single" w:sz="4" w:space="0" w:color="auto"/>
              <w:bottom w:val="single" w:sz="4" w:space="0" w:color="auto"/>
            </w:tcBorders>
          </w:tcPr>
          <w:p w:rsidR="00886CBC" w:rsidRPr="003507ED" w:rsidRDefault="00886CBC" w:rsidP="00313F8A">
            <w:pPr>
              <w:rPr>
                <w:rFonts w:ascii="Times New Roman" w:hAnsi="Times New Roman" w:cs="Times New Roman"/>
                <w:sz w:val="28"/>
                <w:szCs w:val="28"/>
              </w:rPr>
            </w:pPr>
            <w:r w:rsidRPr="003507ED">
              <w:rPr>
                <w:rFonts w:ascii="Times New Roman" w:hAnsi="Times New Roman" w:cs="Times New Roman"/>
                <w:sz w:val="28"/>
                <w:szCs w:val="28"/>
              </w:rPr>
              <w:t xml:space="preserve">Фонематический строй речи сформирован </w:t>
            </w:r>
            <w:proofErr w:type="gramStart"/>
            <w:r w:rsidRPr="003507ED">
              <w:rPr>
                <w:rFonts w:ascii="Times New Roman" w:hAnsi="Times New Roman" w:cs="Times New Roman"/>
                <w:sz w:val="28"/>
                <w:szCs w:val="28"/>
              </w:rPr>
              <w:t>не достаточно</w:t>
            </w:r>
            <w:proofErr w:type="gramEnd"/>
            <w:r w:rsidRPr="003507ED">
              <w:rPr>
                <w:rFonts w:ascii="Times New Roman" w:hAnsi="Times New Roman" w:cs="Times New Roman"/>
                <w:sz w:val="28"/>
                <w:szCs w:val="28"/>
              </w:rPr>
              <w:t>, фонематические дефекты: замены.</w:t>
            </w:r>
          </w:p>
          <w:p w:rsidR="00886CBC" w:rsidRPr="003507ED" w:rsidRDefault="00886CBC" w:rsidP="00313F8A">
            <w:pPr>
              <w:rPr>
                <w:rFonts w:ascii="Times New Roman" w:hAnsi="Times New Roman" w:cs="Times New Roman"/>
                <w:sz w:val="28"/>
                <w:szCs w:val="28"/>
              </w:rPr>
            </w:pPr>
            <w:r w:rsidRPr="003507ED">
              <w:rPr>
                <w:rFonts w:ascii="Times New Roman" w:hAnsi="Times New Roman" w:cs="Times New Roman"/>
                <w:sz w:val="28"/>
                <w:szCs w:val="28"/>
              </w:rPr>
              <w:t>Подбор слов на гласные звуки. Анализ звукосочетания: [ау</w:t>
            </w:r>
            <w:proofErr w:type="gramStart"/>
            <w:r w:rsidRPr="003507ED">
              <w:rPr>
                <w:rFonts w:ascii="Times New Roman" w:hAnsi="Times New Roman" w:cs="Times New Roman"/>
                <w:sz w:val="28"/>
                <w:szCs w:val="28"/>
              </w:rPr>
              <w:t>],[</w:t>
            </w:r>
            <w:proofErr w:type="spellStart"/>
            <w:proofErr w:type="gramEnd"/>
            <w:r w:rsidRPr="003507ED">
              <w:rPr>
                <w:rFonts w:ascii="Times New Roman" w:hAnsi="Times New Roman" w:cs="Times New Roman"/>
                <w:sz w:val="28"/>
                <w:szCs w:val="28"/>
              </w:rPr>
              <w:t>уа</w:t>
            </w:r>
            <w:proofErr w:type="spellEnd"/>
            <w:r w:rsidRPr="003507ED">
              <w:rPr>
                <w:rFonts w:ascii="Times New Roman" w:hAnsi="Times New Roman" w:cs="Times New Roman"/>
                <w:sz w:val="28"/>
                <w:szCs w:val="28"/>
              </w:rPr>
              <w:t>],[</w:t>
            </w:r>
            <w:proofErr w:type="spellStart"/>
            <w:r w:rsidRPr="003507ED">
              <w:rPr>
                <w:rFonts w:ascii="Times New Roman" w:hAnsi="Times New Roman" w:cs="Times New Roman"/>
                <w:sz w:val="28"/>
                <w:szCs w:val="28"/>
              </w:rPr>
              <w:t>иа</w:t>
            </w:r>
            <w:proofErr w:type="spellEnd"/>
            <w:r w:rsidRPr="003507ED">
              <w:rPr>
                <w:rFonts w:ascii="Times New Roman" w:hAnsi="Times New Roman" w:cs="Times New Roman"/>
                <w:sz w:val="28"/>
                <w:szCs w:val="28"/>
              </w:rPr>
              <w:t xml:space="preserve">]. Звуковой анализ слов: </w:t>
            </w:r>
            <w:proofErr w:type="spellStart"/>
            <w:r w:rsidRPr="003507ED">
              <w:rPr>
                <w:rFonts w:ascii="Times New Roman" w:hAnsi="Times New Roman" w:cs="Times New Roman"/>
                <w:sz w:val="28"/>
                <w:szCs w:val="28"/>
              </w:rPr>
              <w:t>ам</w:t>
            </w:r>
            <w:proofErr w:type="spellEnd"/>
            <w:r w:rsidRPr="003507ED">
              <w:rPr>
                <w:rFonts w:ascii="Times New Roman" w:hAnsi="Times New Roman" w:cs="Times New Roman"/>
                <w:sz w:val="28"/>
                <w:szCs w:val="28"/>
              </w:rPr>
              <w:t xml:space="preserve">, ум, </w:t>
            </w:r>
            <w:proofErr w:type="spellStart"/>
            <w:r w:rsidRPr="003507ED">
              <w:rPr>
                <w:rFonts w:ascii="Times New Roman" w:hAnsi="Times New Roman" w:cs="Times New Roman"/>
                <w:sz w:val="28"/>
                <w:szCs w:val="28"/>
              </w:rPr>
              <w:t>му</w:t>
            </w:r>
            <w:proofErr w:type="spellEnd"/>
            <w:r w:rsidRPr="003507ED">
              <w:rPr>
                <w:rFonts w:ascii="Times New Roman" w:hAnsi="Times New Roman" w:cs="Times New Roman"/>
                <w:sz w:val="28"/>
                <w:szCs w:val="28"/>
              </w:rPr>
              <w:t xml:space="preserve">, </w:t>
            </w:r>
            <w:proofErr w:type="spellStart"/>
            <w:proofErr w:type="gramStart"/>
            <w:r w:rsidRPr="003507ED">
              <w:rPr>
                <w:rFonts w:ascii="Times New Roman" w:hAnsi="Times New Roman" w:cs="Times New Roman"/>
                <w:sz w:val="28"/>
                <w:szCs w:val="28"/>
              </w:rPr>
              <w:t>мы,да</w:t>
            </w:r>
            <w:proofErr w:type="spellEnd"/>
            <w:proofErr w:type="gramEnd"/>
            <w:r w:rsidRPr="003507ED">
              <w:rPr>
                <w:rFonts w:ascii="Times New Roman" w:hAnsi="Times New Roman" w:cs="Times New Roman"/>
                <w:sz w:val="28"/>
                <w:szCs w:val="28"/>
              </w:rPr>
              <w:t>, он, на, но, ну. Определение наличие звука в слове («Хлопни в ладоши, если услышишь этот звук в слове»).</w:t>
            </w:r>
          </w:p>
        </w:tc>
        <w:tc>
          <w:tcPr>
            <w:tcW w:w="2159" w:type="dxa"/>
            <w:tcBorders>
              <w:top w:val="single" w:sz="4" w:space="0" w:color="auto"/>
              <w:bottom w:val="single" w:sz="4" w:space="0" w:color="auto"/>
            </w:tcBorders>
          </w:tcPr>
          <w:p w:rsidR="00886CBC" w:rsidRPr="003507ED" w:rsidRDefault="00886CBC" w:rsidP="00313F8A">
            <w:pPr>
              <w:rPr>
                <w:rFonts w:ascii="Times New Roman" w:eastAsia="Times New Roman" w:hAnsi="Times New Roman" w:cs="Times New Roman"/>
                <w:sz w:val="28"/>
                <w:szCs w:val="28"/>
              </w:rPr>
            </w:pPr>
            <w:r w:rsidRPr="003507ED">
              <w:rPr>
                <w:rFonts w:ascii="Times New Roman" w:eastAsia="Times New Roman" w:hAnsi="Times New Roman" w:cs="Times New Roman"/>
                <w:sz w:val="28"/>
                <w:szCs w:val="28"/>
              </w:rPr>
              <w:t xml:space="preserve">Звуковой анализ проводит с опорой на </w:t>
            </w:r>
            <w:proofErr w:type="spellStart"/>
            <w:r w:rsidRPr="003507ED">
              <w:rPr>
                <w:rFonts w:ascii="Times New Roman" w:eastAsia="Times New Roman" w:hAnsi="Times New Roman" w:cs="Times New Roman"/>
                <w:sz w:val="28"/>
                <w:szCs w:val="28"/>
              </w:rPr>
              <w:t>звуко</w:t>
            </w:r>
            <w:proofErr w:type="spellEnd"/>
            <w:r w:rsidRPr="003507ED">
              <w:rPr>
                <w:rFonts w:ascii="Times New Roman" w:eastAsia="Times New Roman" w:hAnsi="Times New Roman" w:cs="Times New Roman"/>
                <w:sz w:val="28"/>
                <w:szCs w:val="28"/>
              </w:rPr>
              <w:t xml:space="preserve"> – буквенную схему. Выделение гласных звуков в конце слова под ударением (пила, кино, усы</w:t>
            </w:r>
            <w:proofErr w:type="gramStart"/>
            <w:r w:rsidRPr="003507ED">
              <w:rPr>
                <w:rFonts w:ascii="Times New Roman" w:eastAsia="Times New Roman" w:hAnsi="Times New Roman" w:cs="Times New Roman"/>
                <w:sz w:val="28"/>
                <w:szCs w:val="28"/>
              </w:rPr>
              <w:t>) .</w:t>
            </w:r>
            <w:proofErr w:type="gramEnd"/>
          </w:p>
          <w:p w:rsidR="00886CBC" w:rsidRPr="003507ED" w:rsidRDefault="00886CBC" w:rsidP="00313F8A">
            <w:pPr>
              <w:rPr>
                <w:rFonts w:ascii="Times New Roman" w:eastAsia="Times New Roman" w:hAnsi="Times New Roman" w:cs="Times New Roman"/>
                <w:sz w:val="28"/>
                <w:szCs w:val="28"/>
              </w:rPr>
            </w:pPr>
            <w:r w:rsidRPr="003507ED">
              <w:rPr>
                <w:rFonts w:ascii="Times New Roman" w:eastAsia="Times New Roman" w:hAnsi="Times New Roman" w:cs="Times New Roman"/>
                <w:sz w:val="28"/>
                <w:szCs w:val="28"/>
              </w:rPr>
              <w:t xml:space="preserve">Выделение гласных звуков, в </w:t>
            </w:r>
            <w:proofErr w:type="spellStart"/>
            <w:r w:rsidRPr="003507ED">
              <w:rPr>
                <w:rFonts w:ascii="Times New Roman" w:eastAsia="Times New Roman" w:hAnsi="Times New Roman" w:cs="Times New Roman"/>
                <w:sz w:val="28"/>
                <w:szCs w:val="28"/>
              </w:rPr>
              <w:t>трёхзвуковых</w:t>
            </w:r>
            <w:proofErr w:type="spellEnd"/>
            <w:r w:rsidRPr="003507ED">
              <w:rPr>
                <w:rFonts w:ascii="Times New Roman" w:eastAsia="Times New Roman" w:hAnsi="Times New Roman" w:cs="Times New Roman"/>
                <w:sz w:val="28"/>
                <w:szCs w:val="28"/>
              </w:rPr>
              <w:t xml:space="preserve"> словах (мак, дом, сук, мышь, кит).</w:t>
            </w:r>
          </w:p>
          <w:p w:rsidR="00886CBC" w:rsidRPr="003507ED" w:rsidRDefault="00886CBC" w:rsidP="00313F8A">
            <w:pPr>
              <w:rPr>
                <w:rFonts w:ascii="Times New Roman" w:eastAsia="Times New Roman" w:hAnsi="Times New Roman" w:cs="Times New Roman"/>
                <w:sz w:val="28"/>
                <w:szCs w:val="28"/>
              </w:rPr>
            </w:pPr>
            <w:r w:rsidRPr="003507ED">
              <w:rPr>
                <w:rFonts w:ascii="Times New Roman" w:eastAsia="Times New Roman" w:hAnsi="Times New Roman" w:cs="Times New Roman"/>
                <w:sz w:val="28"/>
                <w:szCs w:val="28"/>
              </w:rPr>
              <w:t>Знакомство со звуками: [П</w:t>
            </w:r>
            <w:proofErr w:type="gramStart"/>
            <w:r w:rsidRPr="003507ED">
              <w:rPr>
                <w:rFonts w:ascii="Times New Roman" w:eastAsia="Times New Roman" w:hAnsi="Times New Roman" w:cs="Times New Roman"/>
                <w:sz w:val="28"/>
                <w:szCs w:val="28"/>
              </w:rPr>
              <w:t>],[</w:t>
            </w:r>
            <w:proofErr w:type="gramEnd"/>
            <w:r w:rsidRPr="003507ED">
              <w:rPr>
                <w:rFonts w:ascii="Times New Roman" w:eastAsia="Times New Roman" w:hAnsi="Times New Roman" w:cs="Times New Roman"/>
                <w:sz w:val="28"/>
                <w:szCs w:val="28"/>
              </w:rPr>
              <w:t>Т],[К],[Ф],[Х]</w:t>
            </w:r>
          </w:p>
          <w:p w:rsidR="00886CBC" w:rsidRPr="003507ED" w:rsidRDefault="00886CBC" w:rsidP="00313F8A">
            <w:pPr>
              <w:rPr>
                <w:rFonts w:ascii="Times New Roman" w:eastAsia="Times New Roman" w:hAnsi="Times New Roman" w:cs="Times New Roman"/>
                <w:sz w:val="28"/>
                <w:szCs w:val="28"/>
              </w:rPr>
            </w:pPr>
            <w:r w:rsidRPr="003507ED">
              <w:rPr>
                <w:rFonts w:ascii="Times New Roman" w:eastAsia="Times New Roman" w:hAnsi="Times New Roman" w:cs="Times New Roman"/>
                <w:sz w:val="28"/>
                <w:szCs w:val="28"/>
              </w:rPr>
              <w:t>[С]-[</w:t>
            </w:r>
            <w:proofErr w:type="spellStart"/>
            <w:r w:rsidRPr="003507ED">
              <w:rPr>
                <w:rFonts w:ascii="Times New Roman" w:eastAsia="Times New Roman" w:hAnsi="Times New Roman" w:cs="Times New Roman"/>
                <w:sz w:val="28"/>
                <w:szCs w:val="28"/>
              </w:rPr>
              <w:t>Сь</w:t>
            </w:r>
            <w:proofErr w:type="spellEnd"/>
            <w:proofErr w:type="gramStart"/>
            <w:r w:rsidRPr="003507ED">
              <w:rPr>
                <w:rFonts w:ascii="Times New Roman" w:eastAsia="Times New Roman" w:hAnsi="Times New Roman" w:cs="Times New Roman"/>
                <w:sz w:val="28"/>
                <w:szCs w:val="28"/>
              </w:rPr>
              <w:t>],[</w:t>
            </w:r>
            <w:proofErr w:type="gramEnd"/>
            <w:r w:rsidRPr="003507ED">
              <w:rPr>
                <w:rFonts w:ascii="Times New Roman" w:eastAsia="Times New Roman" w:hAnsi="Times New Roman" w:cs="Times New Roman"/>
                <w:sz w:val="28"/>
                <w:szCs w:val="28"/>
              </w:rPr>
              <w:t>З]-[</w:t>
            </w:r>
            <w:proofErr w:type="spellStart"/>
            <w:r w:rsidRPr="003507ED">
              <w:rPr>
                <w:rFonts w:ascii="Times New Roman" w:eastAsia="Times New Roman" w:hAnsi="Times New Roman" w:cs="Times New Roman"/>
                <w:sz w:val="28"/>
                <w:szCs w:val="28"/>
              </w:rPr>
              <w:t>Зь</w:t>
            </w:r>
            <w:proofErr w:type="spellEnd"/>
            <w:r w:rsidRPr="003507ED">
              <w:rPr>
                <w:rFonts w:ascii="Times New Roman" w:eastAsia="Times New Roman" w:hAnsi="Times New Roman" w:cs="Times New Roman"/>
                <w:sz w:val="28"/>
                <w:szCs w:val="28"/>
              </w:rPr>
              <w:t>],[Ц]. Дифференциация изученных твердых и мягких согласных звуков в изолированном положении, в слогах, в словах.</w:t>
            </w:r>
          </w:p>
          <w:p w:rsidR="00886CBC" w:rsidRPr="003507ED" w:rsidRDefault="00886CBC" w:rsidP="00313F8A">
            <w:pPr>
              <w:rPr>
                <w:rFonts w:ascii="Times New Roman" w:eastAsia="Times New Roman" w:hAnsi="Times New Roman" w:cs="Times New Roman"/>
                <w:sz w:val="28"/>
                <w:szCs w:val="28"/>
              </w:rPr>
            </w:pPr>
            <w:r w:rsidRPr="003507ED">
              <w:rPr>
                <w:rFonts w:ascii="Times New Roman" w:eastAsia="Times New Roman" w:hAnsi="Times New Roman" w:cs="Times New Roman"/>
                <w:sz w:val="28"/>
                <w:szCs w:val="28"/>
              </w:rPr>
              <w:t>Выделение твёрдых и мягких согласных звуков в начале и в конце слова (дом, лес, день, лось</w:t>
            </w:r>
          </w:p>
        </w:tc>
        <w:tc>
          <w:tcPr>
            <w:tcW w:w="2800" w:type="dxa"/>
            <w:tcBorders>
              <w:top w:val="single" w:sz="4" w:space="0" w:color="auto"/>
              <w:bottom w:val="single" w:sz="4" w:space="0" w:color="auto"/>
            </w:tcBorders>
          </w:tcPr>
          <w:p w:rsidR="00886CBC" w:rsidRPr="003507ED" w:rsidRDefault="00886CBC" w:rsidP="00313F8A">
            <w:pPr>
              <w:rPr>
                <w:rFonts w:ascii="Times New Roman" w:hAnsi="Times New Roman" w:cs="Times New Roman"/>
                <w:sz w:val="28"/>
                <w:szCs w:val="28"/>
              </w:rPr>
            </w:pPr>
          </w:p>
        </w:tc>
      </w:tr>
      <w:tr w:rsidR="00886CBC" w:rsidRPr="003507ED" w:rsidTr="003507ED">
        <w:trPr>
          <w:trHeight w:val="2304"/>
        </w:trPr>
        <w:tc>
          <w:tcPr>
            <w:tcW w:w="2716" w:type="dxa"/>
            <w:tcBorders>
              <w:top w:val="single" w:sz="4" w:space="0" w:color="auto"/>
              <w:bottom w:val="single" w:sz="4" w:space="0" w:color="auto"/>
            </w:tcBorders>
          </w:tcPr>
          <w:p w:rsidR="00886CBC" w:rsidRPr="003507ED" w:rsidRDefault="00886CBC" w:rsidP="00313F8A">
            <w:pPr>
              <w:rPr>
                <w:rFonts w:ascii="Times New Roman" w:hAnsi="Times New Roman" w:cs="Times New Roman"/>
                <w:sz w:val="28"/>
                <w:szCs w:val="28"/>
              </w:rPr>
            </w:pPr>
            <w:r w:rsidRPr="003507ED">
              <w:rPr>
                <w:rFonts w:ascii="Times New Roman" w:hAnsi="Times New Roman" w:cs="Times New Roman"/>
                <w:sz w:val="28"/>
                <w:szCs w:val="28"/>
              </w:rPr>
              <w:lastRenderedPageBreak/>
              <w:t>3.Лексика</w:t>
            </w:r>
          </w:p>
          <w:p w:rsidR="00886CBC" w:rsidRPr="003507ED" w:rsidRDefault="00886CBC" w:rsidP="00313F8A">
            <w:pPr>
              <w:rPr>
                <w:rFonts w:ascii="Times New Roman" w:hAnsi="Times New Roman" w:cs="Times New Roman"/>
                <w:sz w:val="28"/>
                <w:szCs w:val="28"/>
              </w:rPr>
            </w:pPr>
            <w:r w:rsidRPr="003507ED">
              <w:rPr>
                <w:rFonts w:ascii="Times New Roman" w:hAnsi="Times New Roman" w:cs="Times New Roman"/>
                <w:sz w:val="28"/>
                <w:szCs w:val="28"/>
              </w:rPr>
              <w:t xml:space="preserve">      </w:t>
            </w: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tc>
        <w:tc>
          <w:tcPr>
            <w:tcW w:w="2497" w:type="dxa"/>
            <w:tcBorders>
              <w:top w:val="single" w:sz="4" w:space="0" w:color="auto"/>
              <w:bottom w:val="single" w:sz="4" w:space="0" w:color="auto"/>
            </w:tcBorders>
          </w:tcPr>
          <w:p w:rsidR="00886CBC" w:rsidRPr="003507ED" w:rsidRDefault="00886CBC" w:rsidP="00313F8A">
            <w:pPr>
              <w:rPr>
                <w:rFonts w:ascii="Times New Roman" w:hAnsi="Times New Roman" w:cs="Times New Roman"/>
                <w:sz w:val="28"/>
                <w:szCs w:val="28"/>
              </w:rPr>
            </w:pPr>
            <w:r w:rsidRPr="003507ED">
              <w:rPr>
                <w:rFonts w:ascii="Times New Roman" w:hAnsi="Times New Roman" w:cs="Times New Roman"/>
                <w:sz w:val="28"/>
                <w:szCs w:val="28"/>
              </w:rPr>
              <w:t>Нарушение слоговой структуры слова (элизии) и нарушения предложения. Отработка падежных окончаний имён существительных единственного числа. Развитие пассивного предикативного словаря. Обучение пониманию смысла сюжетных картинок, на которых люди совершают различные действия. Обучение выполнению одно и двухступенчатых инструкций словаря.</w:t>
            </w:r>
          </w:p>
          <w:p w:rsidR="00886CBC" w:rsidRPr="003507ED" w:rsidRDefault="00886CBC" w:rsidP="00313F8A">
            <w:pPr>
              <w:rPr>
                <w:rFonts w:ascii="Times New Roman" w:hAnsi="Times New Roman" w:cs="Times New Roman"/>
                <w:sz w:val="28"/>
                <w:szCs w:val="28"/>
              </w:rPr>
            </w:pPr>
            <w:r w:rsidRPr="003507ED">
              <w:rPr>
                <w:rFonts w:ascii="Times New Roman" w:hAnsi="Times New Roman" w:cs="Times New Roman"/>
                <w:sz w:val="28"/>
                <w:szCs w:val="28"/>
              </w:rPr>
              <w:t xml:space="preserve">Развитие пассивного </w:t>
            </w:r>
            <w:proofErr w:type="spellStart"/>
            <w:r w:rsidRPr="003507ED">
              <w:rPr>
                <w:rFonts w:ascii="Times New Roman" w:hAnsi="Times New Roman" w:cs="Times New Roman"/>
                <w:sz w:val="28"/>
                <w:szCs w:val="28"/>
              </w:rPr>
              <w:t>предикативнрго</w:t>
            </w:r>
            <w:proofErr w:type="spellEnd"/>
            <w:r w:rsidRPr="003507ED">
              <w:rPr>
                <w:rFonts w:ascii="Times New Roman" w:hAnsi="Times New Roman" w:cs="Times New Roman"/>
                <w:sz w:val="28"/>
                <w:szCs w:val="28"/>
              </w:rPr>
              <w:t xml:space="preserve"> словаря. Обучению </w:t>
            </w:r>
            <w:proofErr w:type="spellStart"/>
            <w:r w:rsidRPr="003507ED">
              <w:rPr>
                <w:rFonts w:ascii="Times New Roman" w:hAnsi="Times New Roman" w:cs="Times New Roman"/>
                <w:sz w:val="28"/>
                <w:szCs w:val="28"/>
              </w:rPr>
              <w:t>пониманиюсмысла</w:t>
            </w:r>
            <w:proofErr w:type="spellEnd"/>
            <w:r w:rsidRPr="003507ED">
              <w:rPr>
                <w:rFonts w:ascii="Times New Roman" w:hAnsi="Times New Roman" w:cs="Times New Roman"/>
                <w:sz w:val="28"/>
                <w:szCs w:val="28"/>
              </w:rPr>
              <w:t xml:space="preserve"> сюжетных картинок, на которых люди совершают различные действия.</w:t>
            </w:r>
          </w:p>
        </w:tc>
        <w:tc>
          <w:tcPr>
            <w:tcW w:w="2159" w:type="dxa"/>
            <w:tcBorders>
              <w:top w:val="single" w:sz="4" w:space="0" w:color="auto"/>
              <w:bottom w:val="single" w:sz="4" w:space="0" w:color="auto"/>
            </w:tcBorders>
          </w:tcPr>
          <w:p w:rsidR="00886CBC" w:rsidRPr="003507ED" w:rsidRDefault="00886CBC" w:rsidP="00313F8A">
            <w:pPr>
              <w:rPr>
                <w:rFonts w:ascii="Times New Roman" w:eastAsia="Times New Roman" w:hAnsi="Times New Roman" w:cs="Times New Roman"/>
                <w:sz w:val="28"/>
                <w:szCs w:val="28"/>
              </w:rPr>
            </w:pPr>
            <w:r w:rsidRPr="003507ED">
              <w:rPr>
                <w:rFonts w:ascii="Times New Roman" w:eastAsia="Times New Roman" w:hAnsi="Times New Roman" w:cs="Times New Roman"/>
                <w:sz w:val="28"/>
                <w:szCs w:val="28"/>
              </w:rPr>
              <w:t xml:space="preserve">Закрепить употребление падежных окончаний существительных единственного числа. Составление рассказа по сюжетной картине.  Закрепление понимания обобщающих понятий. Закрепить употребление падежных окончаний существительных единственного числа. Составление рассказа по сюжетной картине.  Обучение детей узнаванию предметов по их назначению и описанию.  </w:t>
            </w:r>
          </w:p>
          <w:p w:rsidR="00886CBC" w:rsidRPr="003507ED" w:rsidRDefault="00886CBC" w:rsidP="00313F8A">
            <w:pPr>
              <w:rPr>
                <w:rFonts w:ascii="Times New Roman" w:eastAsia="Times New Roman" w:hAnsi="Times New Roman" w:cs="Times New Roman"/>
                <w:sz w:val="28"/>
                <w:szCs w:val="28"/>
              </w:rPr>
            </w:pPr>
            <w:r w:rsidRPr="003507ED">
              <w:rPr>
                <w:rFonts w:ascii="Times New Roman" w:eastAsia="Times New Roman" w:hAnsi="Times New Roman" w:cs="Times New Roman"/>
                <w:sz w:val="28"/>
                <w:szCs w:val="28"/>
              </w:rPr>
              <w:t xml:space="preserve">Закрепление понимания обобщающих понятий. </w:t>
            </w:r>
          </w:p>
          <w:p w:rsidR="00886CBC" w:rsidRPr="003507ED" w:rsidRDefault="00886CBC" w:rsidP="00313F8A">
            <w:pPr>
              <w:rPr>
                <w:rFonts w:ascii="Times New Roman" w:eastAsia="Times New Roman" w:hAnsi="Times New Roman" w:cs="Times New Roman"/>
                <w:sz w:val="28"/>
                <w:szCs w:val="28"/>
              </w:rPr>
            </w:pPr>
            <w:r w:rsidRPr="003507ED">
              <w:rPr>
                <w:rFonts w:ascii="Times New Roman" w:eastAsia="Times New Roman" w:hAnsi="Times New Roman" w:cs="Times New Roman"/>
                <w:sz w:val="28"/>
                <w:szCs w:val="28"/>
              </w:rPr>
              <w:t xml:space="preserve">Активное усвоение глагольного словаря (инфинитив и повелительное наклонение глагола). </w:t>
            </w:r>
          </w:p>
          <w:p w:rsidR="00886CBC" w:rsidRPr="003507ED" w:rsidRDefault="00886CBC" w:rsidP="00313F8A">
            <w:pPr>
              <w:rPr>
                <w:rFonts w:ascii="Times New Roman" w:eastAsia="Times New Roman" w:hAnsi="Times New Roman" w:cs="Times New Roman"/>
                <w:sz w:val="28"/>
                <w:szCs w:val="28"/>
              </w:rPr>
            </w:pPr>
            <w:r w:rsidRPr="003507ED">
              <w:rPr>
                <w:rFonts w:ascii="Times New Roman" w:eastAsia="Times New Roman" w:hAnsi="Times New Roman" w:cs="Times New Roman"/>
                <w:sz w:val="28"/>
                <w:szCs w:val="28"/>
              </w:rPr>
              <w:lastRenderedPageBreak/>
              <w:t>Развитие понимания грамматических форм речи: единственного и множественного числа существительных мужского рода: стакан-стаканы.</w:t>
            </w:r>
          </w:p>
        </w:tc>
        <w:tc>
          <w:tcPr>
            <w:tcW w:w="2800" w:type="dxa"/>
            <w:tcBorders>
              <w:top w:val="single" w:sz="4" w:space="0" w:color="auto"/>
              <w:bottom w:val="single" w:sz="4" w:space="0" w:color="auto"/>
            </w:tcBorders>
          </w:tcPr>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tc>
      </w:tr>
      <w:tr w:rsidR="00886CBC" w:rsidRPr="003507ED" w:rsidTr="003507ED">
        <w:trPr>
          <w:trHeight w:val="5067"/>
        </w:trPr>
        <w:tc>
          <w:tcPr>
            <w:tcW w:w="2716" w:type="dxa"/>
            <w:tcBorders>
              <w:top w:val="single" w:sz="4" w:space="0" w:color="auto"/>
            </w:tcBorders>
          </w:tcPr>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r w:rsidRPr="003507ED">
              <w:rPr>
                <w:rFonts w:ascii="Times New Roman" w:hAnsi="Times New Roman" w:cs="Times New Roman"/>
                <w:sz w:val="28"/>
                <w:szCs w:val="28"/>
              </w:rPr>
              <w:t>4.Грамматика</w:t>
            </w: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r w:rsidRPr="003507ED">
              <w:rPr>
                <w:rFonts w:ascii="Times New Roman" w:hAnsi="Times New Roman" w:cs="Times New Roman"/>
                <w:sz w:val="28"/>
                <w:szCs w:val="28"/>
              </w:rPr>
              <w:t>5.Связная речь</w:t>
            </w: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tc>
        <w:tc>
          <w:tcPr>
            <w:tcW w:w="2497" w:type="dxa"/>
            <w:tcBorders>
              <w:top w:val="single" w:sz="4" w:space="0" w:color="auto"/>
            </w:tcBorders>
          </w:tcPr>
          <w:p w:rsidR="00886CBC" w:rsidRPr="003507ED" w:rsidRDefault="00886CBC" w:rsidP="00313F8A">
            <w:pPr>
              <w:rPr>
                <w:rFonts w:ascii="Times New Roman" w:hAnsi="Times New Roman" w:cs="Times New Roman"/>
                <w:sz w:val="28"/>
                <w:szCs w:val="28"/>
              </w:rPr>
            </w:pPr>
            <w:r w:rsidRPr="003507ED">
              <w:rPr>
                <w:rFonts w:ascii="Times New Roman" w:hAnsi="Times New Roman" w:cs="Times New Roman"/>
                <w:sz w:val="28"/>
                <w:szCs w:val="28"/>
              </w:rPr>
              <w:lastRenderedPageBreak/>
              <w:t xml:space="preserve">Преобразование существительного в именительном падеже единственного числа и множественного числе. Согласование глаголов с существительными единственного и множественного числа (яблоко растет, яблоки растут). </w:t>
            </w:r>
          </w:p>
          <w:p w:rsidR="00886CBC" w:rsidRPr="003507ED" w:rsidRDefault="00886CBC" w:rsidP="00313F8A">
            <w:pPr>
              <w:rPr>
                <w:rFonts w:ascii="Times New Roman" w:hAnsi="Times New Roman" w:cs="Times New Roman"/>
                <w:sz w:val="28"/>
                <w:szCs w:val="28"/>
              </w:rPr>
            </w:pPr>
            <w:r w:rsidRPr="003507ED">
              <w:rPr>
                <w:rFonts w:ascii="Times New Roman" w:hAnsi="Times New Roman" w:cs="Times New Roman"/>
                <w:sz w:val="28"/>
                <w:szCs w:val="28"/>
              </w:rPr>
              <w:t>Обучение грамоте. «Звуки вокруг нас». Программное содержание: погружение детей в мир звуков, развивать интерес к ним; привлечение внимания к звуковой стороне речи; учить передавать звуки природы фонетическими средствами языка</w:t>
            </w: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r w:rsidRPr="003507ED">
              <w:rPr>
                <w:rFonts w:ascii="Times New Roman" w:hAnsi="Times New Roman" w:cs="Times New Roman"/>
                <w:sz w:val="28"/>
                <w:szCs w:val="28"/>
              </w:rPr>
              <w:t>Не сформирована, требует дальнейшего развития; характер предложений (</w:t>
            </w:r>
            <w:proofErr w:type="gramStart"/>
            <w:r w:rsidRPr="003507ED">
              <w:rPr>
                <w:rFonts w:ascii="Times New Roman" w:hAnsi="Times New Roman" w:cs="Times New Roman"/>
                <w:sz w:val="28"/>
                <w:szCs w:val="28"/>
              </w:rPr>
              <w:t>простые ,неполные</w:t>
            </w:r>
            <w:proofErr w:type="gramEnd"/>
            <w:r w:rsidRPr="003507ED">
              <w:rPr>
                <w:rFonts w:ascii="Times New Roman" w:hAnsi="Times New Roman" w:cs="Times New Roman"/>
                <w:sz w:val="28"/>
                <w:szCs w:val="28"/>
              </w:rPr>
              <w:t>), не умеет строить предложения по демонстрации, действий по картинке. Составление простых распространённых предложений. Обучение умению задавать вопросы и отвечать на вопросы полным ответом.</w:t>
            </w:r>
          </w:p>
        </w:tc>
        <w:tc>
          <w:tcPr>
            <w:tcW w:w="2159" w:type="dxa"/>
            <w:tcBorders>
              <w:top w:val="single" w:sz="4" w:space="0" w:color="auto"/>
            </w:tcBorders>
          </w:tcPr>
          <w:p w:rsidR="00886CBC" w:rsidRPr="003507ED" w:rsidRDefault="00886CBC" w:rsidP="00313F8A">
            <w:pPr>
              <w:rPr>
                <w:rFonts w:ascii="Times New Roman" w:eastAsia="Times New Roman" w:hAnsi="Times New Roman" w:cs="Times New Roman"/>
                <w:sz w:val="28"/>
                <w:szCs w:val="28"/>
              </w:rPr>
            </w:pPr>
            <w:r w:rsidRPr="003507ED">
              <w:rPr>
                <w:rFonts w:ascii="Times New Roman" w:eastAsia="Times New Roman" w:hAnsi="Times New Roman" w:cs="Times New Roman"/>
                <w:sz w:val="28"/>
                <w:szCs w:val="28"/>
              </w:rPr>
              <w:lastRenderedPageBreak/>
              <w:t xml:space="preserve">Закрепить употребление падежных окончаний существительных в именительном падеже множественного числа. Согласование прилагательных с существительными в роде. Числе. Падеже. Практическое употребление предлогов </w:t>
            </w:r>
            <w:proofErr w:type="gramStart"/>
            <w:r w:rsidRPr="003507ED">
              <w:rPr>
                <w:rFonts w:ascii="Times New Roman" w:eastAsia="Times New Roman" w:hAnsi="Times New Roman" w:cs="Times New Roman"/>
                <w:sz w:val="28"/>
                <w:szCs w:val="28"/>
              </w:rPr>
              <w:t>места  (</w:t>
            </w:r>
            <w:proofErr w:type="gramEnd"/>
            <w:r w:rsidRPr="003507ED">
              <w:rPr>
                <w:rFonts w:ascii="Times New Roman" w:eastAsia="Times New Roman" w:hAnsi="Times New Roman" w:cs="Times New Roman"/>
                <w:sz w:val="28"/>
                <w:szCs w:val="28"/>
              </w:rPr>
              <w:t xml:space="preserve">в, на, за, под, ) и движения (в, из, к, от, по). </w:t>
            </w:r>
          </w:p>
          <w:p w:rsidR="00886CBC" w:rsidRPr="003507ED" w:rsidRDefault="00886CBC" w:rsidP="00313F8A">
            <w:pPr>
              <w:rPr>
                <w:rFonts w:ascii="Times New Roman" w:eastAsia="Times New Roman" w:hAnsi="Times New Roman" w:cs="Times New Roman"/>
                <w:sz w:val="28"/>
                <w:szCs w:val="28"/>
              </w:rPr>
            </w:pPr>
            <w:r w:rsidRPr="003507ED">
              <w:rPr>
                <w:rFonts w:ascii="Times New Roman" w:eastAsia="Times New Roman" w:hAnsi="Times New Roman" w:cs="Times New Roman"/>
                <w:sz w:val="28"/>
                <w:szCs w:val="28"/>
              </w:rPr>
              <w:t>Обучение грамоте. «Звук и буква А»</w:t>
            </w:r>
          </w:p>
          <w:p w:rsidR="00886CBC" w:rsidRPr="003507ED" w:rsidRDefault="00886CBC" w:rsidP="00313F8A">
            <w:pPr>
              <w:rPr>
                <w:rFonts w:ascii="Times New Roman" w:eastAsia="Times New Roman" w:hAnsi="Times New Roman" w:cs="Times New Roman"/>
                <w:sz w:val="28"/>
                <w:szCs w:val="28"/>
              </w:rPr>
            </w:pPr>
            <w:r w:rsidRPr="003507ED">
              <w:rPr>
                <w:rFonts w:ascii="Times New Roman" w:eastAsia="Times New Roman" w:hAnsi="Times New Roman" w:cs="Times New Roman"/>
                <w:sz w:val="28"/>
                <w:szCs w:val="28"/>
              </w:rPr>
              <w:t xml:space="preserve">Определение позиции звука А в слове (начало, конец). </w:t>
            </w:r>
            <w:proofErr w:type="spellStart"/>
            <w:r w:rsidRPr="003507ED">
              <w:rPr>
                <w:rFonts w:ascii="Times New Roman" w:eastAsia="Times New Roman" w:hAnsi="Times New Roman" w:cs="Times New Roman"/>
                <w:sz w:val="28"/>
                <w:szCs w:val="28"/>
              </w:rPr>
              <w:t>Договаривание</w:t>
            </w:r>
            <w:proofErr w:type="spellEnd"/>
            <w:r w:rsidRPr="003507ED">
              <w:rPr>
                <w:rFonts w:ascii="Times New Roman" w:eastAsia="Times New Roman" w:hAnsi="Times New Roman" w:cs="Times New Roman"/>
                <w:sz w:val="28"/>
                <w:szCs w:val="28"/>
              </w:rPr>
              <w:t xml:space="preserve"> </w:t>
            </w:r>
            <w:proofErr w:type="gramStart"/>
            <w:r w:rsidRPr="003507ED">
              <w:rPr>
                <w:rFonts w:ascii="Times New Roman" w:eastAsia="Times New Roman" w:hAnsi="Times New Roman" w:cs="Times New Roman"/>
                <w:sz w:val="28"/>
                <w:szCs w:val="28"/>
              </w:rPr>
              <w:t>по предложений</w:t>
            </w:r>
            <w:proofErr w:type="gramEnd"/>
            <w:r w:rsidRPr="003507ED">
              <w:rPr>
                <w:rFonts w:ascii="Times New Roman" w:eastAsia="Times New Roman" w:hAnsi="Times New Roman" w:cs="Times New Roman"/>
                <w:sz w:val="28"/>
                <w:szCs w:val="28"/>
              </w:rPr>
              <w:t xml:space="preserve"> </w:t>
            </w:r>
            <w:r w:rsidRPr="003507ED">
              <w:rPr>
                <w:rFonts w:ascii="Times New Roman" w:eastAsia="Times New Roman" w:hAnsi="Times New Roman" w:cs="Times New Roman"/>
                <w:sz w:val="28"/>
                <w:szCs w:val="28"/>
              </w:rPr>
              <w:lastRenderedPageBreak/>
              <w:t xml:space="preserve">по картинке (косвенные падежи единственного числа существительных). </w:t>
            </w:r>
          </w:p>
          <w:p w:rsidR="00886CBC" w:rsidRPr="003507ED" w:rsidRDefault="00886CBC" w:rsidP="00313F8A">
            <w:pPr>
              <w:rPr>
                <w:rFonts w:ascii="Times New Roman" w:eastAsia="Times New Roman" w:hAnsi="Times New Roman" w:cs="Times New Roman"/>
                <w:sz w:val="28"/>
                <w:szCs w:val="28"/>
              </w:rPr>
            </w:pPr>
          </w:p>
          <w:p w:rsidR="00886CBC" w:rsidRPr="003507ED" w:rsidRDefault="00886CBC" w:rsidP="00313F8A">
            <w:pPr>
              <w:rPr>
                <w:rFonts w:ascii="Times New Roman" w:eastAsia="Times New Roman" w:hAnsi="Times New Roman" w:cs="Times New Roman"/>
                <w:sz w:val="28"/>
                <w:szCs w:val="28"/>
              </w:rPr>
            </w:pPr>
          </w:p>
          <w:p w:rsidR="00886CBC" w:rsidRPr="003507ED" w:rsidRDefault="00886CBC" w:rsidP="00313F8A">
            <w:pPr>
              <w:rPr>
                <w:rFonts w:ascii="Times New Roman" w:eastAsia="Times New Roman" w:hAnsi="Times New Roman" w:cs="Times New Roman"/>
                <w:sz w:val="28"/>
                <w:szCs w:val="28"/>
              </w:rPr>
            </w:pPr>
            <w:r w:rsidRPr="003507ED">
              <w:rPr>
                <w:rFonts w:ascii="Times New Roman" w:eastAsia="Times New Roman" w:hAnsi="Times New Roman" w:cs="Times New Roman"/>
                <w:sz w:val="28"/>
                <w:szCs w:val="28"/>
              </w:rPr>
              <w:t xml:space="preserve"> Закрепить умение самостоятельно составлять описательные рассказы. Обучать пересказу составлению рассказа по картине и серии картин. </w:t>
            </w:r>
          </w:p>
        </w:tc>
        <w:tc>
          <w:tcPr>
            <w:tcW w:w="2800" w:type="dxa"/>
            <w:tcBorders>
              <w:top w:val="single" w:sz="4" w:space="0" w:color="auto"/>
            </w:tcBorders>
          </w:tcPr>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p w:rsidR="00886CBC" w:rsidRPr="003507ED" w:rsidRDefault="00886CBC" w:rsidP="00313F8A">
            <w:pPr>
              <w:rPr>
                <w:rFonts w:ascii="Times New Roman" w:hAnsi="Times New Roman" w:cs="Times New Roman"/>
                <w:sz w:val="28"/>
                <w:szCs w:val="28"/>
              </w:rPr>
            </w:pPr>
          </w:p>
        </w:tc>
      </w:tr>
    </w:tbl>
    <w:p w:rsidR="003507ED" w:rsidRPr="003507ED" w:rsidRDefault="003507ED" w:rsidP="00886CBC">
      <w:pPr>
        <w:rPr>
          <w:rFonts w:ascii="Times New Roman" w:hAnsi="Times New Roman" w:cs="Times New Roman"/>
          <w:sz w:val="28"/>
          <w:szCs w:val="28"/>
        </w:rPr>
      </w:pPr>
    </w:p>
    <w:p w:rsidR="00886CBC" w:rsidRPr="003507ED" w:rsidRDefault="003507ED" w:rsidP="00886CBC">
      <w:pPr>
        <w:rPr>
          <w:rFonts w:ascii="Times New Roman" w:hAnsi="Times New Roman" w:cs="Times New Roman"/>
          <w:sz w:val="28"/>
          <w:szCs w:val="28"/>
        </w:rPr>
      </w:pPr>
      <w:r w:rsidRPr="003507ED">
        <w:rPr>
          <w:rFonts w:ascii="Times New Roman" w:hAnsi="Times New Roman" w:cs="Times New Roman"/>
          <w:sz w:val="28"/>
          <w:szCs w:val="28"/>
        </w:rPr>
        <w:t>Вывод: п</w:t>
      </w:r>
      <w:r w:rsidR="00886CBC" w:rsidRPr="003507ED">
        <w:rPr>
          <w:rFonts w:ascii="Times New Roman" w:hAnsi="Times New Roman" w:cs="Times New Roman"/>
          <w:sz w:val="28"/>
          <w:szCs w:val="28"/>
        </w:rPr>
        <w:t xml:space="preserve">родолжать работу по формированию лексико-грамматических средств языка, звукопроизношения – поставить и автоматизировать звуки: Ш, Ж, Л, </w:t>
      </w:r>
      <w:proofErr w:type="gramStart"/>
      <w:r w:rsidR="00886CBC" w:rsidRPr="003507ED">
        <w:rPr>
          <w:rFonts w:ascii="Times New Roman" w:hAnsi="Times New Roman" w:cs="Times New Roman"/>
          <w:sz w:val="28"/>
          <w:szCs w:val="28"/>
        </w:rPr>
        <w:t>Ль</w:t>
      </w:r>
      <w:proofErr w:type="gramEnd"/>
      <w:r w:rsidR="00886CBC" w:rsidRPr="003507ED">
        <w:rPr>
          <w:rFonts w:ascii="Times New Roman" w:hAnsi="Times New Roman" w:cs="Times New Roman"/>
          <w:sz w:val="28"/>
          <w:szCs w:val="28"/>
        </w:rPr>
        <w:t xml:space="preserve">, Р, </w:t>
      </w:r>
      <w:proofErr w:type="spellStart"/>
      <w:r w:rsidR="00886CBC" w:rsidRPr="003507ED">
        <w:rPr>
          <w:rFonts w:ascii="Times New Roman" w:hAnsi="Times New Roman" w:cs="Times New Roman"/>
          <w:sz w:val="28"/>
          <w:szCs w:val="28"/>
        </w:rPr>
        <w:t>Рь</w:t>
      </w:r>
      <w:proofErr w:type="spellEnd"/>
      <w:r w:rsidR="00886CBC" w:rsidRPr="003507ED">
        <w:rPr>
          <w:rFonts w:ascii="Times New Roman" w:hAnsi="Times New Roman" w:cs="Times New Roman"/>
          <w:sz w:val="28"/>
          <w:szCs w:val="28"/>
        </w:rPr>
        <w:t xml:space="preserve">; дефект озвончения, дефект смягчения. </w:t>
      </w:r>
    </w:p>
    <w:p w:rsidR="00886CBC" w:rsidRPr="003507ED" w:rsidRDefault="00886CBC" w:rsidP="00886CBC">
      <w:pPr>
        <w:rPr>
          <w:rFonts w:ascii="Times New Roman" w:hAnsi="Times New Roman" w:cs="Times New Roman"/>
          <w:sz w:val="28"/>
          <w:szCs w:val="28"/>
        </w:rPr>
      </w:pPr>
      <w:r w:rsidRPr="003507ED">
        <w:rPr>
          <w:rFonts w:ascii="Times New Roman" w:hAnsi="Times New Roman" w:cs="Times New Roman"/>
          <w:sz w:val="28"/>
          <w:szCs w:val="28"/>
        </w:rPr>
        <w:t>Работать над слоговой структурой сложных слов;</w:t>
      </w:r>
    </w:p>
    <w:p w:rsidR="00886CBC" w:rsidRPr="003507ED" w:rsidRDefault="00886CBC" w:rsidP="00886CBC">
      <w:pPr>
        <w:rPr>
          <w:rFonts w:ascii="Times New Roman" w:hAnsi="Times New Roman" w:cs="Times New Roman"/>
          <w:sz w:val="28"/>
          <w:szCs w:val="28"/>
        </w:rPr>
      </w:pPr>
      <w:r w:rsidRPr="003507ED">
        <w:rPr>
          <w:rFonts w:ascii="Times New Roman" w:hAnsi="Times New Roman" w:cs="Times New Roman"/>
          <w:sz w:val="28"/>
          <w:szCs w:val="28"/>
        </w:rPr>
        <w:t>Развивать связную речь;</w:t>
      </w:r>
    </w:p>
    <w:p w:rsidR="00886CBC" w:rsidRPr="003507ED" w:rsidRDefault="00886CBC" w:rsidP="00886CBC">
      <w:pPr>
        <w:rPr>
          <w:rFonts w:ascii="Times New Roman" w:hAnsi="Times New Roman" w:cs="Times New Roman"/>
          <w:sz w:val="28"/>
          <w:szCs w:val="28"/>
        </w:rPr>
      </w:pPr>
      <w:r w:rsidRPr="003507ED">
        <w:rPr>
          <w:rFonts w:ascii="Times New Roman" w:hAnsi="Times New Roman" w:cs="Times New Roman"/>
          <w:sz w:val="28"/>
          <w:szCs w:val="28"/>
        </w:rPr>
        <w:t>Развивать фонетический слух.</w:t>
      </w:r>
    </w:p>
    <w:p w:rsidR="00886CBC" w:rsidRPr="003507ED" w:rsidRDefault="00886CBC" w:rsidP="00886CBC">
      <w:pPr>
        <w:rPr>
          <w:rFonts w:ascii="Times New Roman" w:hAnsi="Times New Roman" w:cs="Times New Roman"/>
          <w:sz w:val="28"/>
          <w:szCs w:val="28"/>
        </w:rPr>
      </w:pPr>
      <w:r w:rsidRPr="003507ED">
        <w:rPr>
          <w:rFonts w:ascii="Times New Roman" w:hAnsi="Times New Roman" w:cs="Times New Roman"/>
          <w:sz w:val="28"/>
          <w:szCs w:val="28"/>
        </w:rPr>
        <w:lastRenderedPageBreak/>
        <w:t>Задания:</w:t>
      </w:r>
      <w:r w:rsidR="003507ED" w:rsidRPr="003507ED">
        <w:rPr>
          <w:rFonts w:ascii="Times New Roman" w:hAnsi="Times New Roman" w:cs="Times New Roman"/>
          <w:sz w:val="28"/>
          <w:szCs w:val="28"/>
        </w:rPr>
        <w:t xml:space="preserve"> р</w:t>
      </w:r>
      <w:r w:rsidRPr="003507ED">
        <w:rPr>
          <w:rFonts w:ascii="Times New Roman" w:hAnsi="Times New Roman" w:cs="Times New Roman"/>
          <w:sz w:val="28"/>
          <w:szCs w:val="28"/>
        </w:rPr>
        <w:t>асположение предметов по образцу, схеме, модели («Озвучь узор», «Продолжи рисунок»)</w:t>
      </w:r>
    </w:p>
    <w:p w:rsidR="00886CBC" w:rsidRPr="003507ED" w:rsidRDefault="00886CBC" w:rsidP="00886CBC">
      <w:pPr>
        <w:rPr>
          <w:rFonts w:ascii="Times New Roman" w:hAnsi="Times New Roman" w:cs="Times New Roman"/>
          <w:sz w:val="28"/>
          <w:szCs w:val="28"/>
        </w:rPr>
      </w:pPr>
      <w:r w:rsidRPr="003507ED">
        <w:rPr>
          <w:rFonts w:ascii="Times New Roman" w:hAnsi="Times New Roman" w:cs="Times New Roman"/>
          <w:sz w:val="28"/>
          <w:szCs w:val="28"/>
        </w:rPr>
        <w:t>Выкладывание последовательностей серий («Кем будет?», «Кто кем был раньше?», «Прошлое, настоящее, будущее»)</w:t>
      </w:r>
    </w:p>
    <w:p w:rsidR="00886CBC" w:rsidRPr="003507ED" w:rsidRDefault="00886CBC" w:rsidP="00886CBC">
      <w:pPr>
        <w:rPr>
          <w:rFonts w:ascii="Times New Roman" w:hAnsi="Times New Roman" w:cs="Times New Roman"/>
          <w:sz w:val="28"/>
          <w:szCs w:val="28"/>
        </w:rPr>
      </w:pPr>
      <w:r w:rsidRPr="003507ED">
        <w:rPr>
          <w:rFonts w:ascii="Times New Roman" w:hAnsi="Times New Roman" w:cs="Times New Roman"/>
          <w:sz w:val="28"/>
          <w:szCs w:val="28"/>
        </w:rPr>
        <w:t>Работа с деформированным текстом, фразой.</w:t>
      </w:r>
    </w:p>
    <w:p w:rsidR="00886CBC" w:rsidRPr="003507ED" w:rsidRDefault="00886CBC" w:rsidP="00886CBC">
      <w:pPr>
        <w:rPr>
          <w:rFonts w:ascii="Times New Roman" w:hAnsi="Times New Roman" w:cs="Times New Roman"/>
          <w:sz w:val="28"/>
          <w:szCs w:val="28"/>
        </w:rPr>
      </w:pPr>
      <w:r w:rsidRPr="003507ED">
        <w:rPr>
          <w:rFonts w:ascii="Times New Roman" w:hAnsi="Times New Roman" w:cs="Times New Roman"/>
          <w:sz w:val="28"/>
          <w:szCs w:val="28"/>
        </w:rPr>
        <w:t>Комме</w:t>
      </w:r>
      <w:r w:rsidR="003507ED" w:rsidRPr="003507ED">
        <w:rPr>
          <w:rFonts w:ascii="Times New Roman" w:hAnsi="Times New Roman" w:cs="Times New Roman"/>
          <w:sz w:val="28"/>
          <w:szCs w:val="28"/>
        </w:rPr>
        <w:t>нтирование собственных действий</w:t>
      </w:r>
      <w:r w:rsidRPr="003507ED">
        <w:rPr>
          <w:rFonts w:ascii="Times New Roman" w:hAnsi="Times New Roman" w:cs="Times New Roman"/>
          <w:sz w:val="28"/>
          <w:szCs w:val="28"/>
        </w:rPr>
        <w:t>.</w:t>
      </w:r>
    </w:p>
    <w:p w:rsidR="00886CBC" w:rsidRPr="003507ED" w:rsidRDefault="00886CBC" w:rsidP="00886CBC">
      <w:pPr>
        <w:rPr>
          <w:rFonts w:ascii="Times New Roman" w:hAnsi="Times New Roman" w:cs="Times New Roman"/>
          <w:sz w:val="28"/>
          <w:szCs w:val="28"/>
        </w:rPr>
      </w:pPr>
      <w:r w:rsidRPr="003507ED">
        <w:rPr>
          <w:rFonts w:ascii="Times New Roman" w:hAnsi="Times New Roman" w:cs="Times New Roman"/>
          <w:sz w:val="28"/>
          <w:szCs w:val="28"/>
        </w:rPr>
        <w:t xml:space="preserve">Выделение 4-лишнего по заданному признаку. </w:t>
      </w:r>
    </w:p>
    <w:p w:rsidR="00886CBC" w:rsidRPr="003507ED" w:rsidRDefault="00886CBC" w:rsidP="00886CBC">
      <w:pPr>
        <w:rPr>
          <w:rFonts w:ascii="Times New Roman" w:hAnsi="Times New Roman" w:cs="Times New Roman"/>
          <w:sz w:val="28"/>
          <w:szCs w:val="28"/>
        </w:rPr>
      </w:pPr>
      <w:r w:rsidRPr="003507ED">
        <w:rPr>
          <w:rFonts w:ascii="Times New Roman" w:hAnsi="Times New Roman" w:cs="Times New Roman"/>
          <w:sz w:val="28"/>
          <w:szCs w:val="28"/>
        </w:rPr>
        <w:t>«Что не так? объясни»</w:t>
      </w:r>
    </w:p>
    <w:p w:rsidR="00886CBC" w:rsidRPr="003507ED" w:rsidRDefault="00886CBC" w:rsidP="00886CBC">
      <w:pPr>
        <w:rPr>
          <w:rFonts w:ascii="Times New Roman" w:hAnsi="Times New Roman" w:cs="Times New Roman"/>
          <w:sz w:val="28"/>
          <w:szCs w:val="28"/>
        </w:rPr>
      </w:pPr>
      <w:proofErr w:type="spellStart"/>
      <w:r w:rsidRPr="003507ED">
        <w:rPr>
          <w:rFonts w:ascii="Times New Roman" w:hAnsi="Times New Roman" w:cs="Times New Roman"/>
          <w:sz w:val="28"/>
          <w:szCs w:val="28"/>
        </w:rPr>
        <w:t>Дорисовывание</w:t>
      </w:r>
      <w:proofErr w:type="spellEnd"/>
      <w:r w:rsidRPr="003507ED">
        <w:rPr>
          <w:rFonts w:ascii="Times New Roman" w:hAnsi="Times New Roman" w:cs="Times New Roman"/>
          <w:sz w:val="28"/>
          <w:szCs w:val="28"/>
        </w:rPr>
        <w:t xml:space="preserve"> недостающих элементов (раскрашивание в соответствии с шифром)</w:t>
      </w:r>
    </w:p>
    <w:p w:rsidR="00886CBC" w:rsidRPr="003507ED" w:rsidRDefault="00886CBC" w:rsidP="00886CBC">
      <w:pPr>
        <w:rPr>
          <w:rFonts w:ascii="Times New Roman" w:hAnsi="Times New Roman" w:cs="Times New Roman"/>
          <w:sz w:val="28"/>
          <w:szCs w:val="28"/>
        </w:rPr>
      </w:pPr>
      <w:r w:rsidRPr="003507ED">
        <w:rPr>
          <w:rFonts w:ascii="Times New Roman" w:hAnsi="Times New Roman" w:cs="Times New Roman"/>
          <w:sz w:val="28"/>
          <w:szCs w:val="28"/>
        </w:rPr>
        <w:t xml:space="preserve">Угадывание предмета на ощупь. </w:t>
      </w:r>
    </w:p>
    <w:p w:rsidR="00886CBC" w:rsidRPr="003507ED" w:rsidRDefault="00886CBC" w:rsidP="00886CBC">
      <w:pPr>
        <w:rPr>
          <w:rFonts w:ascii="Times New Roman" w:hAnsi="Times New Roman" w:cs="Times New Roman"/>
          <w:sz w:val="28"/>
          <w:szCs w:val="28"/>
        </w:rPr>
      </w:pPr>
      <w:r w:rsidRPr="003507ED">
        <w:rPr>
          <w:rFonts w:ascii="Times New Roman" w:hAnsi="Times New Roman" w:cs="Times New Roman"/>
          <w:sz w:val="28"/>
          <w:szCs w:val="28"/>
        </w:rPr>
        <w:t xml:space="preserve">Зачеркивание заданной буквы. </w:t>
      </w:r>
    </w:p>
    <w:p w:rsidR="00886CBC" w:rsidRPr="003507ED" w:rsidRDefault="00886CBC" w:rsidP="00886CBC">
      <w:pPr>
        <w:rPr>
          <w:rFonts w:ascii="Times New Roman" w:hAnsi="Times New Roman" w:cs="Times New Roman"/>
          <w:sz w:val="28"/>
          <w:szCs w:val="28"/>
        </w:rPr>
      </w:pPr>
      <w:r w:rsidRPr="003507ED">
        <w:rPr>
          <w:rFonts w:ascii="Times New Roman" w:hAnsi="Times New Roman" w:cs="Times New Roman"/>
          <w:sz w:val="28"/>
          <w:szCs w:val="28"/>
        </w:rPr>
        <w:t>Узнавание на ощупь.</w:t>
      </w:r>
    </w:p>
    <w:p w:rsidR="00886CBC" w:rsidRPr="003507ED" w:rsidRDefault="00886CBC" w:rsidP="00886CBC">
      <w:pPr>
        <w:ind w:right="-143"/>
        <w:rPr>
          <w:rFonts w:ascii="Times New Roman" w:hAnsi="Times New Roman" w:cs="Times New Roman"/>
          <w:sz w:val="28"/>
          <w:szCs w:val="28"/>
        </w:rPr>
      </w:pPr>
    </w:p>
    <w:p w:rsidR="00886CBC" w:rsidRPr="003507ED" w:rsidRDefault="00886CBC" w:rsidP="00886CBC">
      <w:pPr>
        <w:rPr>
          <w:rFonts w:ascii="Times New Roman" w:hAnsi="Times New Roman" w:cs="Times New Roman"/>
          <w:sz w:val="28"/>
          <w:szCs w:val="28"/>
        </w:rPr>
      </w:pPr>
    </w:p>
    <w:p w:rsidR="00886CBC" w:rsidRPr="003507ED" w:rsidRDefault="00886CBC" w:rsidP="00886CBC">
      <w:pPr>
        <w:rPr>
          <w:rFonts w:ascii="Times New Roman" w:hAnsi="Times New Roman" w:cs="Times New Roman"/>
          <w:sz w:val="28"/>
          <w:szCs w:val="28"/>
        </w:rPr>
      </w:pPr>
    </w:p>
    <w:p w:rsidR="00886CBC" w:rsidRPr="003507ED" w:rsidRDefault="00886CBC" w:rsidP="00886CBC">
      <w:pPr>
        <w:rPr>
          <w:rFonts w:ascii="Times New Roman" w:hAnsi="Times New Roman" w:cs="Times New Roman"/>
          <w:sz w:val="28"/>
          <w:szCs w:val="28"/>
        </w:rPr>
      </w:pPr>
    </w:p>
    <w:p w:rsidR="008A5419" w:rsidRDefault="008A5419"/>
    <w:p w:rsidR="006B4CEE" w:rsidRDefault="006B4CEE"/>
    <w:p w:rsidR="006B4CEE" w:rsidRDefault="006B4CEE"/>
    <w:p w:rsidR="006B4CEE" w:rsidRDefault="006B4CEE"/>
    <w:p w:rsidR="006B4CEE" w:rsidRDefault="006B4CEE"/>
    <w:p w:rsidR="006B4CEE" w:rsidRDefault="006B4CEE"/>
    <w:p w:rsidR="006B4CEE" w:rsidRDefault="006B4CEE"/>
    <w:p w:rsidR="006B4CEE" w:rsidRDefault="006B4CEE"/>
    <w:p w:rsidR="006B4CEE" w:rsidRDefault="006B4CEE"/>
    <w:p w:rsidR="006B4CEE" w:rsidRDefault="006B4CEE"/>
    <w:p w:rsidR="006B4CEE" w:rsidRDefault="006B4CEE"/>
    <w:p w:rsidR="006B4CEE" w:rsidRPr="00E91512" w:rsidRDefault="006B4CEE" w:rsidP="006B4CEE">
      <w:pPr>
        <w:jc w:val="right"/>
        <w:rPr>
          <w:i/>
        </w:rPr>
      </w:pPr>
      <w:r>
        <w:rPr>
          <w:i/>
        </w:rPr>
        <w:lastRenderedPageBreak/>
        <w:t>СКУРЫХИНА ДАРЬЯ</w:t>
      </w:r>
    </w:p>
    <w:p w:rsidR="006B4CEE" w:rsidRDefault="006B4CEE" w:rsidP="006B4CEE"/>
    <w:p w:rsidR="006B4CEE" w:rsidRPr="00AF3A39" w:rsidRDefault="006B4CEE" w:rsidP="006B4CEE">
      <w:pPr>
        <w:spacing w:after="0"/>
        <w:jc w:val="center"/>
        <w:rPr>
          <w:rFonts w:ascii="Times New Roman" w:hAnsi="Times New Roman" w:cs="Times New Roman"/>
          <w:b/>
          <w:sz w:val="36"/>
          <w:szCs w:val="36"/>
        </w:rPr>
      </w:pPr>
      <w:r w:rsidRPr="00261DB0">
        <w:rPr>
          <w:rFonts w:ascii="Times New Roman" w:hAnsi="Times New Roman" w:cs="Times New Roman"/>
          <w:b/>
          <w:sz w:val="36"/>
          <w:szCs w:val="36"/>
        </w:rPr>
        <w:t>Ин</w:t>
      </w:r>
      <w:r>
        <w:rPr>
          <w:rFonts w:ascii="Times New Roman" w:hAnsi="Times New Roman" w:cs="Times New Roman"/>
          <w:b/>
          <w:sz w:val="36"/>
          <w:szCs w:val="36"/>
        </w:rPr>
        <w:t xml:space="preserve">дивидуальный план работы на 2021/22 </w:t>
      </w:r>
      <w:r w:rsidRPr="00261DB0">
        <w:rPr>
          <w:rFonts w:ascii="Times New Roman" w:hAnsi="Times New Roman" w:cs="Times New Roman"/>
          <w:b/>
          <w:sz w:val="36"/>
          <w:szCs w:val="36"/>
        </w:rPr>
        <w:t>учебный год</w:t>
      </w:r>
    </w:p>
    <w:p w:rsidR="006B4CEE" w:rsidRPr="00261DB0" w:rsidRDefault="006B4CEE" w:rsidP="006B4CEE">
      <w:pPr>
        <w:spacing w:after="0" w:line="240" w:lineRule="auto"/>
        <w:ind w:left="360"/>
        <w:jc w:val="both"/>
        <w:rPr>
          <w:rFonts w:ascii="Times New Roman" w:hAnsi="Times New Roman" w:cs="Times New Roman"/>
          <w:sz w:val="36"/>
          <w:szCs w:val="36"/>
        </w:rPr>
      </w:pPr>
      <w:r w:rsidRPr="00261DB0">
        <w:rPr>
          <w:rFonts w:ascii="Times New Roman" w:hAnsi="Times New Roman" w:cs="Times New Roman"/>
          <w:sz w:val="36"/>
          <w:szCs w:val="36"/>
        </w:rPr>
        <w:t>1.Развитие общей и мелкой моторики.</w:t>
      </w:r>
    </w:p>
    <w:p w:rsidR="006B4CEE" w:rsidRPr="00261DB0" w:rsidRDefault="006B4CEE" w:rsidP="006B4CEE">
      <w:pPr>
        <w:spacing w:after="0" w:line="240" w:lineRule="auto"/>
        <w:ind w:left="360"/>
        <w:jc w:val="both"/>
        <w:rPr>
          <w:rFonts w:ascii="Times New Roman" w:hAnsi="Times New Roman" w:cs="Times New Roman"/>
          <w:sz w:val="36"/>
          <w:szCs w:val="36"/>
        </w:rPr>
      </w:pPr>
      <w:r w:rsidRPr="00261DB0">
        <w:rPr>
          <w:rFonts w:ascii="Times New Roman" w:hAnsi="Times New Roman" w:cs="Times New Roman"/>
          <w:sz w:val="36"/>
          <w:szCs w:val="36"/>
        </w:rPr>
        <w:t xml:space="preserve">2.Развитие артикуляционного </w:t>
      </w:r>
      <w:proofErr w:type="spellStart"/>
      <w:r w:rsidRPr="00261DB0">
        <w:rPr>
          <w:rFonts w:ascii="Times New Roman" w:hAnsi="Times New Roman" w:cs="Times New Roman"/>
          <w:sz w:val="36"/>
          <w:szCs w:val="36"/>
        </w:rPr>
        <w:t>праксиса</w:t>
      </w:r>
      <w:proofErr w:type="spellEnd"/>
      <w:r w:rsidRPr="00261DB0">
        <w:rPr>
          <w:rFonts w:ascii="Times New Roman" w:hAnsi="Times New Roman" w:cs="Times New Roman"/>
          <w:sz w:val="36"/>
          <w:szCs w:val="36"/>
        </w:rPr>
        <w:t xml:space="preserve"> и ощущения движений.</w:t>
      </w:r>
    </w:p>
    <w:p w:rsidR="006B4CEE" w:rsidRPr="00261DB0" w:rsidRDefault="006B4CEE" w:rsidP="006B4CEE">
      <w:pPr>
        <w:spacing w:after="0" w:line="240" w:lineRule="auto"/>
        <w:ind w:left="360"/>
        <w:jc w:val="both"/>
        <w:rPr>
          <w:rFonts w:ascii="Times New Roman" w:hAnsi="Times New Roman" w:cs="Times New Roman"/>
          <w:sz w:val="36"/>
          <w:szCs w:val="36"/>
        </w:rPr>
      </w:pPr>
      <w:r w:rsidRPr="00261DB0">
        <w:rPr>
          <w:rFonts w:ascii="Times New Roman" w:hAnsi="Times New Roman" w:cs="Times New Roman"/>
          <w:sz w:val="36"/>
          <w:szCs w:val="36"/>
        </w:rPr>
        <w:t>3.Формирование речевого дыхания, работа над просодическими компонентами речи.</w:t>
      </w:r>
    </w:p>
    <w:p w:rsidR="006B4CEE" w:rsidRPr="00261DB0" w:rsidRDefault="006B4CEE" w:rsidP="006B4CEE">
      <w:pPr>
        <w:spacing w:after="0" w:line="240" w:lineRule="auto"/>
        <w:ind w:left="360"/>
        <w:jc w:val="both"/>
        <w:rPr>
          <w:rFonts w:ascii="Times New Roman" w:hAnsi="Times New Roman" w:cs="Times New Roman"/>
          <w:sz w:val="36"/>
          <w:szCs w:val="36"/>
        </w:rPr>
      </w:pPr>
      <w:r w:rsidRPr="00261DB0">
        <w:rPr>
          <w:rFonts w:ascii="Times New Roman" w:hAnsi="Times New Roman" w:cs="Times New Roman"/>
          <w:sz w:val="36"/>
          <w:szCs w:val="36"/>
        </w:rPr>
        <w:t>4.Формирование полноценной звуковой стороны речи:</w:t>
      </w:r>
    </w:p>
    <w:p w:rsidR="006B4CEE" w:rsidRPr="00261DB0" w:rsidRDefault="006B4CEE" w:rsidP="006B4CEE">
      <w:pPr>
        <w:numPr>
          <w:ilvl w:val="1"/>
          <w:numId w:val="2"/>
        </w:numPr>
        <w:spacing w:after="0" w:line="240" w:lineRule="auto"/>
        <w:jc w:val="both"/>
        <w:rPr>
          <w:rFonts w:ascii="Times New Roman" w:hAnsi="Times New Roman" w:cs="Times New Roman"/>
          <w:sz w:val="36"/>
          <w:szCs w:val="36"/>
        </w:rPr>
      </w:pPr>
      <w:r w:rsidRPr="00261DB0">
        <w:rPr>
          <w:rFonts w:ascii="Times New Roman" w:hAnsi="Times New Roman" w:cs="Times New Roman"/>
          <w:sz w:val="36"/>
          <w:szCs w:val="36"/>
        </w:rPr>
        <w:t>развитие артикуляционных навыков;</w:t>
      </w:r>
    </w:p>
    <w:p w:rsidR="006B4CEE" w:rsidRPr="00261DB0" w:rsidRDefault="006B4CEE" w:rsidP="006B4CEE">
      <w:pPr>
        <w:numPr>
          <w:ilvl w:val="1"/>
          <w:numId w:val="2"/>
        </w:numPr>
        <w:spacing w:after="0" w:line="240" w:lineRule="auto"/>
        <w:jc w:val="both"/>
        <w:rPr>
          <w:rFonts w:ascii="Times New Roman" w:hAnsi="Times New Roman" w:cs="Times New Roman"/>
          <w:sz w:val="36"/>
          <w:szCs w:val="36"/>
        </w:rPr>
      </w:pPr>
      <w:r w:rsidRPr="00261DB0">
        <w:rPr>
          <w:rFonts w:ascii="Times New Roman" w:hAnsi="Times New Roman" w:cs="Times New Roman"/>
          <w:sz w:val="36"/>
          <w:szCs w:val="36"/>
        </w:rPr>
        <w:t>формирование правильного произношения нарушенных и отсутствующих звуков;</w:t>
      </w:r>
    </w:p>
    <w:p w:rsidR="006B4CEE" w:rsidRPr="00261DB0" w:rsidRDefault="006B4CEE" w:rsidP="006B4CEE">
      <w:pPr>
        <w:pStyle w:val="a4"/>
        <w:numPr>
          <w:ilvl w:val="1"/>
          <w:numId w:val="2"/>
        </w:numPr>
        <w:spacing w:after="0" w:line="240" w:lineRule="auto"/>
        <w:jc w:val="both"/>
        <w:rPr>
          <w:rFonts w:ascii="Times New Roman" w:hAnsi="Times New Roman" w:cs="Times New Roman"/>
          <w:sz w:val="36"/>
          <w:szCs w:val="36"/>
        </w:rPr>
      </w:pPr>
      <w:r w:rsidRPr="00261DB0">
        <w:rPr>
          <w:rFonts w:ascii="Times New Roman" w:hAnsi="Times New Roman" w:cs="Times New Roman"/>
          <w:sz w:val="36"/>
          <w:szCs w:val="36"/>
        </w:rPr>
        <w:t>совершенствование фонематических процессов, звукового анализа и синтеза, фонематических представлений.</w:t>
      </w:r>
    </w:p>
    <w:p w:rsidR="006B4CEE" w:rsidRPr="00261DB0" w:rsidRDefault="006B4CEE" w:rsidP="006B4CEE">
      <w:pPr>
        <w:numPr>
          <w:ilvl w:val="0"/>
          <w:numId w:val="1"/>
        </w:numPr>
        <w:spacing w:after="0" w:line="240" w:lineRule="auto"/>
        <w:jc w:val="both"/>
        <w:rPr>
          <w:rFonts w:ascii="Times New Roman" w:hAnsi="Times New Roman" w:cs="Times New Roman"/>
          <w:sz w:val="36"/>
          <w:szCs w:val="36"/>
        </w:rPr>
      </w:pPr>
      <w:r w:rsidRPr="00261DB0">
        <w:rPr>
          <w:rFonts w:ascii="Times New Roman" w:hAnsi="Times New Roman" w:cs="Times New Roman"/>
          <w:sz w:val="36"/>
          <w:szCs w:val="36"/>
        </w:rPr>
        <w:t>работа над слоговой структурой слов.</w:t>
      </w:r>
    </w:p>
    <w:p w:rsidR="006B4CEE" w:rsidRPr="00261DB0" w:rsidRDefault="006B4CEE" w:rsidP="006B4CEE">
      <w:pPr>
        <w:tabs>
          <w:tab w:val="left" w:pos="360"/>
        </w:tabs>
        <w:spacing w:after="0" w:line="240" w:lineRule="auto"/>
        <w:jc w:val="both"/>
        <w:rPr>
          <w:rFonts w:ascii="Times New Roman" w:hAnsi="Times New Roman" w:cs="Times New Roman"/>
          <w:sz w:val="36"/>
          <w:szCs w:val="36"/>
        </w:rPr>
      </w:pPr>
      <w:r w:rsidRPr="00261DB0">
        <w:rPr>
          <w:rFonts w:ascii="Times New Roman" w:hAnsi="Times New Roman" w:cs="Times New Roman"/>
          <w:sz w:val="36"/>
          <w:szCs w:val="36"/>
        </w:rPr>
        <w:t xml:space="preserve">      5.Расширение объёма словаря (активного и пассивного).</w:t>
      </w:r>
    </w:p>
    <w:p w:rsidR="006B4CEE" w:rsidRPr="00261DB0" w:rsidRDefault="006B4CEE" w:rsidP="006B4CEE">
      <w:pPr>
        <w:spacing w:after="0" w:line="240" w:lineRule="auto"/>
        <w:jc w:val="both"/>
        <w:rPr>
          <w:rFonts w:ascii="Times New Roman" w:hAnsi="Times New Roman" w:cs="Times New Roman"/>
          <w:sz w:val="36"/>
          <w:szCs w:val="36"/>
        </w:rPr>
      </w:pPr>
      <w:r w:rsidRPr="00261DB0">
        <w:rPr>
          <w:rFonts w:ascii="Times New Roman" w:hAnsi="Times New Roman" w:cs="Times New Roman"/>
          <w:sz w:val="36"/>
          <w:szCs w:val="36"/>
        </w:rPr>
        <w:t xml:space="preserve">      6.Совершенствование у ребенка имеющейся связной речи.</w:t>
      </w:r>
    </w:p>
    <w:p w:rsidR="006B4CEE" w:rsidRPr="00261DB0" w:rsidRDefault="006B4CEE" w:rsidP="006B4CEE">
      <w:pPr>
        <w:spacing w:after="0" w:line="240" w:lineRule="auto"/>
        <w:jc w:val="both"/>
        <w:rPr>
          <w:rFonts w:ascii="Times New Roman" w:hAnsi="Times New Roman" w:cs="Times New Roman"/>
          <w:sz w:val="36"/>
          <w:szCs w:val="36"/>
        </w:rPr>
      </w:pPr>
      <w:r w:rsidRPr="00261DB0">
        <w:rPr>
          <w:rFonts w:ascii="Times New Roman" w:hAnsi="Times New Roman" w:cs="Times New Roman"/>
          <w:sz w:val="36"/>
          <w:szCs w:val="36"/>
        </w:rPr>
        <w:t xml:space="preserve">      7.Практическое закрепление лексических и грамматических форм:</w:t>
      </w:r>
    </w:p>
    <w:p w:rsidR="006B4CEE" w:rsidRPr="00261DB0" w:rsidRDefault="006B4CEE" w:rsidP="006B4CEE">
      <w:pPr>
        <w:numPr>
          <w:ilvl w:val="1"/>
          <w:numId w:val="1"/>
        </w:numPr>
        <w:spacing w:after="0" w:line="240" w:lineRule="auto"/>
        <w:jc w:val="both"/>
        <w:rPr>
          <w:rFonts w:ascii="Times New Roman" w:hAnsi="Times New Roman" w:cs="Times New Roman"/>
          <w:sz w:val="36"/>
          <w:szCs w:val="36"/>
        </w:rPr>
      </w:pPr>
      <w:r w:rsidRPr="00261DB0">
        <w:rPr>
          <w:rFonts w:ascii="Times New Roman" w:hAnsi="Times New Roman" w:cs="Times New Roman"/>
          <w:sz w:val="36"/>
          <w:szCs w:val="36"/>
        </w:rPr>
        <w:t>развитие навыков словообразования;</w:t>
      </w:r>
    </w:p>
    <w:p w:rsidR="006B4CEE" w:rsidRPr="00261DB0" w:rsidRDefault="006B4CEE" w:rsidP="006B4CEE">
      <w:pPr>
        <w:numPr>
          <w:ilvl w:val="1"/>
          <w:numId w:val="1"/>
        </w:numPr>
        <w:spacing w:after="0" w:line="240" w:lineRule="auto"/>
        <w:jc w:val="both"/>
        <w:rPr>
          <w:rFonts w:ascii="Times New Roman" w:hAnsi="Times New Roman" w:cs="Times New Roman"/>
          <w:sz w:val="36"/>
          <w:szCs w:val="36"/>
        </w:rPr>
      </w:pPr>
      <w:r w:rsidRPr="00261DB0">
        <w:rPr>
          <w:rFonts w:ascii="Times New Roman" w:hAnsi="Times New Roman" w:cs="Times New Roman"/>
          <w:sz w:val="36"/>
          <w:szCs w:val="36"/>
        </w:rPr>
        <w:t>развитие навыков словоизменения;</w:t>
      </w:r>
    </w:p>
    <w:p w:rsidR="006B4CEE" w:rsidRPr="00261DB0" w:rsidRDefault="006B4CEE" w:rsidP="006B4CEE">
      <w:pPr>
        <w:numPr>
          <w:ilvl w:val="1"/>
          <w:numId w:val="1"/>
        </w:numPr>
        <w:spacing w:after="0" w:line="240" w:lineRule="auto"/>
        <w:jc w:val="both"/>
        <w:rPr>
          <w:rFonts w:ascii="Times New Roman" w:hAnsi="Times New Roman" w:cs="Times New Roman"/>
          <w:sz w:val="36"/>
          <w:szCs w:val="36"/>
        </w:rPr>
      </w:pPr>
      <w:r w:rsidRPr="00261DB0">
        <w:rPr>
          <w:rFonts w:ascii="Times New Roman" w:hAnsi="Times New Roman" w:cs="Times New Roman"/>
          <w:sz w:val="36"/>
          <w:szCs w:val="36"/>
        </w:rPr>
        <w:t>употребление в речи предлогов.</w:t>
      </w:r>
    </w:p>
    <w:p w:rsidR="006B4CEE" w:rsidRPr="00261DB0" w:rsidRDefault="006B4CEE" w:rsidP="006B4CEE">
      <w:pPr>
        <w:tabs>
          <w:tab w:val="left" w:pos="540"/>
          <w:tab w:val="left" w:pos="900"/>
        </w:tabs>
        <w:spacing w:after="0" w:line="240" w:lineRule="auto"/>
        <w:ind w:left="540"/>
        <w:jc w:val="both"/>
        <w:rPr>
          <w:rFonts w:ascii="Times New Roman" w:hAnsi="Times New Roman" w:cs="Times New Roman"/>
          <w:sz w:val="36"/>
          <w:szCs w:val="36"/>
        </w:rPr>
      </w:pPr>
      <w:r w:rsidRPr="00261DB0">
        <w:rPr>
          <w:rFonts w:ascii="Times New Roman" w:hAnsi="Times New Roman" w:cs="Times New Roman"/>
          <w:sz w:val="36"/>
          <w:szCs w:val="36"/>
        </w:rPr>
        <w:t>8.Развитие психологической базы речи.</w:t>
      </w:r>
    </w:p>
    <w:p w:rsidR="006B4CEE" w:rsidRPr="00261DB0" w:rsidRDefault="006B4CEE" w:rsidP="006B4CEE">
      <w:pPr>
        <w:tabs>
          <w:tab w:val="left" w:pos="540"/>
        </w:tabs>
        <w:spacing w:after="0" w:line="240" w:lineRule="auto"/>
        <w:ind w:left="540"/>
        <w:jc w:val="both"/>
        <w:rPr>
          <w:rFonts w:ascii="Times New Roman" w:hAnsi="Times New Roman" w:cs="Times New Roman"/>
          <w:sz w:val="36"/>
          <w:szCs w:val="36"/>
        </w:rPr>
      </w:pPr>
      <w:r w:rsidRPr="00261DB0">
        <w:rPr>
          <w:rFonts w:ascii="Times New Roman" w:hAnsi="Times New Roman" w:cs="Times New Roman"/>
          <w:sz w:val="36"/>
          <w:szCs w:val="36"/>
        </w:rPr>
        <w:t>9.Выработка самоконтроля за звукопроизношением.</w:t>
      </w:r>
    </w:p>
    <w:p w:rsidR="006B4CEE" w:rsidRPr="00261DB0" w:rsidRDefault="006B4CEE" w:rsidP="006B4CEE">
      <w:pPr>
        <w:tabs>
          <w:tab w:val="left" w:pos="540"/>
        </w:tabs>
        <w:spacing w:after="0" w:line="240" w:lineRule="auto"/>
        <w:ind w:left="540"/>
        <w:jc w:val="both"/>
        <w:rPr>
          <w:rFonts w:ascii="Times New Roman" w:hAnsi="Times New Roman" w:cs="Times New Roman"/>
          <w:sz w:val="36"/>
          <w:szCs w:val="36"/>
        </w:rPr>
      </w:pPr>
      <w:r w:rsidRPr="00261DB0">
        <w:rPr>
          <w:rFonts w:ascii="Times New Roman" w:hAnsi="Times New Roman" w:cs="Times New Roman"/>
          <w:sz w:val="36"/>
          <w:szCs w:val="36"/>
        </w:rPr>
        <w:t>10.Формирование коммуникативных умений и навыков.</w:t>
      </w:r>
    </w:p>
    <w:p w:rsidR="006B4CEE" w:rsidRPr="00261DB0" w:rsidRDefault="006B4CEE" w:rsidP="006B4CEE">
      <w:pPr>
        <w:tabs>
          <w:tab w:val="left" w:pos="540"/>
        </w:tabs>
        <w:spacing w:after="0" w:line="240" w:lineRule="auto"/>
        <w:ind w:left="540"/>
        <w:jc w:val="both"/>
        <w:rPr>
          <w:rFonts w:ascii="Times New Roman" w:hAnsi="Times New Roman" w:cs="Times New Roman"/>
          <w:sz w:val="36"/>
          <w:szCs w:val="36"/>
        </w:rPr>
      </w:pPr>
      <w:r w:rsidRPr="00261DB0">
        <w:rPr>
          <w:rFonts w:ascii="Times New Roman" w:hAnsi="Times New Roman" w:cs="Times New Roman"/>
          <w:sz w:val="36"/>
          <w:szCs w:val="36"/>
        </w:rPr>
        <w:t>11.Работа согласно перспективного плана.</w:t>
      </w:r>
    </w:p>
    <w:p w:rsidR="006B4CEE" w:rsidRPr="00261DB0" w:rsidRDefault="006B4CEE" w:rsidP="006B4CEE">
      <w:pPr>
        <w:tabs>
          <w:tab w:val="left" w:pos="540"/>
        </w:tabs>
        <w:spacing w:after="0" w:line="240" w:lineRule="auto"/>
        <w:ind w:left="540"/>
        <w:jc w:val="both"/>
        <w:rPr>
          <w:rFonts w:ascii="Times New Roman" w:hAnsi="Times New Roman" w:cs="Times New Roman"/>
          <w:sz w:val="36"/>
          <w:szCs w:val="36"/>
        </w:rPr>
      </w:pPr>
    </w:p>
    <w:p w:rsidR="006B4CEE" w:rsidRDefault="006B4CEE">
      <w:bookmarkStart w:id="0" w:name="_GoBack"/>
      <w:bookmarkEnd w:id="0"/>
    </w:p>
    <w:p w:rsidR="006B4CEE" w:rsidRDefault="006B4CEE"/>
    <w:sectPr w:rsidR="006B4CEE" w:rsidSect="00F970CA">
      <w:pgSz w:w="11906" w:h="16838"/>
      <w:pgMar w:top="1134" w:right="850" w:bottom="1134" w:left="1701" w:header="708" w:footer="708" w:gutter="0"/>
      <w:cols w:space="708"/>
      <w:docGrid w:linePitch="360"/>
    </w:sectPr>
  </w:body>
</w:document>
</file>

<file path=word/fontTable.xml><?xml version="1.0" encoding="utf-8"?>
<w:font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xmlns:w16se="http://schemas.microsoft.com/office/word/2015/wordml/symex" mc:Ignorable="w14 w15 w16se">
  <w:font w:name="Symbol">
    <w:panose1 w:val="05050102010706020507"/>
    <w:charset w:val="02"/>
    <w:family w:val="roman"/>
    <w:pitch w:val="variable"/>
    <w:sig w:usb0="00000000" w:usb1="10000000" w:usb2="00000000" w:usb3="00000000" w:csb0="80000000" w:csb1="00000000"/>
  </w:font>
  <w:font w:name="Times New Roman">
    <w:panose1 w:val="02020603050405020304"/>
    <w:charset w:val="CC"/>
    <w:family w:val="roman"/>
    <w:pitch w:val="variable"/>
    <w:sig w:usb0="E0002EFF" w:usb1="C0007843" w:usb2="00000009" w:usb3="00000000" w:csb0="000001FF" w:csb1="00000000"/>
  </w:font>
  <w:font w:name="Courier New">
    <w:panose1 w:val="02070309020205020404"/>
    <w:charset w:val="CC"/>
    <w:family w:val="modern"/>
    <w:pitch w:val="fixed"/>
    <w:sig w:usb0="E0002AFF" w:usb1="C0007843" w:usb2="00000009" w:usb3="00000000" w:csb0="000001FF" w:csb1="00000000"/>
  </w:font>
  <w:font w:name="Wingdings">
    <w:panose1 w:val="05000000000000000000"/>
    <w:charset w:val="02"/>
    <w:family w:val="auto"/>
    <w:pitch w:val="variable"/>
    <w:sig w:usb0="00000000" w:usb1="10000000" w:usb2="00000000" w:usb3="00000000" w:csb0="80000000" w:csb1="00000000"/>
  </w:font>
  <w:font w:name="Calibri">
    <w:panose1 w:val="020F0502020204030204"/>
    <w:charset w:val="CC"/>
    <w:family w:val="swiss"/>
    <w:pitch w:val="variable"/>
    <w:sig w:usb0="E00002FF" w:usb1="4000ACFF" w:usb2="00000001" w:usb3="00000000" w:csb0="0000019F" w:csb1="00000000"/>
  </w:font>
  <w:font w:name="Cambria">
    <w:panose1 w:val="02040503050406030204"/>
    <w:charset w:val="CC"/>
    <w:family w:val="roman"/>
    <w:pitch w:val="variable"/>
    <w:sig w:usb0="E00002FF" w:usb1="400004FF" w:usb2="00000000" w:usb3="00000000" w:csb0="0000019F" w:csb1="00000000"/>
  </w:font>
</w:fonts>
</file>

<file path=word/numbering.xml><?xml version="1.0" encoding="utf-8"?>
<w:numbering xmlns:wpc="http://schemas.microsoft.com/office/word/2010/wordprocessingCanvas" xmlns:cx="http://schemas.microsoft.com/office/drawing/2014/chartex" xmlns:mc="http://schemas.openxmlformats.org/markup-compatibility/2006"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mc:Ignorable="w14 w15 w16se wp14">
  <w:abstractNum w:abstractNumId="0" w15:restartNumberingAfterBreak="0">
    <w:nsid w:val="233556D2"/>
    <w:multiLevelType w:val="hybridMultilevel"/>
    <w:tmpl w:val="BB484274"/>
    <w:lvl w:ilvl="0" w:tplc="04190001">
      <w:start w:val="1"/>
      <w:numFmt w:val="bullet"/>
      <w:lvlText w:val=""/>
      <w:lvlJc w:val="left"/>
      <w:pPr>
        <w:tabs>
          <w:tab w:val="num" w:pos="1365"/>
        </w:tabs>
        <w:ind w:left="1365" w:hanging="360"/>
      </w:pPr>
      <w:rPr>
        <w:rFonts w:ascii="Symbol" w:hAnsi="Symbol" w:hint="default"/>
      </w:rPr>
    </w:lvl>
    <w:lvl w:ilvl="1" w:tplc="04190001">
      <w:start w:val="1"/>
      <w:numFmt w:val="bullet"/>
      <w:lvlText w:val=""/>
      <w:lvlJc w:val="left"/>
      <w:pPr>
        <w:tabs>
          <w:tab w:val="num" w:pos="1365"/>
        </w:tabs>
        <w:ind w:left="1365" w:hanging="360"/>
      </w:pPr>
      <w:rPr>
        <w:rFonts w:ascii="Symbol" w:hAnsi="Symbol" w:hint="default"/>
      </w:rPr>
    </w:lvl>
    <w:lvl w:ilvl="2" w:tplc="0419000F">
      <w:start w:val="1"/>
      <w:numFmt w:val="decimal"/>
      <w:lvlText w:val="%3."/>
      <w:lvlJc w:val="left"/>
      <w:pPr>
        <w:tabs>
          <w:tab w:val="num" w:pos="2805"/>
        </w:tabs>
        <w:ind w:left="2805" w:hanging="360"/>
      </w:pPr>
      <w:rPr>
        <w:rFonts w:hint="default"/>
      </w:rPr>
    </w:lvl>
    <w:lvl w:ilvl="3" w:tplc="04190001" w:tentative="1">
      <w:start w:val="1"/>
      <w:numFmt w:val="bullet"/>
      <w:lvlText w:val=""/>
      <w:lvlJc w:val="left"/>
      <w:pPr>
        <w:tabs>
          <w:tab w:val="num" w:pos="3525"/>
        </w:tabs>
        <w:ind w:left="3525" w:hanging="360"/>
      </w:pPr>
      <w:rPr>
        <w:rFonts w:ascii="Symbol" w:hAnsi="Symbol" w:hint="default"/>
      </w:rPr>
    </w:lvl>
    <w:lvl w:ilvl="4" w:tplc="04190003" w:tentative="1">
      <w:start w:val="1"/>
      <w:numFmt w:val="bullet"/>
      <w:lvlText w:val="o"/>
      <w:lvlJc w:val="left"/>
      <w:pPr>
        <w:tabs>
          <w:tab w:val="num" w:pos="4245"/>
        </w:tabs>
        <w:ind w:left="4245" w:hanging="360"/>
      </w:pPr>
      <w:rPr>
        <w:rFonts w:ascii="Courier New" w:hAnsi="Courier New" w:cs="Courier New" w:hint="default"/>
      </w:rPr>
    </w:lvl>
    <w:lvl w:ilvl="5" w:tplc="04190005" w:tentative="1">
      <w:start w:val="1"/>
      <w:numFmt w:val="bullet"/>
      <w:lvlText w:val=""/>
      <w:lvlJc w:val="left"/>
      <w:pPr>
        <w:tabs>
          <w:tab w:val="num" w:pos="4965"/>
        </w:tabs>
        <w:ind w:left="4965" w:hanging="360"/>
      </w:pPr>
      <w:rPr>
        <w:rFonts w:ascii="Wingdings" w:hAnsi="Wingdings" w:hint="default"/>
      </w:rPr>
    </w:lvl>
    <w:lvl w:ilvl="6" w:tplc="04190001" w:tentative="1">
      <w:start w:val="1"/>
      <w:numFmt w:val="bullet"/>
      <w:lvlText w:val=""/>
      <w:lvlJc w:val="left"/>
      <w:pPr>
        <w:tabs>
          <w:tab w:val="num" w:pos="5685"/>
        </w:tabs>
        <w:ind w:left="5685" w:hanging="360"/>
      </w:pPr>
      <w:rPr>
        <w:rFonts w:ascii="Symbol" w:hAnsi="Symbol" w:hint="default"/>
      </w:rPr>
    </w:lvl>
    <w:lvl w:ilvl="7" w:tplc="04190003" w:tentative="1">
      <w:start w:val="1"/>
      <w:numFmt w:val="bullet"/>
      <w:lvlText w:val="o"/>
      <w:lvlJc w:val="left"/>
      <w:pPr>
        <w:tabs>
          <w:tab w:val="num" w:pos="6405"/>
        </w:tabs>
        <w:ind w:left="6405" w:hanging="360"/>
      </w:pPr>
      <w:rPr>
        <w:rFonts w:ascii="Courier New" w:hAnsi="Courier New" w:cs="Courier New" w:hint="default"/>
      </w:rPr>
    </w:lvl>
    <w:lvl w:ilvl="8" w:tplc="04190005" w:tentative="1">
      <w:start w:val="1"/>
      <w:numFmt w:val="bullet"/>
      <w:lvlText w:val=""/>
      <w:lvlJc w:val="left"/>
      <w:pPr>
        <w:tabs>
          <w:tab w:val="num" w:pos="7125"/>
        </w:tabs>
        <w:ind w:left="7125" w:hanging="360"/>
      </w:pPr>
      <w:rPr>
        <w:rFonts w:ascii="Wingdings" w:hAnsi="Wingdings" w:hint="default"/>
      </w:rPr>
    </w:lvl>
  </w:abstractNum>
  <w:abstractNum w:abstractNumId="1" w15:restartNumberingAfterBreak="0">
    <w:nsid w:val="602F411D"/>
    <w:multiLevelType w:val="hybridMultilevel"/>
    <w:tmpl w:val="A4CCB9E0"/>
    <w:lvl w:ilvl="0" w:tplc="0419000F">
      <w:start w:val="1"/>
      <w:numFmt w:val="decimal"/>
      <w:lvlText w:val="%1."/>
      <w:lvlJc w:val="left"/>
      <w:pPr>
        <w:tabs>
          <w:tab w:val="num" w:pos="1069"/>
        </w:tabs>
        <w:ind w:left="1069" w:hanging="360"/>
      </w:pPr>
    </w:lvl>
    <w:lvl w:ilvl="1" w:tplc="04190001">
      <w:start w:val="1"/>
      <w:numFmt w:val="bullet"/>
      <w:lvlText w:val=""/>
      <w:lvlJc w:val="left"/>
      <w:pPr>
        <w:tabs>
          <w:tab w:val="num" w:pos="1440"/>
        </w:tabs>
        <w:ind w:left="1440" w:hanging="360"/>
      </w:pPr>
      <w:rPr>
        <w:rFonts w:ascii="Symbol" w:hAnsi="Symbol" w:hint="default"/>
      </w:rPr>
    </w:lvl>
    <w:lvl w:ilvl="2" w:tplc="0419001B" w:tentative="1">
      <w:start w:val="1"/>
      <w:numFmt w:val="lowerRoman"/>
      <w:lvlText w:val="%3."/>
      <w:lvlJc w:val="right"/>
      <w:pPr>
        <w:tabs>
          <w:tab w:val="num" w:pos="2160"/>
        </w:tabs>
        <w:ind w:left="2160" w:hanging="180"/>
      </w:pPr>
    </w:lvl>
    <w:lvl w:ilvl="3" w:tplc="0419000F" w:tentative="1">
      <w:start w:val="1"/>
      <w:numFmt w:val="decimal"/>
      <w:lvlText w:val="%4."/>
      <w:lvlJc w:val="left"/>
      <w:pPr>
        <w:tabs>
          <w:tab w:val="num" w:pos="2880"/>
        </w:tabs>
        <w:ind w:left="2880" w:hanging="360"/>
      </w:pPr>
    </w:lvl>
    <w:lvl w:ilvl="4" w:tplc="04190019" w:tentative="1">
      <w:start w:val="1"/>
      <w:numFmt w:val="lowerLetter"/>
      <w:lvlText w:val="%5."/>
      <w:lvlJc w:val="left"/>
      <w:pPr>
        <w:tabs>
          <w:tab w:val="num" w:pos="3600"/>
        </w:tabs>
        <w:ind w:left="3600" w:hanging="360"/>
      </w:pPr>
    </w:lvl>
    <w:lvl w:ilvl="5" w:tplc="0419001B" w:tentative="1">
      <w:start w:val="1"/>
      <w:numFmt w:val="lowerRoman"/>
      <w:lvlText w:val="%6."/>
      <w:lvlJc w:val="right"/>
      <w:pPr>
        <w:tabs>
          <w:tab w:val="num" w:pos="4320"/>
        </w:tabs>
        <w:ind w:left="4320" w:hanging="180"/>
      </w:pPr>
    </w:lvl>
    <w:lvl w:ilvl="6" w:tplc="0419000F" w:tentative="1">
      <w:start w:val="1"/>
      <w:numFmt w:val="decimal"/>
      <w:lvlText w:val="%7."/>
      <w:lvlJc w:val="left"/>
      <w:pPr>
        <w:tabs>
          <w:tab w:val="num" w:pos="5040"/>
        </w:tabs>
        <w:ind w:left="5040" w:hanging="360"/>
      </w:pPr>
    </w:lvl>
    <w:lvl w:ilvl="7" w:tplc="04190019" w:tentative="1">
      <w:start w:val="1"/>
      <w:numFmt w:val="lowerLetter"/>
      <w:lvlText w:val="%8."/>
      <w:lvlJc w:val="left"/>
      <w:pPr>
        <w:tabs>
          <w:tab w:val="num" w:pos="5760"/>
        </w:tabs>
        <w:ind w:left="5760" w:hanging="360"/>
      </w:pPr>
    </w:lvl>
    <w:lvl w:ilvl="8" w:tplc="0419001B" w:tentative="1">
      <w:start w:val="1"/>
      <w:numFmt w:val="lowerRoman"/>
      <w:lvlText w:val="%9."/>
      <w:lvlJc w:val="right"/>
      <w:pPr>
        <w:tabs>
          <w:tab w:val="num" w:pos="6480"/>
        </w:tabs>
        <w:ind w:left="6480" w:hanging="180"/>
      </w:pPr>
    </w:lvl>
  </w:abstractNum>
  <w:num w:numId="1">
    <w:abstractNumId w:val="0"/>
  </w:num>
  <w:num w:numId="2">
    <w:abstractNumId w:val="1"/>
  </w:num>
</w:numbering>
</file>

<file path=word/settings.xml><?xml version="1.0" encoding="utf-8"?>
<w:settings xmlns:mc="http://schemas.openxmlformats.org/markup-compatibility/2006" xmlns:o="urn:schemas-microsoft-com:office:office" xmlns:r="http://schemas.openxmlformats.org/officeDocument/2006/relationships" xmlns:m="http://schemas.openxmlformats.org/officeDocument/2006/math" xmlns:v="urn:schemas-microsoft-com:vml" xmlns:w10="urn:schemas-microsoft-com:office:word" xmlns:w="http://schemas.openxmlformats.org/wordprocessingml/2006/main" xmlns:w14="http://schemas.microsoft.com/office/word/2010/wordml" xmlns:w15="http://schemas.microsoft.com/office/word/2012/wordml" xmlns:w16se="http://schemas.microsoft.com/office/word/2015/wordml/symex" xmlns:sl="http://schemas.openxmlformats.org/schemaLibrary/2006/main" mc:Ignorable="w14 w15 w16se">
  <w:zoom w:percent="100"/>
  <w:proofState w:spelling="clean" w:grammar="clean"/>
  <w:defaultTabStop w:val="708"/>
  <w:characterSpacingControl w:val="doNotCompress"/>
  <w:compat>
    <w:useFELayout/>
    <w:compatSetting w:name="compatibilityMode" w:uri="http://schemas.microsoft.com/office/word" w:val="12"/>
  </w:compat>
  <w:rsids>
    <w:rsidRoot w:val="00886CBC"/>
    <w:rsid w:val="003507ED"/>
    <w:rsid w:val="006B4CEE"/>
    <w:rsid w:val="00886CBC"/>
    <w:rsid w:val="008A5419"/>
  </w:rsids>
  <m:mathPr>
    <m:mathFont m:val="Cambria Math"/>
    <m:brkBin m:val="before"/>
    <m:brkBinSub m:val="--"/>
    <m:smallFrac m:val="0"/>
    <m:dispDef/>
    <m:lMargin m:val="0"/>
    <m:rMargin m:val="0"/>
    <m:defJc m:val="centerGroup"/>
    <m:wrapIndent m:val="1440"/>
    <m:intLim m:val="subSup"/>
    <m:naryLim m:val="undOvr"/>
  </m:mathPr>
  <w:themeFontLang w:val="ru-RU"/>
  <w:clrSchemeMapping w:bg1="light1" w:t1="dark1" w:bg2="light2" w:t2="dark2" w:accent1="accent1" w:accent2="accent2" w:accent3="accent3" w:accent4="accent4" w:accent5="accent5" w:accent6="accent6" w:hyperlink="hyperlink" w:followedHyperlink="followedHyperlink"/>
  <w:shapeDefaults>
    <o:shapedefaults v:ext="edit" spidmax="1026"/>
    <o:shapelayout v:ext="edit">
      <o:idmap v:ext="edit" data="1"/>
    </o:shapelayout>
  </w:shapeDefaults>
  <w:decimalSymbol w:val=","/>
  <w:listSeparator w:val=";"/>
  <w14:docId w14:val="0A0C369F"/>
  <w15:docId w15:val="{8898EF65-2600-4C4B-AD27-F800C9610B66}"/>
</w:settings>
</file>

<file path=word/styles.xml><?xml version="1.0" encoding="utf-8"?>
<w:style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xmlns:w16se="http://schemas.microsoft.com/office/word/2015/wordml/symex" mc:Ignorable="w14 w15 w16se">
  <w:docDefaults>
    <w:rPrDefault>
      <w:rPr>
        <w:rFonts w:asciiTheme="minorHAnsi" w:eastAsiaTheme="minorEastAsia" w:hAnsiTheme="minorHAnsi" w:cstheme="minorBidi"/>
        <w:sz w:val="22"/>
        <w:szCs w:val="22"/>
        <w:lang w:val="ru-RU" w:eastAsia="ru-RU" w:bidi="ar-SA"/>
      </w:rPr>
    </w:rPrDefault>
    <w:pPrDefault>
      <w:pPr>
        <w:spacing w:after="200" w:line="276" w:lineRule="auto"/>
      </w:pPr>
    </w:pPrDefault>
  </w:docDefaults>
  <w:latentStyles w:defLockedState="0" w:defUIPriority="99" w:defSemiHidden="0" w:defUnhideWhenUsed="0" w:defQFormat="0" w:count="371">
    <w:lsdException w:name="Normal" w:uiPriority="0" w:qFormat="1"/>
    <w:lsdException w:name="heading 1" w:uiPriority="9" w:qFormat="1"/>
    <w:lsdException w:name="heading 2" w:semiHidden="1" w:uiPriority="9" w:unhideWhenUsed="1" w:qFormat="1"/>
    <w:lsdException w:name="heading 3" w:semiHidden="1" w:uiPriority="9" w:unhideWhenUsed="1" w:qFormat="1"/>
    <w:lsdException w:name="heading 4" w:semiHidden="1" w:uiPriority="9" w:unhideWhenUsed="1" w:qFormat="1"/>
    <w:lsdException w:name="heading 5" w:semiHidden="1" w:uiPriority="9" w:unhideWhenUsed="1" w:qFormat="1"/>
    <w:lsdException w:name="heading 6" w:semiHidden="1" w:uiPriority="9" w:unhideWhenUsed="1" w:qFormat="1"/>
    <w:lsdException w:name="heading 7" w:semiHidden="1" w:uiPriority="9" w:unhideWhenUsed="1" w:qFormat="1"/>
    <w:lsdException w:name="heading 8" w:semiHidden="1" w:uiPriority="9" w:unhideWhenUsed="1" w:qFormat="1"/>
    <w:lsdException w:name="heading 9" w:semiHidden="1" w:uiPriority="9" w:unhideWhenUsed="1" w:qFormat="1"/>
    <w:lsdException w:name="index 1" w:semiHidden="1" w:unhideWhenUsed="1"/>
    <w:lsdException w:name="index 2" w:semiHidden="1" w:unhideWhenUsed="1"/>
    <w:lsdException w:name="index 3" w:semiHidden="1" w:unhideWhenUsed="1"/>
    <w:lsdException w:name="index 4" w:semiHidden="1" w:unhideWhenUsed="1"/>
    <w:lsdException w:name="index 5" w:semiHidden="1" w:unhideWhenUsed="1"/>
    <w:lsdException w:name="index 6" w:semiHidden="1" w:unhideWhenUsed="1"/>
    <w:lsdException w:name="index 7" w:semiHidden="1" w:unhideWhenUsed="1"/>
    <w:lsdException w:name="index 8" w:semiHidden="1" w:unhideWhenUsed="1"/>
    <w:lsdException w:name="index 9" w:semiHidden="1" w:unhideWhenUsed="1"/>
    <w:lsdException w:name="toc 1" w:semiHidden="1" w:uiPriority="39" w:unhideWhenUsed="1"/>
    <w:lsdException w:name="toc 2" w:semiHidden="1" w:uiPriority="39" w:unhideWhenUsed="1"/>
    <w:lsdException w:name="toc 3" w:semiHidden="1" w:uiPriority="39" w:unhideWhenUsed="1"/>
    <w:lsdException w:name="toc 4" w:semiHidden="1" w:uiPriority="39" w:unhideWhenUsed="1"/>
    <w:lsdException w:name="toc 5" w:semiHidden="1" w:uiPriority="39" w:unhideWhenUsed="1"/>
    <w:lsdException w:name="toc 6" w:semiHidden="1" w:uiPriority="39" w:unhideWhenUsed="1"/>
    <w:lsdException w:name="toc 7" w:semiHidden="1" w:uiPriority="39" w:unhideWhenUsed="1"/>
    <w:lsdException w:name="toc 8" w:semiHidden="1" w:uiPriority="39" w:unhideWhenUsed="1"/>
    <w:lsdException w:name="toc 9" w:semiHidden="1" w:uiPriority="39" w:unhideWhenUsed="1"/>
    <w:lsdException w:name="Normal Indent" w:semiHidden="1" w:unhideWhenUsed="1"/>
    <w:lsdException w:name="footnote text" w:semiHidden="1" w:unhideWhenUsed="1"/>
    <w:lsdException w:name="annotation text" w:semiHidden="1" w:unhideWhenUsed="1"/>
    <w:lsdException w:name="header" w:semiHidden="1" w:unhideWhenUsed="1"/>
    <w:lsdException w:name="footer" w:semiHidden="1" w:unhideWhenUsed="1"/>
    <w:lsdException w:name="index heading" w:semiHidden="1" w:unhideWhenUsed="1"/>
    <w:lsdException w:name="caption" w:semiHidden="1" w:uiPriority="35" w:unhideWhenUsed="1" w:qFormat="1"/>
    <w:lsdException w:name="table of figures" w:semiHidden="1" w:unhideWhenUsed="1"/>
    <w:lsdException w:name="envelope address" w:semiHidden="1" w:unhideWhenUsed="1"/>
    <w:lsdException w:name="envelope return" w:semiHidden="1" w:unhideWhenUsed="1"/>
    <w:lsdException w:name="footnote reference" w:semiHidden="1" w:unhideWhenUsed="1"/>
    <w:lsdException w:name="annotation reference" w:semiHidden="1" w:unhideWhenUsed="1"/>
    <w:lsdException w:name="line number" w:semiHidden="1" w:unhideWhenUsed="1"/>
    <w:lsdException w:name="page number" w:semiHidden="1" w:unhideWhenUsed="1"/>
    <w:lsdException w:name="endnote reference" w:semiHidden="1" w:unhideWhenUsed="1"/>
    <w:lsdException w:name="endnote text" w:semiHidden="1" w:unhideWhenUsed="1"/>
    <w:lsdException w:name="table of authorities" w:semiHidden="1" w:unhideWhenUsed="1"/>
    <w:lsdException w:name="macro" w:semiHidden="1" w:unhideWhenUsed="1"/>
    <w:lsdException w:name="toa heading" w:semiHidden="1" w:unhideWhenUsed="1"/>
    <w:lsdException w:name="List" w:semiHidden="1" w:unhideWhenUsed="1"/>
    <w:lsdException w:name="List Bullet" w:semiHidden="1" w:unhideWhenUsed="1"/>
    <w:lsdException w:name="List Number" w:semiHidden="1" w:unhideWhenUsed="1"/>
    <w:lsdException w:name="List 2" w:semiHidden="1" w:unhideWhenUsed="1"/>
    <w:lsdException w:name="List 3" w:semiHidden="1" w:unhideWhenUsed="1"/>
    <w:lsdException w:name="List 4" w:semiHidden="1" w:unhideWhenUsed="1"/>
    <w:lsdException w:name="List 5" w:semiHidden="1" w:unhideWhenUsed="1"/>
    <w:lsdException w:name="List Bullet 2" w:semiHidden="1" w:unhideWhenUsed="1"/>
    <w:lsdException w:name="List Bullet 3" w:semiHidden="1" w:unhideWhenUsed="1"/>
    <w:lsdException w:name="List Bullet 4" w:semiHidden="1" w:unhideWhenUsed="1"/>
    <w:lsdException w:name="List Bullet 5" w:semiHidden="1" w:unhideWhenUsed="1"/>
    <w:lsdException w:name="List Number 2" w:semiHidden="1" w:unhideWhenUsed="1"/>
    <w:lsdException w:name="List Number 3" w:semiHidden="1" w:unhideWhenUsed="1"/>
    <w:lsdException w:name="List Number 4" w:semiHidden="1" w:unhideWhenUsed="1"/>
    <w:lsdException w:name="List Number 5" w:semiHidden="1" w:unhideWhenUsed="1"/>
    <w:lsdException w:name="Title" w:uiPriority="10" w:qFormat="1"/>
    <w:lsdException w:name="Closing" w:semiHidden="1" w:unhideWhenUsed="1"/>
    <w:lsdException w:name="Signature" w:semiHidden="1" w:unhideWhenUsed="1"/>
    <w:lsdException w:name="Default Paragraph Font" w:semiHidden="1" w:uiPriority="1" w:unhideWhenUsed="1"/>
    <w:lsdException w:name="Body Text" w:semiHidden="1" w:unhideWhenUsed="1"/>
    <w:lsdException w:name="Body Text Indent" w:semiHidden="1" w:unhideWhenUsed="1"/>
    <w:lsdException w:name="List Continue" w:semiHidden="1" w:unhideWhenUsed="1"/>
    <w:lsdException w:name="List Continue 2" w:semiHidden="1" w:unhideWhenUsed="1"/>
    <w:lsdException w:name="List Continue 3" w:semiHidden="1" w:unhideWhenUsed="1"/>
    <w:lsdException w:name="List Continue 4" w:semiHidden="1" w:unhideWhenUsed="1"/>
    <w:lsdException w:name="List Continue 5" w:semiHidden="1" w:unhideWhenUsed="1"/>
    <w:lsdException w:name="Message Header" w:semiHidden="1" w:unhideWhenUsed="1"/>
    <w:lsdException w:name="Subtitle" w:uiPriority="11" w:qFormat="1"/>
    <w:lsdException w:name="Salutation" w:semiHidden="1" w:unhideWhenUsed="1"/>
    <w:lsdException w:name="Date" w:semiHidden="1" w:unhideWhenUsed="1"/>
    <w:lsdException w:name="Body Text First Indent" w:semiHidden="1" w:unhideWhenUsed="1"/>
    <w:lsdException w:name="Body Text First Indent 2" w:semiHidden="1" w:unhideWhenUsed="1"/>
    <w:lsdException w:name="Note Heading" w:semiHidden="1" w:unhideWhenUsed="1"/>
    <w:lsdException w:name="Body Text 2" w:semiHidden="1" w:unhideWhenUsed="1"/>
    <w:lsdException w:name="Body Text 3" w:semiHidden="1" w:unhideWhenUsed="1"/>
    <w:lsdException w:name="Body Text Indent 2" w:semiHidden="1" w:unhideWhenUsed="1"/>
    <w:lsdException w:name="Body Text Indent 3" w:semiHidden="1" w:unhideWhenUsed="1"/>
    <w:lsdException w:name="Block Text" w:semiHidden="1" w:unhideWhenUsed="1"/>
    <w:lsdException w:name="Hyperlink" w:semiHidden="1" w:unhideWhenUsed="1"/>
    <w:lsdException w:name="FollowedHyperlink" w:semiHidden="1" w:unhideWhenUsed="1"/>
    <w:lsdException w:name="Strong" w:uiPriority="22" w:qFormat="1"/>
    <w:lsdException w:name="Emphasis" w:uiPriority="20" w:qFormat="1"/>
    <w:lsdException w:name="Document Map" w:semiHidden="1" w:unhideWhenUsed="1"/>
    <w:lsdException w:name="Plain Text" w:semiHidden="1" w:unhideWhenUsed="1"/>
    <w:lsdException w:name="E-mail Signature" w:semiHidden="1" w:unhideWhenUsed="1"/>
    <w:lsdException w:name="HTML Top of Form" w:semiHidden="1" w:unhideWhenUsed="1"/>
    <w:lsdException w:name="HTML Bottom of Form" w:semiHidden="1" w:unhideWhenUsed="1"/>
    <w:lsdException w:name="Normal (Web)" w:semiHidden="1" w:unhideWhenUsed="1"/>
    <w:lsdException w:name="HTML Acronym" w:semiHidden="1" w:unhideWhenUsed="1"/>
    <w:lsdException w:name="HTML Address" w:semiHidden="1" w:unhideWhenUsed="1"/>
    <w:lsdException w:name="HTML Cite" w:semiHidden="1" w:unhideWhenUsed="1"/>
    <w:lsdException w:name="HTML Code" w:semiHidden="1" w:unhideWhenUsed="1"/>
    <w:lsdException w:name="HTML Definition" w:semiHidden="1" w:unhideWhenUsed="1"/>
    <w:lsdException w:name="HTML Keyboard" w:semiHidden="1" w:unhideWhenUsed="1"/>
    <w:lsdException w:name="HTML Preformatted" w:semiHidden="1" w:unhideWhenUsed="1"/>
    <w:lsdException w:name="HTML Sample" w:semiHidden="1" w:unhideWhenUsed="1"/>
    <w:lsdException w:name="HTML Typewriter" w:semiHidden="1" w:unhideWhenUsed="1"/>
    <w:lsdException w:name="HTML Variable" w:semiHidden="1" w:unhideWhenUsed="1"/>
    <w:lsdException w:name="Normal Table" w:semiHidden="1" w:unhideWhenUsed="1"/>
    <w:lsdException w:name="annotation subject" w:semiHidden="1" w:unhideWhenUsed="1"/>
    <w:lsdException w:name="No List" w:semiHidden="1" w:unhideWhenUsed="1"/>
    <w:lsdException w:name="Outline List 1" w:semiHidden="1" w:unhideWhenUsed="1"/>
    <w:lsdException w:name="Outline List 2" w:semiHidden="1" w:unhideWhenUsed="1"/>
    <w:lsdException w:name="Outline List 3" w:semiHidden="1" w:unhideWhenUsed="1"/>
    <w:lsdException w:name="Table Simple 1" w:semiHidden="1" w:unhideWhenUsed="1"/>
    <w:lsdException w:name="Table Simple 2" w:semiHidden="1" w:unhideWhenUsed="1"/>
    <w:lsdException w:name="Table Simple 3" w:semiHidden="1" w:unhideWhenUsed="1"/>
    <w:lsdException w:name="Table Classic 1" w:semiHidden="1" w:unhideWhenUsed="1"/>
    <w:lsdException w:name="Table Classic 2" w:semiHidden="1" w:unhideWhenUsed="1"/>
    <w:lsdException w:name="Table Classic 3" w:semiHidden="1" w:unhideWhenUsed="1"/>
    <w:lsdException w:name="Table Classic 4" w:semiHidden="1" w:unhideWhenUsed="1"/>
    <w:lsdException w:name="Table Colorful 1" w:semiHidden="1" w:unhideWhenUsed="1"/>
    <w:lsdException w:name="Table Colorful 2" w:semiHidden="1" w:unhideWhenUsed="1"/>
    <w:lsdException w:name="Table Colorful 3" w:semiHidden="1" w:unhideWhenUsed="1"/>
    <w:lsdException w:name="Table Columns 1" w:semiHidden="1" w:unhideWhenUsed="1"/>
    <w:lsdException w:name="Table Columns 2" w:semiHidden="1" w:unhideWhenUsed="1"/>
    <w:lsdException w:name="Table Columns 3" w:semiHidden="1" w:unhideWhenUsed="1"/>
    <w:lsdException w:name="Table Columns 4" w:semiHidden="1" w:unhideWhenUsed="1"/>
    <w:lsdException w:name="Table Columns 5" w:semiHidden="1" w:unhideWhenUsed="1"/>
    <w:lsdException w:name="Table Grid 1" w:semiHidden="1" w:unhideWhenUsed="1"/>
    <w:lsdException w:name="Table Grid 2" w:semiHidden="1" w:unhideWhenUsed="1"/>
    <w:lsdException w:name="Table Grid 3" w:semiHidden="1" w:unhideWhenUsed="1"/>
    <w:lsdException w:name="Table Grid 4" w:semiHidden="1" w:unhideWhenUsed="1"/>
    <w:lsdException w:name="Table Grid 5" w:semiHidden="1" w:unhideWhenUsed="1"/>
    <w:lsdException w:name="Table Grid 6" w:semiHidden="1" w:unhideWhenUsed="1"/>
    <w:lsdException w:name="Table Grid 7" w:semiHidden="1" w:unhideWhenUsed="1"/>
    <w:lsdException w:name="Table Grid 8" w:semiHidden="1" w:unhideWhenUsed="1"/>
    <w:lsdException w:name="Table List 1" w:semiHidden="1" w:unhideWhenUsed="1"/>
    <w:lsdException w:name="Table List 2" w:semiHidden="1" w:unhideWhenUsed="1"/>
    <w:lsdException w:name="Table List 3" w:semiHidden="1" w:unhideWhenUsed="1"/>
    <w:lsdException w:name="Table List 4" w:semiHidden="1" w:unhideWhenUsed="1"/>
    <w:lsdException w:name="Table List 5" w:semiHidden="1" w:unhideWhenUsed="1"/>
    <w:lsdException w:name="Table List 6" w:semiHidden="1" w:unhideWhenUsed="1"/>
    <w:lsdException w:name="Table List 7" w:semiHidden="1" w:unhideWhenUsed="1"/>
    <w:lsdException w:name="Table List 8" w:semiHidden="1" w:unhideWhenUsed="1"/>
    <w:lsdException w:name="Table 3D effects 1" w:semiHidden="1" w:unhideWhenUsed="1"/>
    <w:lsdException w:name="Table 3D effects 2" w:semiHidden="1" w:unhideWhenUsed="1"/>
    <w:lsdException w:name="Table 3D effects 3" w:semiHidden="1" w:unhideWhenUsed="1"/>
    <w:lsdException w:name="Table Contemporary" w:semiHidden="1" w:unhideWhenUsed="1"/>
    <w:lsdException w:name="Table Elegant" w:semiHidden="1" w:unhideWhenUsed="1"/>
    <w:lsdException w:name="Table Professional" w:semiHidden="1" w:unhideWhenUsed="1"/>
    <w:lsdException w:name="Table Subtle 1" w:semiHidden="1" w:unhideWhenUsed="1"/>
    <w:lsdException w:name="Table Subtle 2" w:semiHidden="1" w:unhideWhenUsed="1"/>
    <w:lsdException w:name="Table Web 1" w:semiHidden="1" w:unhideWhenUsed="1"/>
    <w:lsdException w:name="Table Web 2" w:semiHidden="1" w:unhideWhenUsed="1"/>
    <w:lsdException w:name="Table Web 3" w:semiHidden="1" w:unhideWhenUsed="1"/>
    <w:lsdException w:name="Balloon Text" w:semiHidden="1" w:unhideWhenUsed="1"/>
    <w:lsdException w:name="Table Grid" w:uiPriority="59"/>
    <w:lsdException w:name="Table Theme" w:semiHidden="1" w:unhideWhenUsed="1"/>
    <w:lsdException w:name="Placeholder Text" w:semiHidden="1"/>
    <w:lsdException w:name="No Spacing" w:uiPriority="1" w:qFormat="1"/>
    <w:lsdException w:name="Light Shading" w:uiPriority="60"/>
    <w:lsdException w:name="Light List" w:uiPriority="61"/>
    <w:lsdException w:name="Light Grid" w:uiPriority="62"/>
    <w:lsdException w:name="Medium Shading 1" w:uiPriority="63"/>
    <w:lsdException w:name="Medium Shading 2" w:uiPriority="64"/>
    <w:lsdException w:name="Medium List 1" w:uiPriority="65"/>
    <w:lsdException w:name="Medium List 2" w:uiPriority="66"/>
    <w:lsdException w:name="Medium Grid 1" w:uiPriority="67"/>
    <w:lsdException w:name="Medium Grid 2" w:uiPriority="68"/>
    <w:lsdException w:name="Medium Grid 3" w:uiPriority="69"/>
    <w:lsdException w:name="Dark List" w:uiPriority="70"/>
    <w:lsdException w:name="Colorful Shading" w:uiPriority="71"/>
    <w:lsdException w:name="Colorful List" w:uiPriority="72"/>
    <w:lsdException w:name="Colorful Grid" w:uiPriority="73"/>
    <w:lsdException w:name="Light Shading Accent 1" w:uiPriority="60"/>
    <w:lsdException w:name="Light List Accent 1" w:uiPriority="61"/>
    <w:lsdException w:name="Light Grid Accent 1" w:uiPriority="62"/>
    <w:lsdException w:name="Medium Shading 1 Accent 1" w:uiPriority="63"/>
    <w:lsdException w:name="Medium Shading 2 Accent 1" w:uiPriority="64"/>
    <w:lsdException w:name="Medium List 1 Accent 1" w:uiPriority="65"/>
    <w:lsdException w:name="Revision" w:semiHidden="1"/>
    <w:lsdException w:name="List Paragraph" w:uiPriority="34" w:qFormat="1"/>
    <w:lsdException w:name="Quote" w:uiPriority="29" w:qFormat="1"/>
    <w:lsdException w:name="Intense Quote" w:uiPriority="30" w:qFormat="1"/>
    <w:lsdException w:name="Medium List 2 Accent 1" w:uiPriority="66"/>
    <w:lsdException w:name="Medium Grid 1 Accent 1" w:uiPriority="67"/>
    <w:lsdException w:name="Medium Grid 2 Accent 1" w:uiPriority="68"/>
    <w:lsdException w:name="Medium Grid 3 Accent 1" w:uiPriority="69"/>
    <w:lsdException w:name="Dark List Accent 1" w:uiPriority="70"/>
    <w:lsdException w:name="Colorful Shading Accent 1" w:uiPriority="71"/>
    <w:lsdException w:name="Colorful List Accent 1" w:uiPriority="72"/>
    <w:lsdException w:name="Colorful Grid Accent 1" w:uiPriority="73"/>
    <w:lsdException w:name="Light Shading Accent 2" w:uiPriority="60"/>
    <w:lsdException w:name="Light List Accent 2" w:uiPriority="61"/>
    <w:lsdException w:name="Light Grid Accent 2" w:uiPriority="62"/>
    <w:lsdException w:name="Medium Shading 1 Accent 2" w:uiPriority="63"/>
    <w:lsdException w:name="Medium Shading 2 Accent 2" w:uiPriority="64"/>
    <w:lsdException w:name="Medium List 1 Accent 2" w:uiPriority="65"/>
    <w:lsdException w:name="Medium List 2 Accent 2" w:uiPriority="66"/>
    <w:lsdException w:name="Medium Grid 1 Accent 2" w:uiPriority="67"/>
    <w:lsdException w:name="Medium Grid 2 Accent 2" w:uiPriority="68"/>
    <w:lsdException w:name="Medium Grid 3 Accent 2" w:uiPriority="69"/>
    <w:lsdException w:name="Dark List Accent 2" w:uiPriority="70"/>
    <w:lsdException w:name="Colorful Shading Accent 2" w:uiPriority="71"/>
    <w:lsdException w:name="Colorful List Accent 2" w:uiPriority="72"/>
    <w:lsdException w:name="Colorful Grid Accent 2" w:uiPriority="73"/>
    <w:lsdException w:name="Light Shading Accent 3" w:uiPriority="60"/>
    <w:lsdException w:name="Light List Accent 3" w:uiPriority="61"/>
    <w:lsdException w:name="Light Grid Accent 3" w:uiPriority="62"/>
    <w:lsdException w:name="Medium Shading 1 Accent 3" w:uiPriority="63"/>
    <w:lsdException w:name="Medium Shading 2 Accent 3" w:uiPriority="64"/>
    <w:lsdException w:name="Medium List 1 Accent 3" w:uiPriority="65"/>
    <w:lsdException w:name="Medium List 2 Accent 3" w:uiPriority="66"/>
    <w:lsdException w:name="Medium Grid 1 Accent 3" w:uiPriority="67"/>
    <w:lsdException w:name="Medium Grid 2 Accent 3" w:uiPriority="68"/>
    <w:lsdException w:name="Medium Grid 3 Accent 3" w:uiPriority="69"/>
    <w:lsdException w:name="Dark List Accent 3" w:uiPriority="70"/>
    <w:lsdException w:name="Colorful Shading Accent 3" w:uiPriority="71"/>
    <w:lsdException w:name="Colorful List Accent 3" w:uiPriority="72"/>
    <w:lsdException w:name="Colorful Grid Accent 3" w:uiPriority="73"/>
    <w:lsdException w:name="Light Shading Accent 4" w:uiPriority="60"/>
    <w:lsdException w:name="Light List Accent 4" w:uiPriority="61"/>
    <w:lsdException w:name="Light Grid Accent 4" w:uiPriority="62"/>
    <w:lsdException w:name="Medium Shading 1 Accent 4" w:uiPriority="63"/>
    <w:lsdException w:name="Medium Shading 2 Accent 4" w:uiPriority="64"/>
    <w:lsdException w:name="Medium List 1 Accent 4" w:uiPriority="65"/>
    <w:lsdException w:name="Medium List 2 Accent 4" w:uiPriority="66"/>
    <w:lsdException w:name="Medium Grid 1 Accent 4" w:uiPriority="67"/>
    <w:lsdException w:name="Medium Grid 2 Accent 4" w:uiPriority="68"/>
    <w:lsdException w:name="Medium Grid 3 Accent 4" w:uiPriority="69"/>
    <w:lsdException w:name="Dark List Accent 4" w:uiPriority="70"/>
    <w:lsdException w:name="Colorful Shading Accent 4" w:uiPriority="71"/>
    <w:lsdException w:name="Colorful List Accent 4" w:uiPriority="72"/>
    <w:lsdException w:name="Colorful Grid Accent 4" w:uiPriority="73"/>
    <w:lsdException w:name="Light Shading Accent 5" w:uiPriority="60"/>
    <w:lsdException w:name="Light List Accent 5" w:uiPriority="61"/>
    <w:lsdException w:name="Light Grid Accent 5" w:uiPriority="62"/>
    <w:lsdException w:name="Medium Shading 1 Accent 5" w:uiPriority="63"/>
    <w:lsdException w:name="Medium Shading 2 Accent 5" w:uiPriority="64"/>
    <w:lsdException w:name="Medium List 1 Accent 5" w:uiPriority="65"/>
    <w:lsdException w:name="Medium List 2 Accent 5" w:uiPriority="66"/>
    <w:lsdException w:name="Medium Grid 1 Accent 5" w:uiPriority="67"/>
    <w:lsdException w:name="Medium Grid 2 Accent 5" w:uiPriority="68"/>
    <w:lsdException w:name="Medium Grid 3 Accent 5" w:uiPriority="69"/>
    <w:lsdException w:name="Dark List Accent 5" w:uiPriority="70"/>
    <w:lsdException w:name="Colorful Shading Accent 5" w:uiPriority="71"/>
    <w:lsdException w:name="Colorful List Accent 5" w:uiPriority="72"/>
    <w:lsdException w:name="Colorful Grid Accent 5" w:uiPriority="73"/>
    <w:lsdException w:name="Light Shading Accent 6" w:uiPriority="60"/>
    <w:lsdException w:name="Light List Accent 6" w:uiPriority="61"/>
    <w:lsdException w:name="Light Grid Accent 6" w:uiPriority="62"/>
    <w:lsdException w:name="Medium Shading 1 Accent 6" w:uiPriority="63"/>
    <w:lsdException w:name="Medium Shading 2 Accent 6" w:uiPriority="64"/>
    <w:lsdException w:name="Medium List 1 Accent 6" w:uiPriority="65"/>
    <w:lsdException w:name="Medium List 2 Accent 6" w:uiPriority="66"/>
    <w:lsdException w:name="Medium Grid 1 Accent 6" w:uiPriority="67"/>
    <w:lsdException w:name="Medium Grid 2 Accent 6" w:uiPriority="68"/>
    <w:lsdException w:name="Medium Grid 3 Accent 6" w:uiPriority="69"/>
    <w:lsdException w:name="Dark List Accent 6" w:uiPriority="70"/>
    <w:lsdException w:name="Colorful Shading Accent 6" w:uiPriority="71"/>
    <w:lsdException w:name="Colorful List Accent 6" w:uiPriority="72"/>
    <w:lsdException w:name="Colorful Grid Accent 6" w:uiPriority="73"/>
    <w:lsdException w:name="Subtle Emphasis" w:uiPriority="19" w:qFormat="1"/>
    <w:lsdException w:name="Intense Emphasis" w:uiPriority="21" w:qFormat="1"/>
    <w:lsdException w:name="Subtle Reference" w:uiPriority="31" w:qFormat="1"/>
    <w:lsdException w:name="Intense Reference" w:uiPriority="32" w:qFormat="1"/>
    <w:lsdException w:name="Book Title" w:uiPriority="33" w:qFormat="1"/>
    <w:lsdException w:name="Bibliography" w:semiHidden="1" w:uiPriority="37" w:unhideWhenUsed="1"/>
    <w:lsdException w:name="TOC Heading" w:semiHidden="1" w:uiPriority="39" w:unhideWhenUsed="1" w:qFormat="1"/>
    <w:lsdException w:name="Plain Table 1" w:uiPriority="41"/>
    <w:lsdException w:name="Plain Table 2" w:uiPriority="42"/>
    <w:lsdException w:name="Plain Table 3" w:uiPriority="43"/>
    <w:lsdException w:name="Plain Table 4" w:uiPriority="44"/>
    <w:lsdException w:name="Plain Table 5" w:uiPriority="45"/>
    <w:lsdException w:name="Grid Table Light" w:uiPriority="40"/>
    <w:lsdException w:name="Grid Table 1 Light" w:uiPriority="46"/>
    <w:lsdException w:name="Grid Table 2" w:uiPriority="47"/>
    <w:lsdException w:name="Grid Table 3" w:uiPriority="48"/>
    <w:lsdException w:name="Grid Table 4" w:uiPriority="49"/>
    <w:lsdException w:name="Grid Table 5 Dark" w:uiPriority="50"/>
    <w:lsdException w:name="Grid Table 6 Colorful" w:uiPriority="51"/>
    <w:lsdException w:name="Grid Table 7 Colorful" w:uiPriority="52"/>
    <w:lsdException w:name="Grid Table 1 Light Accent 1" w:uiPriority="46"/>
    <w:lsdException w:name="Grid Table 2 Accent 1" w:uiPriority="47"/>
    <w:lsdException w:name="Grid Table 3 Accent 1" w:uiPriority="48"/>
    <w:lsdException w:name="Grid Table 4 Accent 1" w:uiPriority="49"/>
    <w:lsdException w:name="Grid Table 5 Dark Accent 1" w:uiPriority="50"/>
    <w:lsdException w:name="Grid Table 6 Colorful Accent 1" w:uiPriority="51"/>
    <w:lsdException w:name="Grid Table 7 Colorful Accent 1" w:uiPriority="52"/>
    <w:lsdException w:name="Grid Table 1 Light Accent 2" w:uiPriority="46"/>
    <w:lsdException w:name="Grid Table 2 Accent 2" w:uiPriority="47"/>
    <w:lsdException w:name="Grid Table 3 Accent 2" w:uiPriority="48"/>
    <w:lsdException w:name="Grid Table 4 Accent 2" w:uiPriority="49"/>
    <w:lsdException w:name="Grid Table 5 Dark Accent 2" w:uiPriority="50"/>
    <w:lsdException w:name="Grid Table 6 Colorful Accent 2" w:uiPriority="51"/>
    <w:lsdException w:name="Grid Table 7 Colorful Accent 2" w:uiPriority="52"/>
    <w:lsdException w:name="Grid Table 1 Light Accent 3" w:uiPriority="46"/>
    <w:lsdException w:name="Grid Table 2 Accent 3" w:uiPriority="47"/>
    <w:lsdException w:name="Grid Table 3 Accent 3" w:uiPriority="48"/>
    <w:lsdException w:name="Grid Table 4 Accent 3" w:uiPriority="49"/>
    <w:lsdException w:name="Grid Table 5 Dark Accent 3" w:uiPriority="50"/>
    <w:lsdException w:name="Grid Table 6 Colorful Accent 3" w:uiPriority="51"/>
    <w:lsdException w:name="Grid Table 7 Colorful Accent 3" w:uiPriority="52"/>
    <w:lsdException w:name="Grid Table 1 Light Accent 4" w:uiPriority="46"/>
    <w:lsdException w:name="Grid Table 2 Accent 4" w:uiPriority="47"/>
    <w:lsdException w:name="Grid Table 3 Accent 4" w:uiPriority="48"/>
    <w:lsdException w:name="Grid Table 4 Accent 4" w:uiPriority="49"/>
    <w:lsdException w:name="Grid Table 5 Dark Accent 4" w:uiPriority="50"/>
    <w:lsdException w:name="Grid Table 6 Colorful Accent 4" w:uiPriority="51"/>
    <w:lsdException w:name="Grid Table 7 Colorful Accent 4" w:uiPriority="52"/>
    <w:lsdException w:name="Grid Table 1 Light Accent 5" w:uiPriority="46"/>
    <w:lsdException w:name="Grid Table 2 Accent 5" w:uiPriority="47"/>
    <w:lsdException w:name="Grid Table 3 Accent 5" w:uiPriority="48"/>
    <w:lsdException w:name="Grid Table 4 Accent 5" w:uiPriority="49"/>
    <w:lsdException w:name="Grid Table 5 Dark Accent 5" w:uiPriority="50"/>
    <w:lsdException w:name="Grid Table 6 Colorful Accent 5" w:uiPriority="51"/>
    <w:lsdException w:name="Grid Table 7 Colorful Accent 5" w:uiPriority="52"/>
    <w:lsdException w:name="Grid Table 1 Light Accent 6" w:uiPriority="46"/>
    <w:lsdException w:name="Grid Table 2 Accent 6" w:uiPriority="47"/>
    <w:lsdException w:name="Grid Table 3 Accent 6" w:uiPriority="48"/>
    <w:lsdException w:name="Grid Table 4 Accent 6" w:uiPriority="49"/>
    <w:lsdException w:name="Grid Table 5 Dark Accent 6" w:uiPriority="50"/>
    <w:lsdException w:name="Grid Table 6 Colorful Accent 6" w:uiPriority="51"/>
    <w:lsdException w:name="Grid Table 7 Colorful Accent 6" w:uiPriority="52"/>
    <w:lsdException w:name="List Table 1 Light" w:uiPriority="46"/>
    <w:lsdException w:name="List Table 2" w:uiPriority="47"/>
    <w:lsdException w:name="List Table 3" w:uiPriority="48"/>
    <w:lsdException w:name="List Table 4" w:uiPriority="49"/>
    <w:lsdException w:name="List Table 5 Dark" w:uiPriority="50"/>
    <w:lsdException w:name="List Table 6 Colorful" w:uiPriority="51"/>
    <w:lsdException w:name="List Table 7 Colorful" w:uiPriority="52"/>
    <w:lsdException w:name="List Table 1 Light Accent 1" w:uiPriority="46"/>
    <w:lsdException w:name="List Table 2 Accent 1" w:uiPriority="47"/>
    <w:lsdException w:name="List Table 3 Accent 1" w:uiPriority="48"/>
    <w:lsdException w:name="List Table 4 Accent 1" w:uiPriority="49"/>
    <w:lsdException w:name="List Table 5 Dark Accent 1" w:uiPriority="50"/>
    <w:lsdException w:name="List Table 6 Colorful Accent 1" w:uiPriority="51"/>
    <w:lsdException w:name="List Table 7 Colorful Accent 1" w:uiPriority="52"/>
    <w:lsdException w:name="List Table 1 Light Accent 2" w:uiPriority="46"/>
    <w:lsdException w:name="List Table 2 Accent 2" w:uiPriority="47"/>
    <w:lsdException w:name="List Table 3 Accent 2" w:uiPriority="48"/>
    <w:lsdException w:name="List Table 4 Accent 2" w:uiPriority="49"/>
    <w:lsdException w:name="List Table 5 Dark Accent 2" w:uiPriority="50"/>
    <w:lsdException w:name="List Table 6 Colorful Accent 2" w:uiPriority="51"/>
    <w:lsdException w:name="List Table 7 Colorful Accent 2" w:uiPriority="52"/>
    <w:lsdException w:name="List Table 1 Light Accent 3" w:uiPriority="46"/>
    <w:lsdException w:name="List Table 2 Accent 3" w:uiPriority="47"/>
    <w:lsdException w:name="List Table 3 Accent 3" w:uiPriority="48"/>
    <w:lsdException w:name="List Table 4 Accent 3" w:uiPriority="49"/>
    <w:lsdException w:name="List Table 5 Dark Accent 3" w:uiPriority="50"/>
    <w:lsdException w:name="List Table 6 Colorful Accent 3" w:uiPriority="51"/>
    <w:lsdException w:name="List Table 7 Colorful Accent 3" w:uiPriority="52"/>
    <w:lsdException w:name="List Table 1 Light Accent 4" w:uiPriority="46"/>
    <w:lsdException w:name="List Table 2 Accent 4" w:uiPriority="47"/>
    <w:lsdException w:name="List Table 3 Accent 4" w:uiPriority="48"/>
    <w:lsdException w:name="List Table 4 Accent 4" w:uiPriority="49"/>
    <w:lsdException w:name="List Table 5 Dark Accent 4" w:uiPriority="50"/>
    <w:lsdException w:name="List Table 6 Colorful Accent 4" w:uiPriority="51"/>
    <w:lsdException w:name="List Table 7 Colorful Accent 4" w:uiPriority="52"/>
    <w:lsdException w:name="List Table 1 Light Accent 5" w:uiPriority="46"/>
    <w:lsdException w:name="List Table 2 Accent 5" w:uiPriority="47"/>
    <w:lsdException w:name="List Table 3 Accent 5" w:uiPriority="48"/>
    <w:lsdException w:name="List Table 4 Accent 5" w:uiPriority="49"/>
    <w:lsdException w:name="List Table 5 Dark Accent 5" w:uiPriority="50"/>
    <w:lsdException w:name="List Table 6 Colorful Accent 5" w:uiPriority="51"/>
    <w:lsdException w:name="List Table 7 Colorful Accent 5" w:uiPriority="52"/>
    <w:lsdException w:name="List Table 1 Light Accent 6" w:uiPriority="46"/>
    <w:lsdException w:name="List Table 2 Accent 6" w:uiPriority="47"/>
    <w:lsdException w:name="List Table 3 Accent 6" w:uiPriority="48"/>
    <w:lsdException w:name="List Table 4 Accent 6" w:uiPriority="49"/>
    <w:lsdException w:name="List Table 5 Dark Accent 6" w:uiPriority="50"/>
    <w:lsdException w:name="List Table 6 Colorful Accent 6" w:uiPriority="51"/>
    <w:lsdException w:name="List Table 7 Colorful Accent 6" w:uiPriority="52"/>
  </w:latentStyles>
  <w:style w:type="paragraph" w:default="1" w:styleId="a">
    <w:name w:val="Normal"/>
    <w:qFormat/>
  </w:style>
  <w:style w:type="character" w:default="1" w:styleId="a0">
    <w:name w:val="Default Paragraph Font"/>
    <w:uiPriority w:val="1"/>
    <w:semiHidden/>
    <w:unhideWhenUsed/>
  </w:style>
  <w:style w:type="table" w:default="1" w:styleId="a1">
    <w:name w:val="Normal Table"/>
    <w:uiPriority w:val="99"/>
    <w:semiHidden/>
    <w:unhideWhenUsed/>
    <w:tblPr>
      <w:tblInd w:w="0" w:type="dxa"/>
      <w:tblCellMar>
        <w:top w:w="0" w:type="dxa"/>
        <w:left w:w="108" w:type="dxa"/>
        <w:bottom w:w="0" w:type="dxa"/>
        <w:right w:w="108" w:type="dxa"/>
      </w:tblCellMar>
    </w:tblPr>
  </w:style>
  <w:style w:type="numbering" w:default="1" w:styleId="a2">
    <w:name w:val="No List"/>
    <w:uiPriority w:val="99"/>
    <w:semiHidden/>
    <w:unhideWhenUsed/>
  </w:style>
  <w:style w:type="table" w:styleId="a3">
    <w:name w:val="Table Grid"/>
    <w:basedOn w:val="a1"/>
    <w:uiPriority w:val="59"/>
    <w:rsid w:val="00886CBC"/>
    <w:pPr>
      <w:spacing w:after="0" w:line="240" w:lineRule="auto"/>
    </w:pPr>
    <w:tblPr>
      <w:tblBorders>
        <w:top w:val="single" w:sz="4" w:space="0" w:color="000000" w:themeColor="text1"/>
        <w:left w:val="single" w:sz="4" w:space="0" w:color="000000" w:themeColor="text1"/>
        <w:bottom w:val="single" w:sz="4" w:space="0" w:color="000000" w:themeColor="text1"/>
        <w:right w:val="single" w:sz="4" w:space="0" w:color="000000" w:themeColor="text1"/>
        <w:insideH w:val="single" w:sz="4" w:space="0" w:color="000000" w:themeColor="text1"/>
        <w:insideV w:val="single" w:sz="4" w:space="0" w:color="000000" w:themeColor="text1"/>
      </w:tblBorders>
    </w:tblPr>
  </w:style>
  <w:style w:type="paragraph" w:styleId="a4">
    <w:name w:val="List Paragraph"/>
    <w:basedOn w:val="a"/>
    <w:uiPriority w:val="34"/>
    <w:qFormat/>
    <w:rsid w:val="006B4CEE"/>
    <w:pPr>
      <w:ind w:left="720"/>
      <w:contextualSpacing/>
    </w:pPr>
    <w:rPr>
      <w:rFonts w:eastAsiaTheme="minorHAnsi"/>
      <w:lang w:eastAsia="en-US"/>
    </w:rPr>
  </w:style>
</w:styles>
</file>

<file path=word/webSettings.xml><?xml version="1.0" encoding="utf-8"?>
<w:webSetting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xmlns:w16se="http://schemas.microsoft.com/office/word/2015/wordml/symex" mc:Ignorable="w14 w15 w16se">
  <w:optimizeForBrowser/>
</w:webSettings>
</file>

<file path=word/_rels/document.xml.rels><?xml version="1.0" encoding="UTF-8" standalone="yes"?>
<Relationships xmlns="http://schemas.openxmlformats.org/package/2006/relationships"><Relationship Id="rId3" Type="http://schemas.openxmlformats.org/officeDocument/2006/relationships/settings" Target="settings.xml"/><Relationship Id="rId2" Type="http://schemas.openxmlformats.org/officeDocument/2006/relationships/styles" Target="styles.xml"/><Relationship Id="rId1" Type="http://schemas.openxmlformats.org/officeDocument/2006/relationships/numbering" Target="numbering.xml"/><Relationship Id="rId6" Type="http://schemas.openxmlformats.org/officeDocument/2006/relationships/theme" Target="theme/theme1.xml"/><Relationship Id="rId5" Type="http://schemas.openxmlformats.org/officeDocument/2006/relationships/fontTable" Target="fontTable.xml"/><Relationship Id="rId4" Type="http://schemas.openxmlformats.org/officeDocument/2006/relationships/webSettings" Target="webSettings.xml"/></Relationships>
</file>

<file path=word/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Normal</Template>
  <TotalTime>12</TotalTime>
  <Pages>7</Pages>
  <Words>944</Words>
  <Characters>5386</Characters>
  <Application>Microsoft Office Word</Application>
  <DocSecurity>0</DocSecurity>
  <Lines>44</Lines>
  <Paragraphs>12</Paragraphs>
  <ScaleCrop>false</ScaleCrop>
  <Company>МОУ СОШ №4</Company>
  <LinksUpToDate>false</LinksUpToDate>
  <CharactersWithSpaces>6318</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Администратор</dc:creator>
  <cp:keywords/>
  <dc:description/>
  <cp:lastModifiedBy>common</cp:lastModifiedBy>
  <cp:revision>4</cp:revision>
  <dcterms:created xsi:type="dcterms:W3CDTF">2020-03-02T04:18:00Z</dcterms:created>
  <dcterms:modified xsi:type="dcterms:W3CDTF">2021-11-19T05:04:00Z</dcterms:modified>
</cp:coreProperties>
</file>