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p14">
  <w:body>
    <w:p w:rsidR="00886CBC" w:rsidRPr="003507ED" w:rsidRDefault="00886CBC" w:rsidP="00886CBC">
      <w:pPr>
        <w:jc w:val="center"/>
        <w:rPr>
          <w:rFonts w:ascii="Times New Roman" w:hAnsi="Times New Roman" w:cs="Times New Roman"/>
          <w:b/>
          <w:sz w:val="28"/>
          <w:szCs w:val="28"/>
        </w:rPr>
      </w:pPr>
      <w:r w:rsidRPr="003507ED">
        <w:rPr>
          <w:rFonts w:ascii="Times New Roman" w:hAnsi="Times New Roman" w:cs="Times New Roman"/>
          <w:b/>
          <w:sz w:val="28"/>
          <w:szCs w:val="28"/>
        </w:rPr>
        <w:t xml:space="preserve">Дневник динамического наблюдения </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Ф.И.</w:t>
      </w:r>
      <w:r w:rsidR="003507ED" w:rsidRPr="003507ED">
        <w:rPr>
          <w:rFonts w:ascii="Times New Roman" w:hAnsi="Times New Roman" w:cs="Times New Roman"/>
          <w:sz w:val="28"/>
          <w:szCs w:val="28"/>
        </w:rPr>
        <w:t xml:space="preserve">О. ребёнка      </w:t>
      </w:r>
      <w:proofErr w:type="spellStart"/>
      <w:r w:rsidR="003507ED" w:rsidRPr="003507ED">
        <w:rPr>
          <w:rFonts w:ascii="Times New Roman" w:hAnsi="Times New Roman" w:cs="Times New Roman"/>
          <w:sz w:val="28"/>
          <w:szCs w:val="28"/>
        </w:rPr>
        <w:t>Скурыхина</w:t>
      </w:r>
      <w:proofErr w:type="spellEnd"/>
      <w:r w:rsidR="003507ED" w:rsidRPr="003507ED">
        <w:rPr>
          <w:rFonts w:ascii="Times New Roman" w:hAnsi="Times New Roman" w:cs="Times New Roman"/>
          <w:sz w:val="28"/>
          <w:szCs w:val="28"/>
        </w:rPr>
        <w:t xml:space="preserve"> Дарья</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 xml:space="preserve">Год рождения        </w:t>
      </w:r>
      <w:r w:rsidR="003507ED" w:rsidRPr="003507ED">
        <w:rPr>
          <w:rFonts w:ascii="Times New Roman" w:hAnsi="Times New Roman" w:cs="Times New Roman"/>
          <w:sz w:val="28"/>
          <w:szCs w:val="28"/>
        </w:rPr>
        <w:t>27</w:t>
      </w:r>
      <w:r w:rsidRPr="003507ED">
        <w:rPr>
          <w:rFonts w:ascii="Times New Roman" w:hAnsi="Times New Roman" w:cs="Times New Roman"/>
          <w:sz w:val="28"/>
          <w:szCs w:val="28"/>
        </w:rPr>
        <w:t>.</w:t>
      </w:r>
      <w:r w:rsidR="003507ED" w:rsidRPr="003507ED">
        <w:rPr>
          <w:rFonts w:ascii="Times New Roman" w:hAnsi="Times New Roman" w:cs="Times New Roman"/>
          <w:sz w:val="28"/>
          <w:szCs w:val="28"/>
        </w:rPr>
        <w:t>07.2015 г.</w:t>
      </w:r>
    </w:p>
    <w:p w:rsidR="00886CBC" w:rsidRPr="003507ED" w:rsidRDefault="003507ED" w:rsidP="00886CBC">
      <w:pPr>
        <w:rPr>
          <w:rFonts w:ascii="Times New Roman" w:hAnsi="Times New Roman" w:cs="Times New Roman"/>
          <w:sz w:val="28"/>
          <w:szCs w:val="28"/>
        </w:rPr>
      </w:pPr>
      <w:r w:rsidRPr="003507ED">
        <w:rPr>
          <w:rFonts w:ascii="Times New Roman" w:hAnsi="Times New Roman" w:cs="Times New Roman"/>
          <w:sz w:val="28"/>
          <w:szCs w:val="28"/>
        </w:rPr>
        <w:t xml:space="preserve">Учебный год          2021 – 2022 </w:t>
      </w:r>
      <w:r w:rsidR="00886CBC" w:rsidRPr="003507ED">
        <w:rPr>
          <w:rFonts w:ascii="Times New Roman" w:hAnsi="Times New Roman" w:cs="Times New Roman"/>
          <w:sz w:val="28"/>
          <w:szCs w:val="28"/>
        </w:rPr>
        <w:t>г.</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группа № 8  «ребенок с ОВЗ»</w:t>
      </w:r>
      <w:r w:rsidRPr="003507ED">
        <w:rPr>
          <w:rFonts w:ascii="Times New Roman" w:hAnsi="Times New Roman" w:cs="Times New Roman"/>
          <w:sz w:val="28"/>
          <w:szCs w:val="28"/>
        </w:rPr>
        <w:br/>
        <w:t xml:space="preserve">Психологическое наблюдение </w:t>
      </w:r>
      <w:r w:rsidR="003507ED" w:rsidRPr="003507ED">
        <w:rPr>
          <w:rFonts w:ascii="Times New Roman" w:hAnsi="Times New Roman" w:cs="Times New Roman"/>
          <w:sz w:val="28"/>
          <w:szCs w:val="28"/>
        </w:rPr>
        <w:t>– педагог -психолог Третьякова А</w:t>
      </w:r>
      <w:r w:rsidRPr="003507ED">
        <w:rPr>
          <w:rFonts w:ascii="Times New Roman" w:hAnsi="Times New Roman" w:cs="Times New Roman"/>
          <w:sz w:val="28"/>
          <w:szCs w:val="28"/>
        </w:rPr>
        <w:t>.</w:t>
      </w:r>
      <w:r w:rsidR="003507ED" w:rsidRPr="003507ED">
        <w:rPr>
          <w:rFonts w:ascii="Times New Roman" w:hAnsi="Times New Roman" w:cs="Times New Roman"/>
          <w:sz w:val="28"/>
          <w:szCs w:val="28"/>
        </w:rPr>
        <w:t xml:space="preserve"> В.</w:t>
      </w:r>
    </w:p>
    <w:p w:rsidR="003507ED" w:rsidRPr="003507ED" w:rsidRDefault="003507ED" w:rsidP="00886CBC">
      <w:pPr>
        <w:rPr>
          <w:rFonts w:ascii="Times New Roman" w:hAnsi="Times New Roman" w:cs="Times New Roman"/>
          <w:sz w:val="28"/>
          <w:szCs w:val="28"/>
        </w:rPr>
      </w:pPr>
      <w:r w:rsidRPr="003507ED">
        <w:rPr>
          <w:rFonts w:ascii="Times New Roman" w:hAnsi="Times New Roman" w:cs="Times New Roman"/>
          <w:sz w:val="28"/>
          <w:szCs w:val="28"/>
        </w:rPr>
        <w:t xml:space="preserve">Дефектологическое наблюдение </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 xml:space="preserve"> Логопедическое наблюдение – учитель-логопед Лебедева М.А.</w:t>
      </w:r>
    </w:p>
    <w:p w:rsidR="003507ED"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Педагогическое наблюдение воспитател</w:t>
      </w:r>
      <w:r w:rsidR="003507ED" w:rsidRPr="003507ED">
        <w:rPr>
          <w:rFonts w:ascii="Times New Roman" w:hAnsi="Times New Roman" w:cs="Times New Roman"/>
          <w:sz w:val="28"/>
          <w:szCs w:val="28"/>
        </w:rPr>
        <w:t xml:space="preserve">и: </w:t>
      </w:r>
      <w:proofErr w:type="spellStart"/>
      <w:r w:rsidR="003507ED" w:rsidRPr="003507ED">
        <w:rPr>
          <w:rFonts w:ascii="Times New Roman" w:hAnsi="Times New Roman" w:cs="Times New Roman"/>
          <w:sz w:val="28"/>
          <w:szCs w:val="28"/>
        </w:rPr>
        <w:t>Селимнева</w:t>
      </w:r>
      <w:proofErr w:type="spellEnd"/>
      <w:r w:rsidR="003507ED" w:rsidRPr="003507ED">
        <w:rPr>
          <w:rFonts w:ascii="Times New Roman" w:hAnsi="Times New Roman" w:cs="Times New Roman"/>
          <w:sz w:val="28"/>
          <w:szCs w:val="28"/>
        </w:rPr>
        <w:t xml:space="preserve"> Н. Н. </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 xml:space="preserve"> Выявлены трудности в обучении обусловленные состоянием здоровья, задержанным развитием.</w:t>
      </w:r>
    </w:p>
    <w:p w:rsidR="00886CBC" w:rsidRPr="003507ED" w:rsidRDefault="003507ED" w:rsidP="00886CBC">
      <w:pPr>
        <w:rPr>
          <w:rFonts w:ascii="Times New Roman" w:hAnsi="Times New Roman" w:cs="Times New Roman"/>
          <w:sz w:val="28"/>
          <w:szCs w:val="28"/>
        </w:rPr>
      </w:pPr>
      <w:r w:rsidRPr="003507ED">
        <w:rPr>
          <w:rFonts w:ascii="Times New Roman" w:hAnsi="Times New Roman" w:cs="Times New Roman"/>
          <w:sz w:val="28"/>
          <w:szCs w:val="28"/>
        </w:rPr>
        <w:t>Логопедическое заключение: с</w:t>
      </w:r>
      <w:r w:rsidR="00886CBC" w:rsidRPr="003507ED">
        <w:rPr>
          <w:rFonts w:ascii="Times New Roman" w:hAnsi="Times New Roman" w:cs="Times New Roman"/>
          <w:sz w:val="28"/>
          <w:szCs w:val="28"/>
        </w:rPr>
        <w:t>истемное нар</w:t>
      </w:r>
      <w:r w:rsidRPr="003507ED">
        <w:rPr>
          <w:rFonts w:ascii="Times New Roman" w:hAnsi="Times New Roman" w:cs="Times New Roman"/>
          <w:sz w:val="28"/>
          <w:szCs w:val="28"/>
        </w:rPr>
        <w:t>ушение речи, 2</w:t>
      </w:r>
      <w:r w:rsidR="00886CBC" w:rsidRPr="003507ED">
        <w:rPr>
          <w:rFonts w:ascii="Times New Roman" w:hAnsi="Times New Roman" w:cs="Times New Roman"/>
          <w:sz w:val="28"/>
          <w:szCs w:val="28"/>
        </w:rPr>
        <w:t xml:space="preserve"> </w:t>
      </w:r>
      <w:proofErr w:type="spellStart"/>
      <w:r w:rsidR="00886CBC" w:rsidRPr="003507ED">
        <w:rPr>
          <w:rFonts w:ascii="Times New Roman" w:hAnsi="Times New Roman" w:cs="Times New Roman"/>
          <w:sz w:val="28"/>
          <w:szCs w:val="28"/>
        </w:rPr>
        <w:t>ур</w:t>
      </w:r>
      <w:proofErr w:type="spellEnd"/>
      <w:r w:rsidR="00886CBC" w:rsidRPr="003507ED">
        <w:rPr>
          <w:rFonts w:ascii="Times New Roman" w:hAnsi="Times New Roman" w:cs="Times New Roman"/>
          <w:sz w:val="28"/>
          <w:szCs w:val="28"/>
        </w:rPr>
        <w:t>.</w:t>
      </w:r>
      <w:r w:rsidRPr="003507ED">
        <w:rPr>
          <w:rFonts w:ascii="Times New Roman" w:hAnsi="Times New Roman" w:cs="Times New Roman"/>
          <w:sz w:val="28"/>
          <w:szCs w:val="28"/>
        </w:rPr>
        <w:t xml:space="preserve"> </w:t>
      </w:r>
      <w:r w:rsidR="00886CBC" w:rsidRPr="003507ED">
        <w:rPr>
          <w:rFonts w:ascii="Times New Roman" w:hAnsi="Times New Roman" w:cs="Times New Roman"/>
          <w:sz w:val="28"/>
          <w:szCs w:val="28"/>
        </w:rPr>
        <w:t>р.</w:t>
      </w:r>
      <w:r w:rsidRPr="003507ED">
        <w:rPr>
          <w:rFonts w:ascii="Times New Roman" w:hAnsi="Times New Roman" w:cs="Times New Roman"/>
          <w:sz w:val="28"/>
          <w:szCs w:val="28"/>
        </w:rPr>
        <w:t xml:space="preserve"> </w:t>
      </w:r>
      <w:r w:rsidR="00886CBC" w:rsidRPr="003507ED">
        <w:rPr>
          <w:rFonts w:ascii="Times New Roman" w:hAnsi="Times New Roman" w:cs="Times New Roman"/>
          <w:sz w:val="28"/>
          <w:szCs w:val="28"/>
        </w:rPr>
        <w:t>р.</w:t>
      </w:r>
    </w:p>
    <w:tbl>
      <w:tblPr>
        <w:tblStyle w:val="a3"/>
        <w:tblW w:w="0" w:type="auto"/>
        <w:tblInd w:w="-601" w:type="dxa"/>
        <w:tblLayout w:type="fixed"/>
        <w:tblLook w:val="04A0" w:firstRow="1" w:lastRow="0" w:firstColumn="1" w:lastColumn="0" w:noHBand="0" w:noVBand="1"/>
      </w:tblPr>
      <w:tblGrid>
        <w:gridCol w:w="2716"/>
        <w:gridCol w:w="2497"/>
        <w:gridCol w:w="2159"/>
        <w:gridCol w:w="2800"/>
      </w:tblGrid>
      <w:tr w:rsidR="00886CBC" w:rsidRPr="003507ED" w:rsidTr="003507ED">
        <w:trPr>
          <w:trHeight w:val="410"/>
        </w:trPr>
        <w:tc>
          <w:tcPr>
            <w:tcW w:w="2716" w:type="dxa"/>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Уровни развития</w:t>
            </w:r>
          </w:p>
        </w:tc>
        <w:tc>
          <w:tcPr>
            <w:tcW w:w="2497" w:type="dxa"/>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 xml:space="preserve">Начало года </w:t>
            </w:r>
          </w:p>
        </w:tc>
        <w:tc>
          <w:tcPr>
            <w:tcW w:w="2159" w:type="dxa"/>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Середина года</w:t>
            </w:r>
          </w:p>
        </w:tc>
        <w:tc>
          <w:tcPr>
            <w:tcW w:w="2800" w:type="dxa"/>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Конец года</w:t>
            </w:r>
          </w:p>
        </w:tc>
      </w:tr>
      <w:tr w:rsidR="00886CBC" w:rsidRPr="003507ED" w:rsidTr="003507ED">
        <w:trPr>
          <w:trHeight w:val="6200"/>
        </w:trPr>
        <w:tc>
          <w:tcPr>
            <w:tcW w:w="2716" w:type="dxa"/>
            <w:tcBorders>
              <w:bottom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1.Звукопроизношение</w:t>
            </w: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tc>
        <w:tc>
          <w:tcPr>
            <w:tcW w:w="2497" w:type="dxa"/>
            <w:tcBorders>
              <w:bottom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Нарушения зву</w:t>
            </w:r>
            <w:r w:rsidR="003507ED" w:rsidRPr="003507ED">
              <w:rPr>
                <w:rFonts w:ascii="Times New Roman" w:hAnsi="Times New Roman" w:cs="Times New Roman"/>
                <w:sz w:val="28"/>
                <w:szCs w:val="28"/>
              </w:rPr>
              <w:t>копроизношения свистящих звуков</w:t>
            </w:r>
            <w:r w:rsidRPr="003507ED">
              <w:rPr>
                <w:rFonts w:ascii="Times New Roman" w:hAnsi="Times New Roman" w:cs="Times New Roman"/>
                <w:sz w:val="28"/>
                <w:szCs w:val="28"/>
              </w:rPr>
              <w:t>: [С],</w:t>
            </w:r>
            <w:r w:rsidR="003507ED" w:rsidRPr="003507ED">
              <w:rPr>
                <w:rFonts w:ascii="Times New Roman" w:hAnsi="Times New Roman" w:cs="Times New Roman"/>
                <w:sz w:val="28"/>
                <w:szCs w:val="28"/>
              </w:rPr>
              <w:t xml:space="preserve"> </w:t>
            </w:r>
            <w:r w:rsidRPr="003507ED">
              <w:rPr>
                <w:rFonts w:ascii="Times New Roman" w:hAnsi="Times New Roman" w:cs="Times New Roman"/>
                <w:sz w:val="28"/>
                <w:szCs w:val="28"/>
              </w:rPr>
              <w:t>[З],</w:t>
            </w:r>
            <w:r w:rsidR="003507ED" w:rsidRPr="003507ED">
              <w:rPr>
                <w:rFonts w:ascii="Times New Roman" w:hAnsi="Times New Roman" w:cs="Times New Roman"/>
                <w:sz w:val="28"/>
                <w:szCs w:val="28"/>
              </w:rPr>
              <w:t xml:space="preserve"> </w:t>
            </w:r>
            <w:r w:rsidRPr="003507ED">
              <w:rPr>
                <w:rFonts w:ascii="Times New Roman" w:hAnsi="Times New Roman" w:cs="Times New Roman"/>
                <w:sz w:val="28"/>
                <w:szCs w:val="28"/>
              </w:rPr>
              <w:t>[Ц]; шипящих звуков: [Ш],</w:t>
            </w:r>
            <w:r w:rsidR="003507ED" w:rsidRPr="003507ED">
              <w:rPr>
                <w:rFonts w:ascii="Times New Roman" w:hAnsi="Times New Roman" w:cs="Times New Roman"/>
                <w:sz w:val="28"/>
                <w:szCs w:val="28"/>
              </w:rPr>
              <w:t xml:space="preserve"> </w:t>
            </w:r>
            <w:r w:rsidRPr="003507ED">
              <w:rPr>
                <w:rFonts w:ascii="Times New Roman" w:hAnsi="Times New Roman" w:cs="Times New Roman"/>
                <w:sz w:val="28"/>
                <w:szCs w:val="28"/>
              </w:rPr>
              <w:t>[Ж];</w:t>
            </w:r>
          </w:p>
          <w:p w:rsidR="00886CBC" w:rsidRPr="003507ED" w:rsidRDefault="00886CBC" w:rsidP="00313F8A">
            <w:pPr>
              <w:rPr>
                <w:rFonts w:ascii="Times New Roman" w:hAnsi="Times New Roman" w:cs="Times New Roman"/>
                <w:sz w:val="28"/>
                <w:szCs w:val="28"/>
              </w:rPr>
            </w:pPr>
            <w:proofErr w:type="spellStart"/>
            <w:r w:rsidRPr="003507ED">
              <w:rPr>
                <w:rFonts w:ascii="Times New Roman" w:hAnsi="Times New Roman" w:cs="Times New Roman"/>
                <w:sz w:val="28"/>
                <w:szCs w:val="28"/>
              </w:rPr>
              <w:t>Параламбдацизм</w:t>
            </w:r>
            <w:proofErr w:type="spellEnd"/>
            <w:r w:rsidRPr="003507ED">
              <w:rPr>
                <w:rFonts w:ascii="Times New Roman" w:hAnsi="Times New Roman" w:cs="Times New Roman"/>
                <w:sz w:val="28"/>
                <w:szCs w:val="28"/>
              </w:rPr>
              <w:t>: [Л],</w:t>
            </w:r>
            <w:r w:rsidR="003507ED" w:rsidRPr="003507ED">
              <w:rPr>
                <w:rFonts w:ascii="Times New Roman" w:hAnsi="Times New Roman" w:cs="Times New Roman"/>
                <w:sz w:val="28"/>
                <w:szCs w:val="28"/>
              </w:rPr>
              <w:t xml:space="preserve"> </w:t>
            </w:r>
            <w:r w:rsidRPr="003507ED">
              <w:rPr>
                <w:rFonts w:ascii="Times New Roman" w:hAnsi="Times New Roman" w:cs="Times New Roman"/>
                <w:sz w:val="28"/>
                <w:szCs w:val="28"/>
              </w:rPr>
              <w:t>[Ль]</w:t>
            </w:r>
          </w:p>
          <w:p w:rsidR="00886CBC" w:rsidRPr="003507ED" w:rsidRDefault="00886CBC" w:rsidP="00313F8A">
            <w:pPr>
              <w:rPr>
                <w:rFonts w:ascii="Times New Roman" w:hAnsi="Times New Roman" w:cs="Times New Roman"/>
                <w:sz w:val="28"/>
                <w:szCs w:val="28"/>
              </w:rPr>
            </w:pPr>
            <w:proofErr w:type="spellStart"/>
            <w:r w:rsidRPr="003507ED">
              <w:rPr>
                <w:rFonts w:ascii="Times New Roman" w:hAnsi="Times New Roman" w:cs="Times New Roman"/>
                <w:sz w:val="28"/>
                <w:szCs w:val="28"/>
              </w:rPr>
              <w:t>Параротацизм</w:t>
            </w:r>
            <w:proofErr w:type="spellEnd"/>
            <w:r w:rsidRPr="003507ED">
              <w:rPr>
                <w:rFonts w:ascii="Times New Roman" w:hAnsi="Times New Roman" w:cs="Times New Roman"/>
                <w:sz w:val="28"/>
                <w:szCs w:val="28"/>
              </w:rPr>
              <w:t>: [Р], [</w:t>
            </w:r>
            <w:proofErr w:type="spellStart"/>
            <w:r w:rsidRPr="003507ED">
              <w:rPr>
                <w:rFonts w:ascii="Times New Roman" w:hAnsi="Times New Roman" w:cs="Times New Roman"/>
                <w:sz w:val="28"/>
                <w:szCs w:val="28"/>
              </w:rPr>
              <w:t>Рь</w:t>
            </w:r>
            <w:proofErr w:type="spellEnd"/>
            <w:r w:rsidRPr="003507ED">
              <w:rPr>
                <w:rFonts w:ascii="Times New Roman" w:hAnsi="Times New Roman" w:cs="Times New Roman"/>
                <w:sz w:val="28"/>
                <w:szCs w:val="28"/>
              </w:rPr>
              <w:t>]. Уточнение гласных и наиболее лёгких согласных звуков: Подготовка артикуляционного аппарата к постановке звуков. Постановка  первоначально неправильно произносимых или отсутствующих звуков по этапам.</w:t>
            </w:r>
          </w:p>
        </w:tc>
        <w:tc>
          <w:tcPr>
            <w:tcW w:w="2159" w:type="dxa"/>
            <w:tcBorders>
              <w:bottom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Подготовка артикуляционного аппарата к постановке звуков. Постановка первоначально неправильно произносимых или отсутствующих звуков по этапам.</w:t>
            </w:r>
          </w:p>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 xml:space="preserve">Автоматизация и дифференциация поставленных звуков.  </w:t>
            </w:r>
          </w:p>
        </w:tc>
        <w:tc>
          <w:tcPr>
            <w:tcW w:w="2800" w:type="dxa"/>
            <w:tcBorders>
              <w:bottom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 xml:space="preserve"> </w:t>
            </w:r>
          </w:p>
        </w:tc>
      </w:tr>
      <w:tr w:rsidR="00886CBC" w:rsidRPr="003507ED" w:rsidTr="003507ED">
        <w:trPr>
          <w:trHeight w:val="10337"/>
        </w:trPr>
        <w:tc>
          <w:tcPr>
            <w:tcW w:w="2716" w:type="dxa"/>
            <w:tcBorders>
              <w:top w:val="single" w:sz="4" w:space="0" w:color="auto"/>
              <w:bottom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lastRenderedPageBreak/>
              <w:t xml:space="preserve">2. Фонетическое восприятие </w:t>
            </w: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tc>
        <w:tc>
          <w:tcPr>
            <w:tcW w:w="2497" w:type="dxa"/>
            <w:tcBorders>
              <w:top w:val="single" w:sz="4" w:space="0" w:color="auto"/>
              <w:bottom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 xml:space="preserve">Фонематический строй речи сформирован </w:t>
            </w:r>
            <w:proofErr w:type="gramStart"/>
            <w:r w:rsidRPr="003507ED">
              <w:rPr>
                <w:rFonts w:ascii="Times New Roman" w:hAnsi="Times New Roman" w:cs="Times New Roman"/>
                <w:sz w:val="28"/>
                <w:szCs w:val="28"/>
              </w:rPr>
              <w:t>не достаточно</w:t>
            </w:r>
            <w:proofErr w:type="gramEnd"/>
            <w:r w:rsidRPr="003507ED">
              <w:rPr>
                <w:rFonts w:ascii="Times New Roman" w:hAnsi="Times New Roman" w:cs="Times New Roman"/>
                <w:sz w:val="28"/>
                <w:szCs w:val="28"/>
              </w:rPr>
              <w:t>, фонематические дефекты: замены.</w:t>
            </w:r>
          </w:p>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Подбор слов на гласные звуки. Анализ звукосочетания: [ау</w:t>
            </w:r>
            <w:proofErr w:type="gramStart"/>
            <w:r w:rsidRPr="003507ED">
              <w:rPr>
                <w:rFonts w:ascii="Times New Roman" w:hAnsi="Times New Roman" w:cs="Times New Roman"/>
                <w:sz w:val="28"/>
                <w:szCs w:val="28"/>
              </w:rPr>
              <w:t>],[</w:t>
            </w:r>
            <w:proofErr w:type="spellStart"/>
            <w:proofErr w:type="gramEnd"/>
            <w:r w:rsidRPr="003507ED">
              <w:rPr>
                <w:rFonts w:ascii="Times New Roman" w:hAnsi="Times New Roman" w:cs="Times New Roman"/>
                <w:sz w:val="28"/>
                <w:szCs w:val="28"/>
              </w:rPr>
              <w:t>уа</w:t>
            </w:r>
            <w:proofErr w:type="spellEnd"/>
            <w:r w:rsidRPr="003507ED">
              <w:rPr>
                <w:rFonts w:ascii="Times New Roman" w:hAnsi="Times New Roman" w:cs="Times New Roman"/>
                <w:sz w:val="28"/>
                <w:szCs w:val="28"/>
              </w:rPr>
              <w:t>],[</w:t>
            </w:r>
            <w:proofErr w:type="spellStart"/>
            <w:r w:rsidRPr="003507ED">
              <w:rPr>
                <w:rFonts w:ascii="Times New Roman" w:hAnsi="Times New Roman" w:cs="Times New Roman"/>
                <w:sz w:val="28"/>
                <w:szCs w:val="28"/>
              </w:rPr>
              <w:t>иа</w:t>
            </w:r>
            <w:proofErr w:type="spellEnd"/>
            <w:r w:rsidRPr="003507ED">
              <w:rPr>
                <w:rFonts w:ascii="Times New Roman" w:hAnsi="Times New Roman" w:cs="Times New Roman"/>
                <w:sz w:val="28"/>
                <w:szCs w:val="28"/>
              </w:rPr>
              <w:t xml:space="preserve">]. Звуковой анализ слов: </w:t>
            </w:r>
            <w:proofErr w:type="spellStart"/>
            <w:r w:rsidRPr="003507ED">
              <w:rPr>
                <w:rFonts w:ascii="Times New Roman" w:hAnsi="Times New Roman" w:cs="Times New Roman"/>
                <w:sz w:val="28"/>
                <w:szCs w:val="28"/>
              </w:rPr>
              <w:t>ам</w:t>
            </w:r>
            <w:proofErr w:type="spellEnd"/>
            <w:r w:rsidRPr="003507ED">
              <w:rPr>
                <w:rFonts w:ascii="Times New Roman" w:hAnsi="Times New Roman" w:cs="Times New Roman"/>
                <w:sz w:val="28"/>
                <w:szCs w:val="28"/>
              </w:rPr>
              <w:t xml:space="preserve">, ум, </w:t>
            </w:r>
            <w:proofErr w:type="spellStart"/>
            <w:r w:rsidRPr="003507ED">
              <w:rPr>
                <w:rFonts w:ascii="Times New Roman" w:hAnsi="Times New Roman" w:cs="Times New Roman"/>
                <w:sz w:val="28"/>
                <w:szCs w:val="28"/>
              </w:rPr>
              <w:t>му</w:t>
            </w:r>
            <w:proofErr w:type="spellEnd"/>
            <w:r w:rsidRPr="003507ED">
              <w:rPr>
                <w:rFonts w:ascii="Times New Roman" w:hAnsi="Times New Roman" w:cs="Times New Roman"/>
                <w:sz w:val="28"/>
                <w:szCs w:val="28"/>
              </w:rPr>
              <w:t xml:space="preserve">, </w:t>
            </w:r>
            <w:proofErr w:type="spellStart"/>
            <w:proofErr w:type="gramStart"/>
            <w:r w:rsidRPr="003507ED">
              <w:rPr>
                <w:rFonts w:ascii="Times New Roman" w:hAnsi="Times New Roman" w:cs="Times New Roman"/>
                <w:sz w:val="28"/>
                <w:szCs w:val="28"/>
              </w:rPr>
              <w:t>мы,да</w:t>
            </w:r>
            <w:proofErr w:type="spellEnd"/>
            <w:proofErr w:type="gramEnd"/>
            <w:r w:rsidRPr="003507ED">
              <w:rPr>
                <w:rFonts w:ascii="Times New Roman" w:hAnsi="Times New Roman" w:cs="Times New Roman"/>
                <w:sz w:val="28"/>
                <w:szCs w:val="28"/>
              </w:rPr>
              <w:t>, он, на, но, ну. Определение наличие звука в слове («Хлопни в ладоши, если услышишь этот звук в слове»).</w:t>
            </w:r>
          </w:p>
        </w:tc>
        <w:tc>
          <w:tcPr>
            <w:tcW w:w="2159" w:type="dxa"/>
            <w:tcBorders>
              <w:top w:val="single" w:sz="4" w:space="0" w:color="auto"/>
              <w:bottom w:val="single" w:sz="4" w:space="0" w:color="auto"/>
            </w:tcBorders>
          </w:tcPr>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 xml:space="preserve">Звуковой анализ проводит с опорой на </w:t>
            </w:r>
            <w:proofErr w:type="spellStart"/>
            <w:r w:rsidRPr="003507ED">
              <w:rPr>
                <w:rFonts w:ascii="Times New Roman" w:eastAsia="Times New Roman" w:hAnsi="Times New Roman" w:cs="Times New Roman"/>
                <w:sz w:val="28"/>
                <w:szCs w:val="28"/>
              </w:rPr>
              <w:t>звуко</w:t>
            </w:r>
            <w:proofErr w:type="spellEnd"/>
            <w:r w:rsidRPr="003507ED">
              <w:rPr>
                <w:rFonts w:ascii="Times New Roman" w:eastAsia="Times New Roman" w:hAnsi="Times New Roman" w:cs="Times New Roman"/>
                <w:sz w:val="28"/>
                <w:szCs w:val="28"/>
              </w:rPr>
              <w:t xml:space="preserve"> – буквенную схему. Выделение гласных звуков в конце слова под ударением (пила, кино, усы</w:t>
            </w:r>
            <w:proofErr w:type="gramStart"/>
            <w:r w:rsidRPr="003507ED">
              <w:rPr>
                <w:rFonts w:ascii="Times New Roman" w:eastAsia="Times New Roman" w:hAnsi="Times New Roman" w:cs="Times New Roman"/>
                <w:sz w:val="28"/>
                <w:szCs w:val="28"/>
              </w:rPr>
              <w:t>) .</w:t>
            </w:r>
            <w:proofErr w:type="gramEnd"/>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 xml:space="preserve">Выделение гласных звуков, в </w:t>
            </w:r>
            <w:proofErr w:type="spellStart"/>
            <w:r w:rsidRPr="003507ED">
              <w:rPr>
                <w:rFonts w:ascii="Times New Roman" w:eastAsia="Times New Roman" w:hAnsi="Times New Roman" w:cs="Times New Roman"/>
                <w:sz w:val="28"/>
                <w:szCs w:val="28"/>
              </w:rPr>
              <w:t>трёхзвуковых</w:t>
            </w:r>
            <w:proofErr w:type="spellEnd"/>
            <w:r w:rsidRPr="003507ED">
              <w:rPr>
                <w:rFonts w:ascii="Times New Roman" w:eastAsia="Times New Roman" w:hAnsi="Times New Roman" w:cs="Times New Roman"/>
                <w:sz w:val="28"/>
                <w:szCs w:val="28"/>
              </w:rPr>
              <w:t xml:space="preserve"> словах (мак, дом, сук, мышь, кит).</w:t>
            </w: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Знакомство со звуками: [П</w:t>
            </w:r>
            <w:proofErr w:type="gramStart"/>
            <w:r w:rsidRPr="003507ED">
              <w:rPr>
                <w:rFonts w:ascii="Times New Roman" w:eastAsia="Times New Roman" w:hAnsi="Times New Roman" w:cs="Times New Roman"/>
                <w:sz w:val="28"/>
                <w:szCs w:val="28"/>
              </w:rPr>
              <w:t>],[</w:t>
            </w:r>
            <w:proofErr w:type="gramEnd"/>
            <w:r w:rsidRPr="003507ED">
              <w:rPr>
                <w:rFonts w:ascii="Times New Roman" w:eastAsia="Times New Roman" w:hAnsi="Times New Roman" w:cs="Times New Roman"/>
                <w:sz w:val="28"/>
                <w:szCs w:val="28"/>
              </w:rPr>
              <w:t>Т],[К],[Ф],[Х]</w:t>
            </w: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[С]-[</w:t>
            </w:r>
            <w:proofErr w:type="spellStart"/>
            <w:r w:rsidRPr="003507ED">
              <w:rPr>
                <w:rFonts w:ascii="Times New Roman" w:eastAsia="Times New Roman" w:hAnsi="Times New Roman" w:cs="Times New Roman"/>
                <w:sz w:val="28"/>
                <w:szCs w:val="28"/>
              </w:rPr>
              <w:t>Сь</w:t>
            </w:r>
            <w:proofErr w:type="spellEnd"/>
            <w:proofErr w:type="gramStart"/>
            <w:r w:rsidRPr="003507ED">
              <w:rPr>
                <w:rFonts w:ascii="Times New Roman" w:eastAsia="Times New Roman" w:hAnsi="Times New Roman" w:cs="Times New Roman"/>
                <w:sz w:val="28"/>
                <w:szCs w:val="28"/>
              </w:rPr>
              <w:t>],[</w:t>
            </w:r>
            <w:proofErr w:type="gramEnd"/>
            <w:r w:rsidRPr="003507ED">
              <w:rPr>
                <w:rFonts w:ascii="Times New Roman" w:eastAsia="Times New Roman" w:hAnsi="Times New Roman" w:cs="Times New Roman"/>
                <w:sz w:val="28"/>
                <w:szCs w:val="28"/>
              </w:rPr>
              <w:t>З]-[</w:t>
            </w:r>
            <w:proofErr w:type="spellStart"/>
            <w:r w:rsidRPr="003507ED">
              <w:rPr>
                <w:rFonts w:ascii="Times New Roman" w:eastAsia="Times New Roman" w:hAnsi="Times New Roman" w:cs="Times New Roman"/>
                <w:sz w:val="28"/>
                <w:szCs w:val="28"/>
              </w:rPr>
              <w:t>Зь</w:t>
            </w:r>
            <w:proofErr w:type="spellEnd"/>
            <w:r w:rsidRPr="003507ED">
              <w:rPr>
                <w:rFonts w:ascii="Times New Roman" w:eastAsia="Times New Roman" w:hAnsi="Times New Roman" w:cs="Times New Roman"/>
                <w:sz w:val="28"/>
                <w:szCs w:val="28"/>
              </w:rPr>
              <w:t>],[Ц]. Дифференциация изученных твердых и мягких согласных звуков в изолированном положении, в слогах, в словах.</w:t>
            </w: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Выделение твёрдых и мягких согласных звуков в начале и в конце слова (дом, лес, день, лось</w:t>
            </w:r>
          </w:p>
        </w:tc>
        <w:tc>
          <w:tcPr>
            <w:tcW w:w="2800" w:type="dxa"/>
            <w:tcBorders>
              <w:top w:val="single" w:sz="4" w:space="0" w:color="auto"/>
              <w:bottom w:val="single" w:sz="4" w:space="0" w:color="auto"/>
            </w:tcBorders>
          </w:tcPr>
          <w:p w:rsidR="00886CBC" w:rsidRPr="003507ED" w:rsidRDefault="00886CBC" w:rsidP="00313F8A">
            <w:pPr>
              <w:rPr>
                <w:rFonts w:ascii="Times New Roman" w:hAnsi="Times New Roman" w:cs="Times New Roman"/>
                <w:sz w:val="28"/>
                <w:szCs w:val="28"/>
              </w:rPr>
            </w:pPr>
          </w:p>
        </w:tc>
      </w:tr>
      <w:tr w:rsidR="00886CBC" w:rsidRPr="003507ED" w:rsidTr="003507ED">
        <w:trPr>
          <w:trHeight w:val="2304"/>
        </w:trPr>
        <w:tc>
          <w:tcPr>
            <w:tcW w:w="2716" w:type="dxa"/>
            <w:tcBorders>
              <w:top w:val="single" w:sz="4" w:space="0" w:color="auto"/>
              <w:bottom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lastRenderedPageBreak/>
              <w:t>3.Лексика</w:t>
            </w:r>
          </w:p>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 xml:space="preserve">      </w:t>
            </w: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tc>
        <w:tc>
          <w:tcPr>
            <w:tcW w:w="2497" w:type="dxa"/>
            <w:tcBorders>
              <w:top w:val="single" w:sz="4" w:space="0" w:color="auto"/>
              <w:bottom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Нарушение слоговой структуры слова (элизии) и нарушения предложения. Отработка падежных окончаний имён существительных единственного числа. Развитие пассивного предикативного словаря. Обучение пониманию смысла сюжетных картинок, на которых люди совершают различные действия. Обучение выполнению одно и двухступенчатых инструкций словаря.</w:t>
            </w:r>
          </w:p>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 xml:space="preserve">Развитие пассивного </w:t>
            </w:r>
            <w:proofErr w:type="spellStart"/>
            <w:r w:rsidRPr="003507ED">
              <w:rPr>
                <w:rFonts w:ascii="Times New Roman" w:hAnsi="Times New Roman" w:cs="Times New Roman"/>
                <w:sz w:val="28"/>
                <w:szCs w:val="28"/>
              </w:rPr>
              <w:t>предикативнрго</w:t>
            </w:r>
            <w:proofErr w:type="spellEnd"/>
            <w:r w:rsidRPr="003507ED">
              <w:rPr>
                <w:rFonts w:ascii="Times New Roman" w:hAnsi="Times New Roman" w:cs="Times New Roman"/>
                <w:sz w:val="28"/>
                <w:szCs w:val="28"/>
              </w:rPr>
              <w:t xml:space="preserve"> словаря. Обучению </w:t>
            </w:r>
            <w:proofErr w:type="spellStart"/>
            <w:r w:rsidRPr="003507ED">
              <w:rPr>
                <w:rFonts w:ascii="Times New Roman" w:hAnsi="Times New Roman" w:cs="Times New Roman"/>
                <w:sz w:val="28"/>
                <w:szCs w:val="28"/>
              </w:rPr>
              <w:t>пониманиюсмысла</w:t>
            </w:r>
            <w:proofErr w:type="spellEnd"/>
            <w:r w:rsidRPr="003507ED">
              <w:rPr>
                <w:rFonts w:ascii="Times New Roman" w:hAnsi="Times New Roman" w:cs="Times New Roman"/>
                <w:sz w:val="28"/>
                <w:szCs w:val="28"/>
              </w:rPr>
              <w:t xml:space="preserve"> сюжетных картинок, на которых люди совершают различные действия.</w:t>
            </w:r>
          </w:p>
        </w:tc>
        <w:tc>
          <w:tcPr>
            <w:tcW w:w="2159" w:type="dxa"/>
            <w:tcBorders>
              <w:top w:val="single" w:sz="4" w:space="0" w:color="auto"/>
              <w:bottom w:val="single" w:sz="4" w:space="0" w:color="auto"/>
            </w:tcBorders>
          </w:tcPr>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 xml:space="preserve">Закрепить употребление падежных окончаний существительных единственного числа. Составление рассказа по сюжетной картине.  Закрепление понимания обобщающих понятий. Закрепить употребление падежных окончаний существительных единственного числа. Составление рассказа по сюжетной картине.  Обучение детей узнаванию предметов по их назначению и описанию.  </w:t>
            </w: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 xml:space="preserve">Закрепление понимания обобщающих понятий. </w:t>
            </w: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 xml:space="preserve">Активное усвоение глагольного словаря (инфинитив и повелительное наклонение глагола). </w:t>
            </w: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lastRenderedPageBreak/>
              <w:t>Развитие понимания грамматических форм речи: единственного и множественного числа существительных мужского рода: стакан-стаканы.</w:t>
            </w:r>
          </w:p>
        </w:tc>
        <w:tc>
          <w:tcPr>
            <w:tcW w:w="2800" w:type="dxa"/>
            <w:tcBorders>
              <w:top w:val="single" w:sz="4" w:space="0" w:color="auto"/>
              <w:bottom w:val="single" w:sz="4" w:space="0" w:color="auto"/>
            </w:tcBorders>
          </w:tcPr>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tc>
      </w:tr>
      <w:tr w:rsidR="00886CBC" w:rsidRPr="003507ED" w:rsidTr="003507ED">
        <w:trPr>
          <w:trHeight w:val="5067"/>
        </w:trPr>
        <w:tc>
          <w:tcPr>
            <w:tcW w:w="2716" w:type="dxa"/>
            <w:tcBorders>
              <w:top w:val="single" w:sz="4" w:space="0" w:color="auto"/>
            </w:tcBorders>
          </w:tcPr>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4.Грамматика</w:t>
            </w: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5.Связная речь</w:t>
            </w: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tc>
        <w:tc>
          <w:tcPr>
            <w:tcW w:w="2497" w:type="dxa"/>
            <w:tcBorders>
              <w:top w:val="single" w:sz="4" w:space="0" w:color="auto"/>
            </w:tcBorders>
          </w:tcPr>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lastRenderedPageBreak/>
              <w:t xml:space="preserve">Преобразование существительного в именительном падеже единственного числа и множественного числе. Согласование глаголов с существительными единственного и множественного числа (яблоко растет, яблоки растут). </w:t>
            </w:r>
          </w:p>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Обучение грамоте. «Звуки вокруг нас». Программное содержание: погружение детей в мир звуков, развивать интерес к ним; привлечение внимания к звуковой стороне речи; учить передавать звуки природы фонетическими средствами языка</w:t>
            </w: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r w:rsidRPr="003507ED">
              <w:rPr>
                <w:rFonts w:ascii="Times New Roman" w:hAnsi="Times New Roman" w:cs="Times New Roman"/>
                <w:sz w:val="28"/>
                <w:szCs w:val="28"/>
              </w:rPr>
              <w:t>Не сформирована, требует дальнейшего развития; характер предложений (</w:t>
            </w:r>
            <w:proofErr w:type="gramStart"/>
            <w:r w:rsidRPr="003507ED">
              <w:rPr>
                <w:rFonts w:ascii="Times New Roman" w:hAnsi="Times New Roman" w:cs="Times New Roman"/>
                <w:sz w:val="28"/>
                <w:szCs w:val="28"/>
              </w:rPr>
              <w:t>простые ,неполные</w:t>
            </w:r>
            <w:proofErr w:type="gramEnd"/>
            <w:r w:rsidRPr="003507ED">
              <w:rPr>
                <w:rFonts w:ascii="Times New Roman" w:hAnsi="Times New Roman" w:cs="Times New Roman"/>
                <w:sz w:val="28"/>
                <w:szCs w:val="28"/>
              </w:rPr>
              <w:t>), не умеет строить предложения по демонстрации, действий по картинке. Составление простых распространённых предложений. Обучение умению задавать вопросы и отвечать на вопросы полным ответом.</w:t>
            </w:r>
          </w:p>
        </w:tc>
        <w:tc>
          <w:tcPr>
            <w:tcW w:w="2159" w:type="dxa"/>
            <w:tcBorders>
              <w:top w:val="single" w:sz="4" w:space="0" w:color="auto"/>
            </w:tcBorders>
          </w:tcPr>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lastRenderedPageBreak/>
              <w:t xml:space="preserve">Закрепить употребление падежных окончаний существительных в именительном падеже множественного числа. Согласование прилагательных с существительными в роде. Числе. Падеже. Практическое употребление предлогов </w:t>
            </w:r>
            <w:proofErr w:type="gramStart"/>
            <w:r w:rsidRPr="003507ED">
              <w:rPr>
                <w:rFonts w:ascii="Times New Roman" w:eastAsia="Times New Roman" w:hAnsi="Times New Roman" w:cs="Times New Roman"/>
                <w:sz w:val="28"/>
                <w:szCs w:val="28"/>
              </w:rPr>
              <w:t>места  (</w:t>
            </w:r>
            <w:proofErr w:type="gramEnd"/>
            <w:r w:rsidRPr="003507ED">
              <w:rPr>
                <w:rFonts w:ascii="Times New Roman" w:eastAsia="Times New Roman" w:hAnsi="Times New Roman" w:cs="Times New Roman"/>
                <w:sz w:val="28"/>
                <w:szCs w:val="28"/>
              </w:rPr>
              <w:t xml:space="preserve">в, на, за, под, ) и движения (в, из, к, от, по). </w:t>
            </w: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Обучение грамоте. «Звук и буква А»</w:t>
            </w: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 xml:space="preserve">Определение позиции звука А в слове (начало, конец). </w:t>
            </w:r>
            <w:proofErr w:type="spellStart"/>
            <w:r w:rsidRPr="003507ED">
              <w:rPr>
                <w:rFonts w:ascii="Times New Roman" w:eastAsia="Times New Roman" w:hAnsi="Times New Roman" w:cs="Times New Roman"/>
                <w:sz w:val="28"/>
                <w:szCs w:val="28"/>
              </w:rPr>
              <w:t>Договаривание</w:t>
            </w:r>
            <w:proofErr w:type="spellEnd"/>
            <w:r w:rsidRPr="003507ED">
              <w:rPr>
                <w:rFonts w:ascii="Times New Roman" w:eastAsia="Times New Roman" w:hAnsi="Times New Roman" w:cs="Times New Roman"/>
                <w:sz w:val="28"/>
                <w:szCs w:val="28"/>
              </w:rPr>
              <w:t xml:space="preserve"> </w:t>
            </w:r>
            <w:proofErr w:type="gramStart"/>
            <w:r w:rsidRPr="003507ED">
              <w:rPr>
                <w:rFonts w:ascii="Times New Roman" w:eastAsia="Times New Roman" w:hAnsi="Times New Roman" w:cs="Times New Roman"/>
                <w:sz w:val="28"/>
                <w:szCs w:val="28"/>
              </w:rPr>
              <w:t>по предложений</w:t>
            </w:r>
            <w:proofErr w:type="gramEnd"/>
            <w:r w:rsidRPr="003507ED">
              <w:rPr>
                <w:rFonts w:ascii="Times New Roman" w:eastAsia="Times New Roman" w:hAnsi="Times New Roman" w:cs="Times New Roman"/>
                <w:sz w:val="28"/>
                <w:szCs w:val="28"/>
              </w:rPr>
              <w:t xml:space="preserve"> </w:t>
            </w:r>
            <w:r w:rsidRPr="003507ED">
              <w:rPr>
                <w:rFonts w:ascii="Times New Roman" w:eastAsia="Times New Roman" w:hAnsi="Times New Roman" w:cs="Times New Roman"/>
                <w:sz w:val="28"/>
                <w:szCs w:val="28"/>
              </w:rPr>
              <w:lastRenderedPageBreak/>
              <w:t xml:space="preserve">по картинке (косвенные падежи единственного числа существительных). </w:t>
            </w:r>
          </w:p>
          <w:p w:rsidR="00886CBC" w:rsidRPr="003507ED" w:rsidRDefault="00886CBC" w:rsidP="00313F8A">
            <w:pPr>
              <w:rPr>
                <w:rFonts w:ascii="Times New Roman" w:eastAsia="Times New Roman" w:hAnsi="Times New Roman" w:cs="Times New Roman"/>
                <w:sz w:val="28"/>
                <w:szCs w:val="28"/>
              </w:rPr>
            </w:pPr>
          </w:p>
          <w:p w:rsidR="00886CBC" w:rsidRPr="003507ED" w:rsidRDefault="00886CBC" w:rsidP="00313F8A">
            <w:pPr>
              <w:rPr>
                <w:rFonts w:ascii="Times New Roman" w:eastAsia="Times New Roman" w:hAnsi="Times New Roman" w:cs="Times New Roman"/>
                <w:sz w:val="28"/>
                <w:szCs w:val="28"/>
              </w:rPr>
            </w:pPr>
          </w:p>
          <w:p w:rsidR="00886CBC" w:rsidRPr="003507ED" w:rsidRDefault="00886CBC" w:rsidP="00313F8A">
            <w:pPr>
              <w:rPr>
                <w:rFonts w:ascii="Times New Roman" w:eastAsia="Times New Roman" w:hAnsi="Times New Roman" w:cs="Times New Roman"/>
                <w:sz w:val="28"/>
                <w:szCs w:val="28"/>
              </w:rPr>
            </w:pPr>
            <w:r w:rsidRPr="003507ED">
              <w:rPr>
                <w:rFonts w:ascii="Times New Roman" w:eastAsia="Times New Roman" w:hAnsi="Times New Roman" w:cs="Times New Roman"/>
                <w:sz w:val="28"/>
                <w:szCs w:val="28"/>
              </w:rPr>
              <w:t xml:space="preserve"> Закрепить умение самостоятельно составлять описательные рассказы. Обучать пересказу составлению рассказа по картине и серии картин. </w:t>
            </w:r>
          </w:p>
        </w:tc>
        <w:tc>
          <w:tcPr>
            <w:tcW w:w="2800" w:type="dxa"/>
            <w:tcBorders>
              <w:top w:val="single" w:sz="4" w:space="0" w:color="auto"/>
            </w:tcBorders>
          </w:tcPr>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p w:rsidR="00886CBC" w:rsidRPr="003507ED" w:rsidRDefault="00886CBC" w:rsidP="00313F8A">
            <w:pPr>
              <w:rPr>
                <w:rFonts w:ascii="Times New Roman" w:hAnsi="Times New Roman" w:cs="Times New Roman"/>
                <w:sz w:val="28"/>
                <w:szCs w:val="28"/>
              </w:rPr>
            </w:pPr>
          </w:p>
        </w:tc>
      </w:tr>
    </w:tbl>
    <w:p w:rsidR="003507ED" w:rsidRPr="003507ED" w:rsidRDefault="003507ED" w:rsidP="00886CBC">
      <w:pPr>
        <w:rPr>
          <w:rFonts w:ascii="Times New Roman" w:hAnsi="Times New Roman" w:cs="Times New Roman"/>
          <w:sz w:val="28"/>
          <w:szCs w:val="28"/>
        </w:rPr>
      </w:pPr>
    </w:p>
    <w:p w:rsidR="00886CBC" w:rsidRPr="003507ED" w:rsidRDefault="003507ED" w:rsidP="00886CBC">
      <w:pPr>
        <w:rPr>
          <w:rFonts w:ascii="Times New Roman" w:hAnsi="Times New Roman" w:cs="Times New Roman"/>
          <w:sz w:val="28"/>
          <w:szCs w:val="28"/>
        </w:rPr>
      </w:pPr>
      <w:r w:rsidRPr="003507ED">
        <w:rPr>
          <w:rFonts w:ascii="Times New Roman" w:hAnsi="Times New Roman" w:cs="Times New Roman"/>
          <w:sz w:val="28"/>
          <w:szCs w:val="28"/>
        </w:rPr>
        <w:t>Вывод: п</w:t>
      </w:r>
      <w:r w:rsidR="00886CBC" w:rsidRPr="003507ED">
        <w:rPr>
          <w:rFonts w:ascii="Times New Roman" w:hAnsi="Times New Roman" w:cs="Times New Roman"/>
          <w:sz w:val="28"/>
          <w:szCs w:val="28"/>
        </w:rPr>
        <w:t xml:space="preserve">родолжать работу по формированию лексико-грамматических средств языка, звукопроизношения – поставить и автоматизировать звуки: Ш, Ж, Л, </w:t>
      </w:r>
      <w:proofErr w:type="gramStart"/>
      <w:r w:rsidR="00886CBC" w:rsidRPr="003507ED">
        <w:rPr>
          <w:rFonts w:ascii="Times New Roman" w:hAnsi="Times New Roman" w:cs="Times New Roman"/>
          <w:sz w:val="28"/>
          <w:szCs w:val="28"/>
        </w:rPr>
        <w:t>Ль</w:t>
      </w:r>
      <w:proofErr w:type="gramEnd"/>
      <w:r w:rsidR="00886CBC" w:rsidRPr="003507ED">
        <w:rPr>
          <w:rFonts w:ascii="Times New Roman" w:hAnsi="Times New Roman" w:cs="Times New Roman"/>
          <w:sz w:val="28"/>
          <w:szCs w:val="28"/>
        </w:rPr>
        <w:t xml:space="preserve">, Р, </w:t>
      </w:r>
      <w:proofErr w:type="spellStart"/>
      <w:r w:rsidR="00886CBC" w:rsidRPr="003507ED">
        <w:rPr>
          <w:rFonts w:ascii="Times New Roman" w:hAnsi="Times New Roman" w:cs="Times New Roman"/>
          <w:sz w:val="28"/>
          <w:szCs w:val="28"/>
        </w:rPr>
        <w:t>Рь</w:t>
      </w:r>
      <w:proofErr w:type="spellEnd"/>
      <w:r w:rsidR="00886CBC" w:rsidRPr="003507ED">
        <w:rPr>
          <w:rFonts w:ascii="Times New Roman" w:hAnsi="Times New Roman" w:cs="Times New Roman"/>
          <w:sz w:val="28"/>
          <w:szCs w:val="28"/>
        </w:rPr>
        <w:t xml:space="preserve">; дефект озвончения, дефект смягчения. </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Работать над слоговой структурой сложных слов;</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Развивать связную речь;</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Развивать фонетический слух.</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lastRenderedPageBreak/>
        <w:t>Задания:</w:t>
      </w:r>
      <w:r w:rsidR="003507ED" w:rsidRPr="003507ED">
        <w:rPr>
          <w:rFonts w:ascii="Times New Roman" w:hAnsi="Times New Roman" w:cs="Times New Roman"/>
          <w:sz w:val="28"/>
          <w:szCs w:val="28"/>
        </w:rPr>
        <w:t xml:space="preserve"> р</w:t>
      </w:r>
      <w:r w:rsidRPr="003507ED">
        <w:rPr>
          <w:rFonts w:ascii="Times New Roman" w:hAnsi="Times New Roman" w:cs="Times New Roman"/>
          <w:sz w:val="28"/>
          <w:szCs w:val="28"/>
        </w:rPr>
        <w:t>асположение предметов по образцу, схеме, модели («Озвучь узор», «Продолжи рисунок»)</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Выкладывание последовательностей серий («Кем будет?», «Кто кем был раньше?», «Прошлое, настоящее, будущее»)</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Работа с деформированным текстом, фразой.</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Комме</w:t>
      </w:r>
      <w:r w:rsidR="003507ED" w:rsidRPr="003507ED">
        <w:rPr>
          <w:rFonts w:ascii="Times New Roman" w:hAnsi="Times New Roman" w:cs="Times New Roman"/>
          <w:sz w:val="28"/>
          <w:szCs w:val="28"/>
        </w:rPr>
        <w:t>нтирование собственных действий</w:t>
      </w:r>
      <w:r w:rsidRPr="003507ED">
        <w:rPr>
          <w:rFonts w:ascii="Times New Roman" w:hAnsi="Times New Roman" w:cs="Times New Roman"/>
          <w:sz w:val="28"/>
          <w:szCs w:val="28"/>
        </w:rPr>
        <w:t>.</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 xml:space="preserve">Выделение 4-лишнего по заданному признаку. </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«Что не так? объясни»</w:t>
      </w:r>
    </w:p>
    <w:p w:rsidR="00886CBC" w:rsidRPr="003507ED" w:rsidRDefault="00886CBC" w:rsidP="00886CBC">
      <w:pPr>
        <w:rPr>
          <w:rFonts w:ascii="Times New Roman" w:hAnsi="Times New Roman" w:cs="Times New Roman"/>
          <w:sz w:val="28"/>
          <w:szCs w:val="28"/>
        </w:rPr>
      </w:pPr>
      <w:proofErr w:type="spellStart"/>
      <w:r w:rsidRPr="003507ED">
        <w:rPr>
          <w:rFonts w:ascii="Times New Roman" w:hAnsi="Times New Roman" w:cs="Times New Roman"/>
          <w:sz w:val="28"/>
          <w:szCs w:val="28"/>
        </w:rPr>
        <w:t>Дорисовывание</w:t>
      </w:r>
      <w:proofErr w:type="spellEnd"/>
      <w:r w:rsidRPr="003507ED">
        <w:rPr>
          <w:rFonts w:ascii="Times New Roman" w:hAnsi="Times New Roman" w:cs="Times New Roman"/>
          <w:sz w:val="28"/>
          <w:szCs w:val="28"/>
        </w:rPr>
        <w:t xml:space="preserve"> недостающих элементов (раскрашивание в соответствии с шифром)</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 xml:space="preserve">Угадывание предмета на ощупь. </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 xml:space="preserve">Зачеркивание заданной буквы. </w:t>
      </w:r>
    </w:p>
    <w:p w:rsidR="00886CBC" w:rsidRPr="003507ED" w:rsidRDefault="00886CBC" w:rsidP="00886CBC">
      <w:pPr>
        <w:rPr>
          <w:rFonts w:ascii="Times New Roman" w:hAnsi="Times New Roman" w:cs="Times New Roman"/>
          <w:sz w:val="28"/>
          <w:szCs w:val="28"/>
        </w:rPr>
      </w:pPr>
      <w:r w:rsidRPr="003507ED">
        <w:rPr>
          <w:rFonts w:ascii="Times New Roman" w:hAnsi="Times New Roman" w:cs="Times New Roman"/>
          <w:sz w:val="28"/>
          <w:szCs w:val="28"/>
        </w:rPr>
        <w:t>Узнавание на ощупь.</w:t>
      </w:r>
    </w:p>
    <w:p w:rsidR="00886CBC" w:rsidRPr="003507ED" w:rsidRDefault="00886CBC" w:rsidP="00886CBC">
      <w:pPr>
        <w:ind w:right="-143"/>
        <w:rPr>
          <w:rFonts w:ascii="Times New Roman" w:hAnsi="Times New Roman" w:cs="Times New Roman"/>
          <w:sz w:val="28"/>
          <w:szCs w:val="28"/>
        </w:rPr>
      </w:pPr>
    </w:p>
    <w:p w:rsidR="00886CBC" w:rsidRPr="003507ED" w:rsidRDefault="00886CBC" w:rsidP="00886CBC">
      <w:pPr>
        <w:rPr>
          <w:rFonts w:ascii="Times New Roman" w:hAnsi="Times New Roman" w:cs="Times New Roman"/>
          <w:sz w:val="28"/>
          <w:szCs w:val="28"/>
        </w:rPr>
      </w:pPr>
    </w:p>
    <w:p w:rsidR="00886CBC" w:rsidRPr="003507ED" w:rsidRDefault="00886CBC" w:rsidP="00886CBC">
      <w:pPr>
        <w:rPr>
          <w:rFonts w:ascii="Times New Roman" w:hAnsi="Times New Roman" w:cs="Times New Roman"/>
          <w:sz w:val="28"/>
          <w:szCs w:val="28"/>
        </w:rPr>
      </w:pPr>
    </w:p>
    <w:p w:rsidR="00886CBC" w:rsidRPr="003507ED" w:rsidRDefault="00886CBC" w:rsidP="00886CBC">
      <w:pPr>
        <w:rPr>
          <w:rFonts w:ascii="Times New Roman" w:hAnsi="Times New Roman" w:cs="Times New Roman"/>
          <w:sz w:val="28"/>
          <w:szCs w:val="28"/>
        </w:rPr>
      </w:pPr>
    </w:p>
    <w:p w:rsidR="008A5419" w:rsidRDefault="008A5419"/>
    <w:p w:rsidR="006B4CEE" w:rsidRDefault="006B4CEE"/>
    <w:p w:rsidR="006B4CEE" w:rsidRDefault="006B4CEE"/>
    <w:p w:rsidR="006B4CEE" w:rsidRDefault="006B4CEE"/>
    <w:p w:rsidR="006B4CEE" w:rsidRDefault="006B4CEE"/>
    <w:p w:rsidR="006B4CEE" w:rsidRDefault="006B4CEE"/>
    <w:p w:rsidR="006B4CEE" w:rsidRDefault="006B4CEE"/>
    <w:p w:rsidR="006B4CEE" w:rsidRDefault="006B4CEE"/>
    <w:p w:rsidR="006B4CEE" w:rsidRDefault="006B4CEE"/>
    <w:p w:rsidR="006B4CEE" w:rsidRDefault="006B4CEE"/>
    <w:p w:rsidR="006B4CEE" w:rsidRDefault="006B4CEE"/>
    <w:p w:rsidR="006B4CEE" w:rsidRPr="00E91512" w:rsidRDefault="006B4CEE" w:rsidP="006B4CEE">
      <w:pPr>
        <w:jc w:val="right"/>
        <w:rPr>
          <w:i/>
        </w:rPr>
      </w:pPr>
      <w:r>
        <w:rPr>
          <w:i/>
        </w:rPr>
        <w:lastRenderedPageBreak/>
        <w:t>СКУРЫХИНА ДАРЬЯ</w:t>
      </w:r>
    </w:p>
    <w:p w:rsidR="006B4CEE" w:rsidRDefault="006B4CEE" w:rsidP="006B4CEE"/>
    <w:p w:rsidR="006B4CEE" w:rsidRPr="00AF3A39" w:rsidRDefault="006B4CEE" w:rsidP="006B4CEE">
      <w:pPr>
        <w:spacing w:after="0"/>
        <w:jc w:val="center"/>
        <w:rPr>
          <w:rFonts w:ascii="Times New Roman" w:hAnsi="Times New Roman" w:cs="Times New Roman"/>
          <w:b/>
          <w:sz w:val="36"/>
          <w:szCs w:val="36"/>
        </w:rPr>
      </w:pPr>
      <w:r w:rsidRPr="00261DB0">
        <w:rPr>
          <w:rFonts w:ascii="Times New Roman" w:hAnsi="Times New Roman" w:cs="Times New Roman"/>
          <w:b/>
          <w:sz w:val="36"/>
          <w:szCs w:val="36"/>
        </w:rPr>
        <w:t>Ин</w:t>
      </w:r>
      <w:r>
        <w:rPr>
          <w:rFonts w:ascii="Times New Roman" w:hAnsi="Times New Roman" w:cs="Times New Roman"/>
          <w:b/>
          <w:sz w:val="36"/>
          <w:szCs w:val="36"/>
        </w:rPr>
        <w:t xml:space="preserve">дивидуальный план работы на 2021/22 </w:t>
      </w:r>
      <w:r w:rsidRPr="00261DB0">
        <w:rPr>
          <w:rFonts w:ascii="Times New Roman" w:hAnsi="Times New Roman" w:cs="Times New Roman"/>
          <w:b/>
          <w:sz w:val="36"/>
          <w:szCs w:val="36"/>
        </w:rPr>
        <w:t>учебный год</w:t>
      </w:r>
    </w:p>
    <w:p w:rsidR="006B4CEE" w:rsidRPr="00261DB0" w:rsidRDefault="006B4CEE" w:rsidP="006B4CEE">
      <w:pPr>
        <w:spacing w:after="0" w:line="240" w:lineRule="auto"/>
        <w:ind w:left="360"/>
        <w:jc w:val="both"/>
        <w:rPr>
          <w:rFonts w:ascii="Times New Roman" w:hAnsi="Times New Roman" w:cs="Times New Roman"/>
          <w:sz w:val="36"/>
          <w:szCs w:val="36"/>
        </w:rPr>
      </w:pPr>
      <w:r w:rsidRPr="00261DB0">
        <w:rPr>
          <w:rFonts w:ascii="Times New Roman" w:hAnsi="Times New Roman" w:cs="Times New Roman"/>
          <w:sz w:val="36"/>
          <w:szCs w:val="36"/>
        </w:rPr>
        <w:t>1.Развитие общей и мелкой моторики.</w:t>
      </w:r>
    </w:p>
    <w:p w:rsidR="006B4CEE" w:rsidRPr="00261DB0" w:rsidRDefault="006B4CEE" w:rsidP="006B4CEE">
      <w:pPr>
        <w:spacing w:after="0" w:line="240" w:lineRule="auto"/>
        <w:ind w:left="360"/>
        <w:jc w:val="both"/>
        <w:rPr>
          <w:rFonts w:ascii="Times New Roman" w:hAnsi="Times New Roman" w:cs="Times New Roman"/>
          <w:sz w:val="36"/>
          <w:szCs w:val="36"/>
        </w:rPr>
      </w:pPr>
      <w:r w:rsidRPr="00261DB0">
        <w:rPr>
          <w:rFonts w:ascii="Times New Roman" w:hAnsi="Times New Roman" w:cs="Times New Roman"/>
          <w:sz w:val="36"/>
          <w:szCs w:val="36"/>
        </w:rPr>
        <w:t xml:space="preserve">2.Развитие артикуляционного </w:t>
      </w:r>
      <w:proofErr w:type="spellStart"/>
      <w:r w:rsidRPr="00261DB0">
        <w:rPr>
          <w:rFonts w:ascii="Times New Roman" w:hAnsi="Times New Roman" w:cs="Times New Roman"/>
          <w:sz w:val="36"/>
          <w:szCs w:val="36"/>
        </w:rPr>
        <w:t>праксиса</w:t>
      </w:r>
      <w:proofErr w:type="spellEnd"/>
      <w:r w:rsidRPr="00261DB0">
        <w:rPr>
          <w:rFonts w:ascii="Times New Roman" w:hAnsi="Times New Roman" w:cs="Times New Roman"/>
          <w:sz w:val="36"/>
          <w:szCs w:val="36"/>
        </w:rPr>
        <w:t xml:space="preserve"> и ощущения движений.</w:t>
      </w:r>
    </w:p>
    <w:p w:rsidR="006B4CEE" w:rsidRPr="00261DB0" w:rsidRDefault="006B4CEE" w:rsidP="006B4CEE">
      <w:pPr>
        <w:spacing w:after="0" w:line="240" w:lineRule="auto"/>
        <w:ind w:left="360"/>
        <w:jc w:val="both"/>
        <w:rPr>
          <w:rFonts w:ascii="Times New Roman" w:hAnsi="Times New Roman" w:cs="Times New Roman"/>
          <w:sz w:val="36"/>
          <w:szCs w:val="36"/>
        </w:rPr>
      </w:pPr>
      <w:r w:rsidRPr="00261DB0">
        <w:rPr>
          <w:rFonts w:ascii="Times New Roman" w:hAnsi="Times New Roman" w:cs="Times New Roman"/>
          <w:sz w:val="36"/>
          <w:szCs w:val="36"/>
        </w:rPr>
        <w:t>3.Формирование речевого дыхания, работа над просодическими компонентами речи.</w:t>
      </w:r>
    </w:p>
    <w:p w:rsidR="006B4CEE" w:rsidRPr="00261DB0" w:rsidRDefault="006B4CEE" w:rsidP="006B4CEE">
      <w:pPr>
        <w:spacing w:after="0" w:line="240" w:lineRule="auto"/>
        <w:ind w:left="360"/>
        <w:jc w:val="both"/>
        <w:rPr>
          <w:rFonts w:ascii="Times New Roman" w:hAnsi="Times New Roman" w:cs="Times New Roman"/>
          <w:sz w:val="36"/>
          <w:szCs w:val="36"/>
        </w:rPr>
      </w:pPr>
      <w:r w:rsidRPr="00261DB0">
        <w:rPr>
          <w:rFonts w:ascii="Times New Roman" w:hAnsi="Times New Roman" w:cs="Times New Roman"/>
          <w:sz w:val="36"/>
          <w:szCs w:val="36"/>
        </w:rPr>
        <w:t>4.Формирование полноценной звуковой стороны речи:</w:t>
      </w:r>
    </w:p>
    <w:p w:rsidR="006B4CEE" w:rsidRPr="00261DB0" w:rsidRDefault="006B4CEE" w:rsidP="006B4CEE">
      <w:pPr>
        <w:numPr>
          <w:ilvl w:val="1"/>
          <w:numId w:val="2"/>
        </w:num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развитие артикуляционных навыков;</w:t>
      </w:r>
    </w:p>
    <w:p w:rsidR="006B4CEE" w:rsidRPr="00261DB0" w:rsidRDefault="006B4CEE" w:rsidP="006B4CEE">
      <w:pPr>
        <w:numPr>
          <w:ilvl w:val="1"/>
          <w:numId w:val="2"/>
        </w:num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формирование правильного произношения нарушенных и отсутствующих звуков;</w:t>
      </w:r>
    </w:p>
    <w:p w:rsidR="006B4CEE" w:rsidRPr="00261DB0" w:rsidRDefault="006B4CEE" w:rsidP="006B4CEE">
      <w:pPr>
        <w:pStyle w:val="a4"/>
        <w:numPr>
          <w:ilvl w:val="1"/>
          <w:numId w:val="2"/>
        </w:num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совершенствование фонематических процессов, звукового анализа и синтеза, фонематических представлений.</w:t>
      </w:r>
    </w:p>
    <w:p w:rsidR="006B4CEE" w:rsidRPr="00261DB0" w:rsidRDefault="006B4CEE" w:rsidP="006B4CEE">
      <w:pPr>
        <w:numPr>
          <w:ilvl w:val="0"/>
          <w:numId w:val="1"/>
        </w:num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работа над слоговой структурой слов.</w:t>
      </w:r>
    </w:p>
    <w:p w:rsidR="006B4CEE" w:rsidRPr="00261DB0" w:rsidRDefault="006B4CEE" w:rsidP="006B4CEE">
      <w:pPr>
        <w:tabs>
          <w:tab w:val="left" w:pos="360"/>
        </w:tabs>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 xml:space="preserve">      5.Расширение объёма словаря (активного и пассивного).</w:t>
      </w:r>
    </w:p>
    <w:p w:rsidR="006B4CEE" w:rsidRPr="00261DB0" w:rsidRDefault="006B4CEE" w:rsidP="006B4CEE">
      <w:p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 xml:space="preserve">      6.Совершенствование у ребенка имеющейся связной речи.</w:t>
      </w:r>
    </w:p>
    <w:p w:rsidR="006B4CEE" w:rsidRPr="00261DB0" w:rsidRDefault="006B4CEE" w:rsidP="006B4CEE">
      <w:p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 xml:space="preserve">      7.Практическое закрепление лексических и грамматических форм:</w:t>
      </w:r>
    </w:p>
    <w:p w:rsidR="006B4CEE" w:rsidRPr="00261DB0" w:rsidRDefault="006B4CEE" w:rsidP="006B4CEE">
      <w:pPr>
        <w:numPr>
          <w:ilvl w:val="1"/>
          <w:numId w:val="1"/>
        </w:num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развитие навыков словообразования;</w:t>
      </w:r>
    </w:p>
    <w:p w:rsidR="006B4CEE" w:rsidRPr="00261DB0" w:rsidRDefault="006B4CEE" w:rsidP="006B4CEE">
      <w:pPr>
        <w:numPr>
          <w:ilvl w:val="1"/>
          <w:numId w:val="1"/>
        </w:num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развитие навыков словоизменения;</w:t>
      </w:r>
    </w:p>
    <w:p w:rsidR="006B4CEE" w:rsidRPr="00261DB0" w:rsidRDefault="006B4CEE" w:rsidP="006B4CEE">
      <w:pPr>
        <w:numPr>
          <w:ilvl w:val="1"/>
          <w:numId w:val="1"/>
        </w:numPr>
        <w:spacing w:after="0" w:line="240" w:lineRule="auto"/>
        <w:jc w:val="both"/>
        <w:rPr>
          <w:rFonts w:ascii="Times New Roman" w:hAnsi="Times New Roman" w:cs="Times New Roman"/>
          <w:sz w:val="36"/>
          <w:szCs w:val="36"/>
        </w:rPr>
      </w:pPr>
      <w:r w:rsidRPr="00261DB0">
        <w:rPr>
          <w:rFonts w:ascii="Times New Roman" w:hAnsi="Times New Roman" w:cs="Times New Roman"/>
          <w:sz w:val="36"/>
          <w:szCs w:val="36"/>
        </w:rPr>
        <w:t>употребление в речи предлогов.</w:t>
      </w:r>
    </w:p>
    <w:p w:rsidR="006B4CEE" w:rsidRPr="00261DB0" w:rsidRDefault="006B4CEE" w:rsidP="006B4CEE">
      <w:pPr>
        <w:tabs>
          <w:tab w:val="left" w:pos="540"/>
          <w:tab w:val="left" w:pos="900"/>
        </w:tabs>
        <w:spacing w:after="0" w:line="240" w:lineRule="auto"/>
        <w:ind w:left="540"/>
        <w:jc w:val="both"/>
        <w:rPr>
          <w:rFonts w:ascii="Times New Roman" w:hAnsi="Times New Roman" w:cs="Times New Roman"/>
          <w:sz w:val="36"/>
          <w:szCs w:val="36"/>
        </w:rPr>
      </w:pPr>
      <w:r w:rsidRPr="00261DB0">
        <w:rPr>
          <w:rFonts w:ascii="Times New Roman" w:hAnsi="Times New Roman" w:cs="Times New Roman"/>
          <w:sz w:val="36"/>
          <w:szCs w:val="36"/>
        </w:rPr>
        <w:t>8.Развитие психологической базы речи.</w:t>
      </w:r>
    </w:p>
    <w:p w:rsidR="006B4CEE" w:rsidRPr="00261DB0" w:rsidRDefault="006B4CEE" w:rsidP="006B4CEE">
      <w:pPr>
        <w:tabs>
          <w:tab w:val="left" w:pos="540"/>
        </w:tabs>
        <w:spacing w:after="0" w:line="240" w:lineRule="auto"/>
        <w:ind w:left="540"/>
        <w:jc w:val="both"/>
        <w:rPr>
          <w:rFonts w:ascii="Times New Roman" w:hAnsi="Times New Roman" w:cs="Times New Roman"/>
          <w:sz w:val="36"/>
          <w:szCs w:val="36"/>
        </w:rPr>
      </w:pPr>
      <w:r w:rsidRPr="00261DB0">
        <w:rPr>
          <w:rFonts w:ascii="Times New Roman" w:hAnsi="Times New Roman" w:cs="Times New Roman"/>
          <w:sz w:val="36"/>
          <w:szCs w:val="36"/>
        </w:rPr>
        <w:t>9.Выработка самоконтроля за звукопроизношением.</w:t>
      </w:r>
    </w:p>
    <w:p w:rsidR="006B4CEE" w:rsidRPr="00261DB0" w:rsidRDefault="006B4CEE" w:rsidP="006B4CEE">
      <w:pPr>
        <w:tabs>
          <w:tab w:val="left" w:pos="540"/>
        </w:tabs>
        <w:spacing w:after="0" w:line="240" w:lineRule="auto"/>
        <w:ind w:left="540"/>
        <w:jc w:val="both"/>
        <w:rPr>
          <w:rFonts w:ascii="Times New Roman" w:hAnsi="Times New Roman" w:cs="Times New Roman"/>
          <w:sz w:val="36"/>
          <w:szCs w:val="36"/>
        </w:rPr>
      </w:pPr>
      <w:r w:rsidRPr="00261DB0">
        <w:rPr>
          <w:rFonts w:ascii="Times New Roman" w:hAnsi="Times New Roman" w:cs="Times New Roman"/>
          <w:sz w:val="36"/>
          <w:szCs w:val="36"/>
        </w:rPr>
        <w:t>10.Формирование коммуникативных умений и навыков.</w:t>
      </w:r>
    </w:p>
    <w:p w:rsidR="006B4CEE" w:rsidRPr="00261DB0" w:rsidRDefault="006B4CEE" w:rsidP="006B4CEE">
      <w:pPr>
        <w:tabs>
          <w:tab w:val="left" w:pos="540"/>
        </w:tabs>
        <w:spacing w:after="0" w:line="240" w:lineRule="auto"/>
        <w:ind w:left="540"/>
        <w:jc w:val="both"/>
        <w:rPr>
          <w:rFonts w:ascii="Times New Roman" w:hAnsi="Times New Roman" w:cs="Times New Roman"/>
          <w:sz w:val="36"/>
          <w:szCs w:val="36"/>
        </w:rPr>
      </w:pPr>
      <w:r w:rsidRPr="00261DB0">
        <w:rPr>
          <w:rFonts w:ascii="Times New Roman" w:hAnsi="Times New Roman" w:cs="Times New Roman"/>
          <w:sz w:val="36"/>
          <w:szCs w:val="36"/>
        </w:rPr>
        <w:t>11.Работа согласно перспективного плана.</w:t>
      </w:r>
    </w:p>
    <w:p w:rsidR="006B4CEE" w:rsidRPr="00261DB0" w:rsidRDefault="006B4CEE" w:rsidP="006B4CEE">
      <w:pPr>
        <w:tabs>
          <w:tab w:val="left" w:pos="540"/>
        </w:tabs>
        <w:spacing w:after="0" w:line="240" w:lineRule="auto"/>
        <w:ind w:left="540"/>
        <w:jc w:val="both"/>
        <w:rPr>
          <w:rFonts w:ascii="Times New Roman" w:hAnsi="Times New Roman" w:cs="Times New Roman"/>
          <w:sz w:val="36"/>
          <w:szCs w:val="36"/>
        </w:rPr>
      </w:pPr>
    </w:p>
    <w:p w:rsidR="006B4CEE" w:rsidRDefault="006B4CEE">
      <w:bookmarkStart w:id="0" w:name="_GoBack"/>
      <w:bookmarkEnd w:id="0"/>
    </w:p>
    <w:p w:rsidR="006B4CEE" w:rsidRDefault="006B4CEE"/>
    <w:sectPr w:rsidR="006B4CEE" w:rsidSect="00F970CA">
      <w:pgSz w:w="11906" w:h="16838"/>
      <w:pgMar w:top="1134" w:right="850" w:bottom="1134" w:left="1701" w:header="708" w:footer="708" w:gutter="0"/>
      <w:cols w:space="708"/>
      <w:docGrid w:linePitch="360"/>
    </w:sectPr>
  </w:body>
</w:document>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se="http://schemas.microsoft.com/office/word/2015/wordml/symex" mc:Ignorable="w14 w15 w16se">
  <w:font w:name="Symbol">
    <w:panose1 w:val="05050102010706020507"/>
    <w:charset w:val="02"/>
    <w:family w:val="roman"/>
    <w:pitch w:val="variable"/>
    <w:sig w:usb0="00000000" w:usb1="10000000" w:usb2="00000000" w:usb3="00000000" w:csb0="80000000" w:csb1="00000000"/>
  </w:font>
  <w:font w:name="Times New Roman">
    <w:panose1 w:val="02020603050405020304"/>
    <w:charset w:val="CC"/>
    <w:family w:val="roman"/>
    <w:pitch w:val="variable"/>
    <w:sig w:usb0="E0002EFF" w:usb1="C0007843" w:usb2="00000009" w:usb3="00000000" w:csb0="000001FF" w:csb1="00000000"/>
  </w:font>
  <w:font w:name="Courier New">
    <w:panose1 w:val="02070309020205020404"/>
    <w:charset w:val="CC"/>
    <w:family w:val="modern"/>
    <w:pitch w:val="fixed"/>
    <w:sig w:usb0="E0002AFF" w:usb1="C0007843" w:usb2="00000009" w:usb3="00000000" w:csb0="000001FF" w:csb1="00000000"/>
  </w:font>
  <w:font w:name="Wingdings">
    <w:panose1 w:val="05000000000000000000"/>
    <w:charset w:val="02"/>
    <w:family w:val="auto"/>
    <w:pitch w:val="variable"/>
    <w:sig w:usb0="00000000" w:usb1="10000000" w:usb2="00000000" w:usb3="00000000" w:csb0="80000000" w:csb1="00000000"/>
  </w:font>
  <w:font w:name="Calibri">
    <w:panose1 w:val="020F0502020204030204"/>
    <w:charset w:val="CC"/>
    <w:family w:val="swiss"/>
    <w:pitch w:val="variable"/>
    <w:sig w:usb0="E00002FF" w:usb1="4000ACFF" w:usb2="00000001" w:usb3="00000000" w:csb0="0000019F" w:csb1="00000000"/>
  </w:font>
  <w:font w:name="Cambria">
    <w:panose1 w:val="02040503050406030204"/>
    <w:charset w:val="CC"/>
    <w:family w:val="roman"/>
    <w:pitch w:val="variable"/>
    <w:sig w:usb0="E00002FF" w:usb1="400004FF" w:usb2="00000000" w:usb3="00000000" w:csb0="0000019F" w:csb1="00000000"/>
  </w:font>
</w:fonts>
</file>

<file path=word/numbering.xml><?xml version="1.0" encoding="utf-8"?>
<w:numbering xmlns:wpc="http://schemas.microsoft.com/office/word/2010/wordprocessingCanvas" xmlns:cx="http://schemas.microsoft.com/office/drawing/2014/chartex"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p14">
  <w:abstractNum w:abstractNumId="0" w15:restartNumberingAfterBreak="0">
    <w:nsid w:val="233556D2"/>
    <w:multiLevelType w:val="hybridMultilevel"/>
    <w:tmpl w:val="BB484274"/>
    <w:lvl w:ilvl="0" w:tplc="04190001">
      <w:start w:val="1"/>
      <w:numFmt w:val="bullet"/>
      <w:lvlText w:val=""/>
      <w:lvlJc w:val="left"/>
      <w:pPr>
        <w:tabs>
          <w:tab w:val="num" w:pos="1365"/>
        </w:tabs>
        <w:ind w:left="1365" w:hanging="360"/>
      </w:pPr>
      <w:rPr>
        <w:rFonts w:ascii="Symbol" w:hAnsi="Symbol" w:hint="default"/>
      </w:rPr>
    </w:lvl>
    <w:lvl w:ilvl="1" w:tplc="04190001">
      <w:start w:val="1"/>
      <w:numFmt w:val="bullet"/>
      <w:lvlText w:val=""/>
      <w:lvlJc w:val="left"/>
      <w:pPr>
        <w:tabs>
          <w:tab w:val="num" w:pos="1365"/>
        </w:tabs>
        <w:ind w:left="1365" w:hanging="360"/>
      </w:pPr>
      <w:rPr>
        <w:rFonts w:ascii="Symbol" w:hAnsi="Symbol" w:hint="default"/>
      </w:rPr>
    </w:lvl>
    <w:lvl w:ilvl="2" w:tplc="0419000F">
      <w:start w:val="1"/>
      <w:numFmt w:val="decimal"/>
      <w:lvlText w:val="%3."/>
      <w:lvlJc w:val="left"/>
      <w:pPr>
        <w:tabs>
          <w:tab w:val="num" w:pos="2805"/>
        </w:tabs>
        <w:ind w:left="2805" w:hanging="360"/>
      </w:pPr>
      <w:rPr>
        <w:rFonts w:hint="default"/>
      </w:rPr>
    </w:lvl>
    <w:lvl w:ilvl="3" w:tplc="04190001" w:tentative="1">
      <w:start w:val="1"/>
      <w:numFmt w:val="bullet"/>
      <w:lvlText w:val=""/>
      <w:lvlJc w:val="left"/>
      <w:pPr>
        <w:tabs>
          <w:tab w:val="num" w:pos="3525"/>
        </w:tabs>
        <w:ind w:left="3525" w:hanging="360"/>
      </w:pPr>
      <w:rPr>
        <w:rFonts w:ascii="Symbol" w:hAnsi="Symbol" w:hint="default"/>
      </w:rPr>
    </w:lvl>
    <w:lvl w:ilvl="4" w:tplc="04190003" w:tentative="1">
      <w:start w:val="1"/>
      <w:numFmt w:val="bullet"/>
      <w:lvlText w:val="o"/>
      <w:lvlJc w:val="left"/>
      <w:pPr>
        <w:tabs>
          <w:tab w:val="num" w:pos="4245"/>
        </w:tabs>
        <w:ind w:left="4245" w:hanging="360"/>
      </w:pPr>
      <w:rPr>
        <w:rFonts w:ascii="Courier New" w:hAnsi="Courier New" w:cs="Courier New" w:hint="default"/>
      </w:rPr>
    </w:lvl>
    <w:lvl w:ilvl="5" w:tplc="04190005" w:tentative="1">
      <w:start w:val="1"/>
      <w:numFmt w:val="bullet"/>
      <w:lvlText w:val=""/>
      <w:lvlJc w:val="left"/>
      <w:pPr>
        <w:tabs>
          <w:tab w:val="num" w:pos="4965"/>
        </w:tabs>
        <w:ind w:left="4965" w:hanging="360"/>
      </w:pPr>
      <w:rPr>
        <w:rFonts w:ascii="Wingdings" w:hAnsi="Wingdings" w:hint="default"/>
      </w:rPr>
    </w:lvl>
    <w:lvl w:ilvl="6" w:tplc="04190001" w:tentative="1">
      <w:start w:val="1"/>
      <w:numFmt w:val="bullet"/>
      <w:lvlText w:val=""/>
      <w:lvlJc w:val="left"/>
      <w:pPr>
        <w:tabs>
          <w:tab w:val="num" w:pos="5685"/>
        </w:tabs>
        <w:ind w:left="5685" w:hanging="360"/>
      </w:pPr>
      <w:rPr>
        <w:rFonts w:ascii="Symbol" w:hAnsi="Symbol" w:hint="default"/>
      </w:rPr>
    </w:lvl>
    <w:lvl w:ilvl="7" w:tplc="04190003" w:tentative="1">
      <w:start w:val="1"/>
      <w:numFmt w:val="bullet"/>
      <w:lvlText w:val="o"/>
      <w:lvlJc w:val="left"/>
      <w:pPr>
        <w:tabs>
          <w:tab w:val="num" w:pos="6405"/>
        </w:tabs>
        <w:ind w:left="6405" w:hanging="360"/>
      </w:pPr>
      <w:rPr>
        <w:rFonts w:ascii="Courier New" w:hAnsi="Courier New" w:cs="Courier New" w:hint="default"/>
      </w:rPr>
    </w:lvl>
    <w:lvl w:ilvl="8" w:tplc="04190005" w:tentative="1">
      <w:start w:val="1"/>
      <w:numFmt w:val="bullet"/>
      <w:lvlText w:val=""/>
      <w:lvlJc w:val="left"/>
      <w:pPr>
        <w:tabs>
          <w:tab w:val="num" w:pos="7125"/>
        </w:tabs>
        <w:ind w:left="7125" w:hanging="360"/>
      </w:pPr>
      <w:rPr>
        <w:rFonts w:ascii="Wingdings" w:hAnsi="Wingdings" w:hint="default"/>
      </w:rPr>
    </w:lvl>
  </w:abstractNum>
  <w:abstractNum w:abstractNumId="1" w15:restartNumberingAfterBreak="0">
    <w:nsid w:val="602F411D"/>
    <w:multiLevelType w:val="hybridMultilevel"/>
    <w:tmpl w:val="A4CCB9E0"/>
    <w:lvl w:ilvl="0" w:tplc="0419000F">
      <w:start w:val="1"/>
      <w:numFmt w:val="decimal"/>
      <w:lvlText w:val="%1."/>
      <w:lvlJc w:val="left"/>
      <w:pPr>
        <w:tabs>
          <w:tab w:val="num" w:pos="1069"/>
        </w:tabs>
        <w:ind w:left="1069" w:hanging="360"/>
      </w:pPr>
    </w:lvl>
    <w:lvl w:ilvl="1" w:tplc="04190001">
      <w:start w:val="1"/>
      <w:numFmt w:val="bullet"/>
      <w:lvlText w:val=""/>
      <w:lvlJc w:val="left"/>
      <w:pPr>
        <w:tabs>
          <w:tab w:val="num" w:pos="1440"/>
        </w:tabs>
        <w:ind w:left="1440" w:hanging="360"/>
      </w:pPr>
      <w:rPr>
        <w:rFonts w:ascii="Symbol" w:hAnsi="Symbol" w:hint="default"/>
      </w:rPr>
    </w:lvl>
    <w:lvl w:ilvl="2" w:tplc="0419001B" w:tentative="1">
      <w:start w:val="1"/>
      <w:numFmt w:val="lowerRoman"/>
      <w:lvlText w:val="%3."/>
      <w:lvlJc w:val="right"/>
      <w:pPr>
        <w:tabs>
          <w:tab w:val="num" w:pos="2160"/>
        </w:tabs>
        <w:ind w:left="2160" w:hanging="180"/>
      </w:pPr>
    </w:lvl>
    <w:lvl w:ilvl="3" w:tplc="0419000F" w:tentative="1">
      <w:start w:val="1"/>
      <w:numFmt w:val="decimal"/>
      <w:lvlText w:val="%4."/>
      <w:lvlJc w:val="left"/>
      <w:pPr>
        <w:tabs>
          <w:tab w:val="num" w:pos="2880"/>
        </w:tabs>
        <w:ind w:left="2880" w:hanging="360"/>
      </w:pPr>
    </w:lvl>
    <w:lvl w:ilvl="4" w:tplc="04190019" w:tentative="1">
      <w:start w:val="1"/>
      <w:numFmt w:val="lowerLetter"/>
      <w:lvlText w:val="%5."/>
      <w:lvlJc w:val="left"/>
      <w:pPr>
        <w:tabs>
          <w:tab w:val="num" w:pos="3600"/>
        </w:tabs>
        <w:ind w:left="3600" w:hanging="360"/>
      </w:pPr>
    </w:lvl>
    <w:lvl w:ilvl="5" w:tplc="0419001B" w:tentative="1">
      <w:start w:val="1"/>
      <w:numFmt w:val="lowerRoman"/>
      <w:lvlText w:val="%6."/>
      <w:lvlJc w:val="right"/>
      <w:pPr>
        <w:tabs>
          <w:tab w:val="num" w:pos="4320"/>
        </w:tabs>
        <w:ind w:left="4320" w:hanging="180"/>
      </w:pPr>
    </w:lvl>
    <w:lvl w:ilvl="6" w:tplc="0419000F" w:tentative="1">
      <w:start w:val="1"/>
      <w:numFmt w:val="decimal"/>
      <w:lvlText w:val="%7."/>
      <w:lvlJc w:val="left"/>
      <w:pPr>
        <w:tabs>
          <w:tab w:val="num" w:pos="5040"/>
        </w:tabs>
        <w:ind w:left="5040" w:hanging="360"/>
      </w:pPr>
    </w:lvl>
    <w:lvl w:ilvl="7" w:tplc="04190019" w:tentative="1">
      <w:start w:val="1"/>
      <w:numFmt w:val="lowerLetter"/>
      <w:lvlText w:val="%8."/>
      <w:lvlJc w:val="left"/>
      <w:pPr>
        <w:tabs>
          <w:tab w:val="num" w:pos="5760"/>
        </w:tabs>
        <w:ind w:left="5760" w:hanging="360"/>
      </w:pPr>
    </w:lvl>
    <w:lvl w:ilvl="8" w:tplc="0419001B" w:tentative="1">
      <w:start w:val="1"/>
      <w:numFmt w:val="lowerRoman"/>
      <w:lvlText w:val="%9."/>
      <w:lvlJc w:val="right"/>
      <w:pPr>
        <w:tabs>
          <w:tab w:val="num" w:pos="6480"/>
        </w:tabs>
        <w:ind w:left="6480" w:hanging="180"/>
      </w:pPr>
    </w:lvl>
  </w:abstractNum>
  <w:num w:numId="1">
    <w:abstractNumId w:val="0"/>
  </w:num>
  <w:num w:numId="2">
    <w:abstractNumId w:val="1"/>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se="http://schemas.microsoft.com/office/word/2015/wordml/symex" xmlns:sl="http://schemas.openxmlformats.org/schemaLibrary/2006/main" mc:Ignorable="w14 w15 w16se">
  <w:zoom w:percent="100"/>
  <w:proofState w:spelling="clean" w:grammar="clean"/>
  <w:defaultTabStop w:val="708"/>
  <w:characterSpacingControl w:val="doNotCompress"/>
  <w:compat>
    <w:useFELayout/>
    <w:compatSetting w:name="compatibilityMode" w:uri="http://schemas.microsoft.com/office/word" w:val="12"/>
  </w:compat>
  <w:rsids>
    <w:rsidRoot w:val="00886CBC"/>
    <w:rsid w:val="003507ED"/>
    <w:rsid w:val="006B4CEE"/>
    <w:rsid w:val="00886CBC"/>
    <w:rsid w:val="008A5419"/>
  </w:rsids>
  <m:mathPr>
    <m:mathFont m:val="Cambria Math"/>
    <m:brkBin m:val="before"/>
    <m:brkBinSub m:val="--"/>
    <m:smallFrac m:val="0"/>
    <m:dispDef/>
    <m:lMargin m:val="0"/>
    <m:rMargin m:val="0"/>
    <m:defJc m:val="centerGroup"/>
    <m:wrapIndent m:val="1440"/>
    <m:intLim m:val="subSup"/>
    <m:naryLim m:val="undOvr"/>
  </m:mathPr>
  <w:themeFontLang w:val="ru-RU"/>
  <w:clrSchemeMapping w:bg1="light1" w:t1="dark1" w:bg2="light2" w:t2="dark2" w:accent1="accent1" w:accent2="accent2" w:accent3="accent3" w:accent4="accent4" w:accent5="accent5" w:accent6="accent6" w:hyperlink="hyperlink" w:followedHyperlink="followedHyperlink"/>
  <w:shapeDefaults>
    <o:shapedefaults v:ext="edit" spidmax="1026"/>
    <o:shapelayout v:ext="edit">
      <o:idmap v:ext="edit" data="1"/>
    </o:shapelayout>
  </w:shapeDefaults>
  <w:decimalSymbol w:val=","/>
  <w:listSeparator w:val=";"/>
  <w14:docId w14:val="0A0C369F"/>
  <w15:docId w15:val="{8898EF65-2600-4C4B-AD27-F800C9610B66}"/>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se="http://schemas.microsoft.com/office/word/2015/wordml/symex" mc:Ignorable="w14 w15 w16se">
  <w:docDefaults>
    <w:rPrDefault>
      <w:rPr>
        <w:rFonts w:asciiTheme="minorHAnsi" w:eastAsiaTheme="minorEastAsia" w:hAnsiTheme="minorHAnsi" w:cstheme="minorBidi"/>
        <w:sz w:val="22"/>
        <w:szCs w:val="22"/>
        <w:lang w:val="ru-RU" w:eastAsia="ru-RU" w:bidi="ar-SA"/>
      </w:rPr>
    </w:rPrDefault>
    <w:pPrDefault>
      <w:pPr>
        <w:spacing w:after="200" w:line="276" w:lineRule="auto"/>
      </w:pPr>
    </w:pPrDefault>
  </w:docDefaults>
  <w:latentStyles w:defLockedState="0" w:defUIPriority="99" w:defSemiHidden="0" w:defUnhideWhenUsed="0" w:defQFormat="0" w:count="371">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5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atentStyles>
  <w:style w:type="paragraph" w:default="1" w:styleId="a">
    <w:name w:val="Normal"/>
    <w:qFormat/>
  </w:style>
  <w:style w:type="character" w:default="1" w:styleId="a0">
    <w:name w:val="Default Paragraph Font"/>
    <w:uiPriority w:val="1"/>
    <w:semiHidden/>
    <w:unhideWhenUsed/>
  </w:style>
  <w:style w:type="table" w:default="1" w:styleId="a1">
    <w:name w:val="Normal Table"/>
    <w:uiPriority w:val="99"/>
    <w:semiHidden/>
    <w:unhideWhenUsed/>
    <w:tblPr>
      <w:tblInd w:w="0" w:type="dxa"/>
      <w:tblCellMar>
        <w:top w:w="0" w:type="dxa"/>
        <w:left w:w="108" w:type="dxa"/>
        <w:bottom w:w="0" w:type="dxa"/>
        <w:right w:w="108" w:type="dxa"/>
      </w:tblCellMar>
    </w:tblPr>
  </w:style>
  <w:style w:type="numbering" w:default="1" w:styleId="a2">
    <w:name w:val="No List"/>
    <w:uiPriority w:val="99"/>
    <w:semiHidden/>
    <w:unhideWhenUsed/>
  </w:style>
  <w:style w:type="table" w:styleId="a3">
    <w:name w:val="Table Grid"/>
    <w:basedOn w:val="a1"/>
    <w:uiPriority w:val="59"/>
    <w:rsid w:val="00886CBC"/>
    <w:pPr>
      <w:spacing w:after="0" w:line="240" w:lineRule="auto"/>
    </w:pPr>
    <w:tblPr>
      <w:tblBorders>
        <w:top w:val="single" w:sz="4" w:space="0" w:color="000000" w:themeColor="text1"/>
        <w:left w:val="single" w:sz="4" w:space="0" w:color="000000" w:themeColor="text1"/>
        <w:bottom w:val="single" w:sz="4" w:space="0" w:color="000000" w:themeColor="text1"/>
        <w:right w:val="single" w:sz="4" w:space="0" w:color="000000" w:themeColor="text1"/>
        <w:insideH w:val="single" w:sz="4" w:space="0" w:color="000000" w:themeColor="text1"/>
        <w:insideV w:val="single" w:sz="4" w:space="0" w:color="000000" w:themeColor="text1"/>
      </w:tblBorders>
    </w:tblPr>
  </w:style>
  <w:style w:type="paragraph" w:styleId="a4">
    <w:name w:val="List Paragraph"/>
    <w:basedOn w:val="a"/>
    <w:uiPriority w:val="34"/>
    <w:qFormat/>
    <w:rsid w:val="006B4CEE"/>
    <w:pPr>
      <w:ind w:left="720"/>
      <w:contextualSpacing/>
    </w:pPr>
    <w:rPr>
      <w:rFonts w:eastAsiaTheme="minorHAnsi"/>
      <w:lang w:eastAsia="en-US"/>
    </w:r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se="http://schemas.microsoft.com/office/word/2015/wordml/symex" mc:Ignorable="w14 w15 w16se">
  <w:optimizeForBrowser/>
</w:webSettings>
</file>

<file path=word/_rels/document.xml.rels><?xml version="1.0" encoding="UTF-8" standalone="yes"?>
<Relationships xmlns="http://schemas.openxmlformats.org/package/2006/relationships"><Relationship Id="rId3" Type="http://schemas.openxmlformats.org/officeDocument/2006/relationships/settings" Target="settings.xml"/><Relationship Id="rId2" Type="http://schemas.openxmlformats.org/officeDocument/2006/relationships/styles" Target="styles.xml"/><Relationship Id="rId1" Type="http://schemas.openxmlformats.org/officeDocument/2006/relationships/numbering" Target="numbering.xml"/><Relationship Id="rId6" Type="http://schemas.openxmlformats.org/officeDocument/2006/relationships/theme" Target="theme/theme1.xml"/><Relationship Id="rId5" Type="http://schemas.openxmlformats.org/officeDocument/2006/relationships/fontTable" Target="fontTable.xml"/><Relationship Id="rId4" Type="http://schemas.openxmlformats.org/officeDocument/2006/relationships/webSettings" Target="webSettings.xml"/></Relationships>
</file>

<file path=word/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Normal</Template>
  <TotalTime>12</TotalTime>
  <Pages>7</Pages>
  <Words>944</Words>
  <Characters>5386</Characters>
  <Application>Microsoft Office Word</Application>
  <DocSecurity>0</DocSecurity>
  <Lines>44</Lines>
  <Paragraphs>12</Paragraphs>
  <ScaleCrop>false</ScaleCrop>
  <Company>МОУ СОШ №4</Company>
  <LinksUpToDate>false</LinksUpToDate>
  <CharactersWithSpaces>6318</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Администратор</dc:creator>
  <cp:keywords/>
  <dc:description/>
  <cp:lastModifiedBy>common</cp:lastModifiedBy>
  <cp:revision>4</cp:revision>
  <dcterms:created xsi:type="dcterms:W3CDTF">2020-03-02T04:18:00Z</dcterms:created>
  <dcterms:modified xsi:type="dcterms:W3CDTF">2021-11-19T05:04:00Z</dcterms:modified>
</cp:coreProperties>
</file>