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70" r:id="rId14"/>
    <p:sldId id="269" r:id="rId15"/>
    <p:sldId id="268" r:id="rId16"/>
    <p:sldId id="271" r:id="rId17"/>
    <p:sldId id="272" r:id="rId18"/>
    <p:sldId id="276" r:id="rId19"/>
    <p:sldId id="274" r:id="rId2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10" d="100"/>
          <a:sy n="110" d="100"/>
        </p:scale>
        <p:origin x="-16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06.12.2021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06.12.2021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06.12.2021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06.12.2021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06.12.2021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06.12.2021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06.12.2021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06.12.2021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06.12.2021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06.12.2021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06.12.2021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06.12.2021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33.jpeg"/><Relationship Id="rId4" Type="http://schemas.openxmlformats.org/officeDocument/2006/relationships/image" Target="../media/image32.jpeg"/></Relationships>
</file>

<file path=ppt/slides/_rels/slide1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1.bp.blogspot.com/-5bZzvGhxbWc/VbUSFmid4_I/AAAAAAAABrs/Ad4hSwEtWl8/s1600/%25D0%25A0%25D0%25B0%25D0%25BC%25D0%25BA%25D0%25B0%2B%25D0%25B4%25D0%25B5%25D1%2582%25D1%2581%25D0%25BA%25D0%25B0%25D1%258F.png"/>
          <p:cNvPicPr>
            <a:picLocks noChangeAspect="1" noChangeArrowheads="1"/>
          </p:cNvPicPr>
          <p:nvPr/>
        </p:nvPicPr>
        <p:blipFill>
          <a:blip r:embed="rId2"/>
          <a:srcRect/>
          <a:stretch>
            <a:fillRect/>
          </a:stretch>
        </p:blipFill>
        <p:spPr bwMode="auto">
          <a:xfrm>
            <a:off x="0" y="0"/>
            <a:ext cx="9144001" cy="6858000"/>
          </a:xfrm>
          <a:prstGeom prst="rect">
            <a:avLst/>
          </a:prstGeom>
          <a:noFill/>
        </p:spPr>
      </p:pic>
      <p:sp>
        <p:nvSpPr>
          <p:cNvPr id="3" name="TextBox 2"/>
          <p:cNvSpPr txBox="1"/>
          <p:nvPr/>
        </p:nvSpPr>
        <p:spPr>
          <a:xfrm>
            <a:off x="1785918" y="1571612"/>
            <a:ext cx="5143536" cy="1446550"/>
          </a:xfrm>
          <a:prstGeom prst="rect">
            <a:avLst/>
          </a:prstGeom>
          <a:noFill/>
        </p:spPr>
        <p:txBody>
          <a:bodyPr wrap="square" rtlCol="0">
            <a:spAutoFit/>
          </a:bodyPr>
          <a:lstStyle/>
          <a:p>
            <a:pPr algn="ctr"/>
            <a:r>
              <a:rPr lang="ru-RU" sz="4400" b="1" dirty="0" smtClean="0">
                <a:solidFill>
                  <a:srgbClr val="0070C0"/>
                </a:solidFill>
                <a:latin typeface="Times New Roman" pitchFamily="18" charset="0"/>
                <a:cs typeface="Times New Roman" pitchFamily="18" charset="0"/>
              </a:rPr>
              <a:t>Проект «Игрушки» (по </a:t>
            </a:r>
            <a:r>
              <a:rPr lang="ru-RU" sz="4400" b="1" dirty="0" err="1" smtClean="0">
                <a:solidFill>
                  <a:srgbClr val="0070C0"/>
                </a:solidFill>
                <a:latin typeface="Times New Roman" pitchFamily="18" charset="0"/>
                <a:cs typeface="Times New Roman" pitchFamily="18" charset="0"/>
              </a:rPr>
              <a:t>А.Барто</a:t>
            </a:r>
            <a:r>
              <a:rPr lang="ru-RU" sz="4400" b="1" dirty="0" smtClean="0">
                <a:solidFill>
                  <a:srgbClr val="0070C0"/>
                </a:solidFill>
                <a:latin typeface="Times New Roman" pitchFamily="18" charset="0"/>
                <a:cs typeface="Times New Roman" pitchFamily="18" charset="0"/>
              </a:rPr>
              <a:t>)</a:t>
            </a:r>
            <a:endParaRPr lang="ru-RU" sz="4400" b="1" dirty="0">
              <a:solidFill>
                <a:srgbClr val="0070C0"/>
              </a:solidFill>
              <a:latin typeface="Times New Roman" pitchFamily="18" charset="0"/>
              <a:cs typeface="Times New Roman" pitchFamily="18" charset="0"/>
            </a:endParaRPr>
          </a:p>
        </p:txBody>
      </p:sp>
      <p:sp>
        <p:nvSpPr>
          <p:cNvPr id="4" name="TextBox 3"/>
          <p:cNvSpPr txBox="1"/>
          <p:nvPr/>
        </p:nvSpPr>
        <p:spPr>
          <a:xfrm>
            <a:off x="4714876" y="4429132"/>
            <a:ext cx="2928958" cy="584775"/>
          </a:xfrm>
          <a:prstGeom prst="rect">
            <a:avLst/>
          </a:prstGeom>
          <a:noFill/>
        </p:spPr>
        <p:txBody>
          <a:bodyPr wrap="square" rtlCol="0">
            <a:spAutoFit/>
          </a:bodyPr>
          <a:lstStyle/>
          <a:p>
            <a:r>
              <a:rPr lang="ru-RU" sz="1600" dirty="0" smtClean="0">
                <a:latin typeface="Times New Roman" pitchFamily="18" charset="0"/>
                <a:cs typeface="Times New Roman" pitchFamily="18" charset="0"/>
              </a:rPr>
              <a:t>Руководитель Усольцева О.О.</a:t>
            </a:r>
          </a:p>
          <a:p>
            <a:r>
              <a:rPr lang="ru-RU" sz="1600" dirty="0" smtClean="0">
                <a:latin typeface="Times New Roman" pitchFamily="18" charset="0"/>
                <a:cs typeface="Times New Roman" pitchFamily="18" charset="0"/>
              </a:rPr>
              <a:t>Воспитатель 1 кв.кат.</a:t>
            </a:r>
            <a:endParaRPr lang="ru-RU" sz="1600" dirty="0">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s://phonoteka.org/uploads/posts/2021-04/1619605530_27-phonoteka_org-p-fon-s-igrushkami-dlya-fotoshopa-32.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TextBox 2"/>
          <p:cNvSpPr txBox="1"/>
          <p:nvPr/>
        </p:nvSpPr>
        <p:spPr>
          <a:xfrm>
            <a:off x="285720" y="285728"/>
            <a:ext cx="8358246" cy="1754326"/>
          </a:xfrm>
          <a:prstGeom prst="rect">
            <a:avLst/>
          </a:prstGeom>
          <a:noFill/>
        </p:spPr>
        <p:txBody>
          <a:bodyPr wrap="square" rtlCol="0">
            <a:spAutoFit/>
          </a:bodyPr>
          <a:lstStyle/>
          <a:p>
            <a:r>
              <a:rPr lang="ru-RU" b="1" dirty="0" smtClean="0">
                <a:latin typeface="Times New Roman" pitchFamily="18" charset="0"/>
                <a:cs typeface="Times New Roman" pitchFamily="18" charset="0"/>
              </a:rPr>
              <a:t>2. «Машина»</a:t>
            </a:r>
            <a:endParaRPr lang="ru-RU" dirty="0" smtClean="0">
              <a:latin typeface="Times New Roman" pitchFamily="18" charset="0"/>
              <a:cs typeface="Times New Roman" pitchFamily="18" charset="0"/>
            </a:endParaRPr>
          </a:p>
          <a:p>
            <a:r>
              <a:rPr lang="ru-RU" dirty="0" smtClean="0">
                <a:latin typeface="Times New Roman" pitchFamily="18" charset="0"/>
                <a:cs typeface="Times New Roman" pitchFamily="18" charset="0"/>
              </a:rPr>
              <a:t> 1. Обследование машины. «Грузовая машина» </a:t>
            </a:r>
          </a:p>
          <a:p>
            <a:r>
              <a:rPr lang="ru-RU" dirty="0" smtClean="0">
                <a:latin typeface="Times New Roman" pitchFamily="18" charset="0"/>
                <a:cs typeface="Times New Roman" pitchFamily="18" charset="0"/>
              </a:rPr>
              <a:t> 2. Подвижная игра «Воробушки и автомобиль». </a:t>
            </a:r>
          </a:p>
          <a:p>
            <a:r>
              <a:rPr lang="ru-RU" dirty="0" smtClean="0">
                <a:latin typeface="Times New Roman" pitchFamily="18" charset="0"/>
                <a:cs typeface="Times New Roman" pitchFamily="18" charset="0"/>
              </a:rPr>
              <a:t> 3. Чтение и обыгрывание стихотворения А. </a:t>
            </a:r>
            <a:r>
              <a:rPr lang="ru-RU" dirty="0" err="1" smtClean="0">
                <a:latin typeface="Times New Roman" pitchFamily="18" charset="0"/>
                <a:cs typeface="Times New Roman" pitchFamily="18" charset="0"/>
              </a:rPr>
              <a:t>Барто</a:t>
            </a:r>
            <a:r>
              <a:rPr lang="ru-RU" dirty="0" smtClean="0">
                <a:latin typeface="Times New Roman" pitchFamily="18" charset="0"/>
                <a:cs typeface="Times New Roman" pitchFamily="18" charset="0"/>
              </a:rPr>
              <a:t> «Грузовик».</a:t>
            </a:r>
          </a:p>
          <a:p>
            <a:r>
              <a:rPr lang="ru-RU" dirty="0" smtClean="0">
                <a:latin typeface="Times New Roman" pitchFamily="18" charset="0"/>
                <a:cs typeface="Times New Roman" pitchFamily="18" charset="0"/>
              </a:rPr>
              <a:t> 4. Рисование «Дорога для грузовика». </a:t>
            </a:r>
          </a:p>
          <a:p>
            <a:r>
              <a:rPr lang="ru-RU" dirty="0" smtClean="0">
                <a:latin typeface="Times New Roman" pitchFamily="18" charset="0"/>
                <a:cs typeface="Times New Roman" pitchFamily="18" charset="0"/>
              </a:rPr>
              <a:t> 5. Аппликация «Грузовик»</a:t>
            </a:r>
            <a:endParaRPr lang="ru-RU" dirty="0">
              <a:latin typeface="Times New Roman" pitchFamily="18" charset="0"/>
              <a:cs typeface="Times New Roman" pitchFamily="18" charset="0"/>
            </a:endParaRPr>
          </a:p>
        </p:txBody>
      </p:sp>
      <p:pic>
        <p:nvPicPr>
          <p:cNvPr id="26626" name="Picture 2" descr="https://sun9-86.userapi.com/impg/_eF4yjPVP6VQfA0jEJiL3ceBvcb6Ffa1-CUdcA/XNzLRcIwTWg.jpg?size=1600x1200&amp;quality=96&amp;sign=1c6e5b135782843a6f46ec18754797b2&amp;type=album"/>
          <p:cNvPicPr>
            <a:picLocks noChangeAspect="1" noChangeArrowheads="1"/>
          </p:cNvPicPr>
          <p:nvPr/>
        </p:nvPicPr>
        <p:blipFill>
          <a:blip r:embed="rId3" cstate="print"/>
          <a:srcRect/>
          <a:stretch>
            <a:fillRect/>
          </a:stretch>
        </p:blipFill>
        <p:spPr bwMode="auto">
          <a:xfrm>
            <a:off x="3357555" y="1643050"/>
            <a:ext cx="3071834" cy="2303876"/>
          </a:xfrm>
          <a:prstGeom prst="rect">
            <a:avLst/>
          </a:prstGeom>
          <a:noFill/>
        </p:spPr>
      </p:pic>
      <p:pic>
        <p:nvPicPr>
          <p:cNvPr id="26628" name="Picture 4" descr="https://sun9-74.userapi.com/impg/ol5VEnaP8bBQril9mSjJKZW5ICaCqJ3MEws5ug/DGEsx2b3p7M.jpg?size=1600x1200&amp;quality=96&amp;sign=453aa01d4cbfb6b824d631448bbb5fd6&amp;type=album"/>
          <p:cNvPicPr>
            <a:picLocks noChangeAspect="1" noChangeArrowheads="1"/>
          </p:cNvPicPr>
          <p:nvPr/>
        </p:nvPicPr>
        <p:blipFill>
          <a:blip r:embed="rId4" cstate="print"/>
          <a:srcRect/>
          <a:stretch>
            <a:fillRect/>
          </a:stretch>
        </p:blipFill>
        <p:spPr bwMode="auto">
          <a:xfrm>
            <a:off x="214282" y="3143248"/>
            <a:ext cx="3071834" cy="2303875"/>
          </a:xfrm>
          <a:prstGeom prst="rect">
            <a:avLst/>
          </a:prstGeom>
          <a:noFill/>
        </p:spPr>
      </p:pic>
      <p:pic>
        <p:nvPicPr>
          <p:cNvPr id="12290" name="Picture 2" descr="https://sun9-18.userapi.com/impg/AqUieHBAUGhee0GEfBwhZsmgDemXY7ZjAwM0Mw/-pXKybcU0Ac.jpg?size=1200x1600&amp;quality=96&amp;sign=722a8bf725a1f55e7b97805ddf851e87&amp;type=album"/>
          <p:cNvPicPr>
            <a:picLocks noChangeAspect="1" noChangeArrowheads="1"/>
          </p:cNvPicPr>
          <p:nvPr/>
        </p:nvPicPr>
        <p:blipFill>
          <a:blip r:embed="rId5" cstate="print"/>
          <a:srcRect t="13547"/>
          <a:stretch>
            <a:fillRect/>
          </a:stretch>
        </p:blipFill>
        <p:spPr bwMode="auto">
          <a:xfrm>
            <a:off x="3438456" y="4071942"/>
            <a:ext cx="2133676" cy="2459506"/>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s://phonoteka.org/uploads/posts/2021-04/1619605530_27-phonoteka_org-p-fon-s-igrushkami-dlya-fotoshopa-32.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pic>
        <p:nvPicPr>
          <p:cNvPr id="25602" name="Picture 2" descr="https://sun9-88.userapi.com/impg/_pn8UsunNl1QoH8XsSyRUxaoGBuYRjWqiHZD9g/M9q84TB5Fr8.jpg?size=1200x1600&amp;quality=96&amp;sign=31d5807c0119fce9db1da83f03bbe75f&amp;type=album"/>
          <p:cNvPicPr>
            <a:picLocks noChangeAspect="1" noChangeArrowheads="1"/>
          </p:cNvPicPr>
          <p:nvPr/>
        </p:nvPicPr>
        <p:blipFill>
          <a:blip r:embed="rId3" cstate="print"/>
          <a:srcRect/>
          <a:stretch>
            <a:fillRect/>
          </a:stretch>
        </p:blipFill>
        <p:spPr bwMode="auto">
          <a:xfrm>
            <a:off x="357158" y="3571876"/>
            <a:ext cx="1928808" cy="2571744"/>
          </a:xfrm>
          <a:prstGeom prst="rect">
            <a:avLst/>
          </a:prstGeom>
          <a:noFill/>
        </p:spPr>
      </p:pic>
      <p:pic>
        <p:nvPicPr>
          <p:cNvPr id="25604" name="Picture 4" descr="https://sun9-11.userapi.com/impg/Uj2441rmVsFE2G11lG3BJRdSBIpVh5jPClvn8w/ChUN4Jd0tmY.jpg?size=1200x1600&amp;quality=96&amp;sign=a6ce4d5224a133a89ffd6e62efa511b2&amp;type=album"/>
          <p:cNvPicPr>
            <a:picLocks noChangeAspect="1" noChangeArrowheads="1"/>
          </p:cNvPicPr>
          <p:nvPr/>
        </p:nvPicPr>
        <p:blipFill>
          <a:blip r:embed="rId4" cstate="print"/>
          <a:srcRect/>
          <a:stretch>
            <a:fillRect/>
          </a:stretch>
        </p:blipFill>
        <p:spPr bwMode="auto">
          <a:xfrm rot="5400000">
            <a:off x="2847959" y="3224215"/>
            <a:ext cx="2514594" cy="3352792"/>
          </a:xfrm>
          <a:prstGeom prst="rect">
            <a:avLst/>
          </a:prstGeom>
          <a:noFill/>
        </p:spPr>
      </p:pic>
      <p:pic>
        <p:nvPicPr>
          <p:cNvPr id="25606" name="Picture 6" descr="https://sun9-24.userapi.com/impg/QEkM9nl-NW0dLuTsazhtIZh6zacfOmX9hh_cbw/6a-4Fu8Cy-g.jpg?size=1600x1200&amp;quality=96&amp;sign=fdb4e0348bc8ab60cbafc319904dab27&amp;type=album"/>
          <p:cNvPicPr>
            <a:picLocks noChangeAspect="1" noChangeArrowheads="1"/>
          </p:cNvPicPr>
          <p:nvPr/>
        </p:nvPicPr>
        <p:blipFill>
          <a:blip r:embed="rId5" cstate="print"/>
          <a:srcRect/>
          <a:stretch>
            <a:fillRect/>
          </a:stretch>
        </p:blipFill>
        <p:spPr bwMode="auto">
          <a:xfrm>
            <a:off x="357159" y="357166"/>
            <a:ext cx="3143271" cy="2357453"/>
          </a:xfrm>
          <a:prstGeom prst="rect">
            <a:avLst/>
          </a:prstGeom>
          <a:noFill/>
        </p:spPr>
      </p:pic>
      <p:pic>
        <p:nvPicPr>
          <p:cNvPr id="25608" name="Picture 8" descr="https://sun9-81.userapi.com/impg/TgYLBrf-u0IeuoR3FGdu1d3JtLIvi-DQX6RfJA/mNxtmGePP4o.jpg?size=1600x1200&amp;quality=96&amp;sign=cbfc707215812d22659003e374196c25&amp;type=album"/>
          <p:cNvPicPr>
            <a:picLocks noChangeAspect="1" noChangeArrowheads="1"/>
          </p:cNvPicPr>
          <p:nvPr/>
        </p:nvPicPr>
        <p:blipFill>
          <a:blip r:embed="rId6" cstate="print"/>
          <a:srcRect r="17599" b="13179"/>
          <a:stretch>
            <a:fillRect/>
          </a:stretch>
        </p:blipFill>
        <p:spPr bwMode="auto">
          <a:xfrm>
            <a:off x="4357686" y="428604"/>
            <a:ext cx="2773351" cy="2191586"/>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s://phonoteka.org/uploads/posts/2021-04/1619605530_27-phonoteka_org-p-fon-s-igrushkami-dlya-fotoshopa-32.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TextBox 2"/>
          <p:cNvSpPr txBox="1"/>
          <p:nvPr/>
        </p:nvSpPr>
        <p:spPr>
          <a:xfrm>
            <a:off x="500034" y="285728"/>
            <a:ext cx="8001056" cy="2031325"/>
          </a:xfrm>
          <a:prstGeom prst="rect">
            <a:avLst/>
          </a:prstGeom>
          <a:noFill/>
        </p:spPr>
        <p:txBody>
          <a:bodyPr wrap="square" rtlCol="0">
            <a:spAutoFit/>
          </a:bodyPr>
          <a:lstStyle/>
          <a:p>
            <a:r>
              <a:rPr lang="ru-RU" b="1" dirty="0" smtClean="0">
                <a:latin typeface="Times New Roman" pitchFamily="18" charset="0"/>
                <a:cs typeface="Times New Roman" pitchFamily="18" charset="0"/>
              </a:rPr>
              <a:t>3. «Самолет»</a:t>
            </a:r>
            <a:endParaRPr lang="ru-RU" dirty="0" smtClean="0">
              <a:latin typeface="Times New Roman" pitchFamily="18" charset="0"/>
              <a:cs typeface="Times New Roman" pitchFamily="18" charset="0"/>
            </a:endParaRPr>
          </a:p>
          <a:p>
            <a:r>
              <a:rPr lang="ru-RU" dirty="0" smtClean="0">
                <a:latin typeface="Times New Roman" pitchFamily="18" charset="0"/>
                <a:cs typeface="Times New Roman" pitchFamily="18" charset="0"/>
              </a:rPr>
              <a:t> 1. Обследование самолета.»Рассматривание игрушки самолет»</a:t>
            </a:r>
          </a:p>
          <a:p>
            <a:r>
              <a:rPr lang="ru-RU" dirty="0" smtClean="0">
                <a:latin typeface="Times New Roman" pitchFamily="18" charset="0"/>
                <a:cs typeface="Times New Roman" pitchFamily="18" charset="0"/>
              </a:rPr>
              <a:t> 2. Чтение и обыгрывание стихотворения А. </a:t>
            </a:r>
            <a:r>
              <a:rPr lang="ru-RU" dirty="0" err="1" smtClean="0">
                <a:latin typeface="Times New Roman" pitchFamily="18" charset="0"/>
                <a:cs typeface="Times New Roman" pitchFamily="18" charset="0"/>
              </a:rPr>
              <a:t>Барто</a:t>
            </a:r>
            <a:r>
              <a:rPr lang="ru-RU" dirty="0" smtClean="0">
                <a:latin typeface="Times New Roman" pitchFamily="18" charset="0"/>
                <a:cs typeface="Times New Roman" pitchFamily="18" charset="0"/>
              </a:rPr>
              <a:t> «Самолет».</a:t>
            </a:r>
          </a:p>
          <a:p>
            <a:r>
              <a:rPr lang="ru-RU" dirty="0" smtClean="0">
                <a:latin typeface="Times New Roman" pitchFamily="18" charset="0"/>
                <a:cs typeface="Times New Roman" pitchFamily="18" charset="0"/>
              </a:rPr>
              <a:t> 3. Подвижная игра «Самолеты».</a:t>
            </a:r>
          </a:p>
          <a:p>
            <a:r>
              <a:rPr lang="ru-RU" dirty="0" smtClean="0">
                <a:latin typeface="Times New Roman" pitchFamily="18" charset="0"/>
                <a:cs typeface="Times New Roman" pitchFamily="18" charset="0"/>
              </a:rPr>
              <a:t>4. Пальчиковая игра «Самолет».</a:t>
            </a:r>
          </a:p>
          <a:p>
            <a:r>
              <a:rPr lang="ru-RU" dirty="0" smtClean="0">
                <a:latin typeface="Times New Roman" pitchFamily="18" charset="0"/>
                <a:cs typeface="Times New Roman" pitchFamily="18" charset="0"/>
              </a:rPr>
              <a:t>5. Лепка «Самолёт»</a:t>
            </a:r>
          </a:p>
          <a:p>
            <a:endParaRPr lang="ru-RU" dirty="0"/>
          </a:p>
        </p:txBody>
      </p:sp>
      <p:pic>
        <p:nvPicPr>
          <p:cNvPr id="10242" name="Picture 2" descr="https://sun9-58.userapi.com/impg/YAD8tzFlwCXg62a7N3zS04wDAA9yav_m5YV_fw/zOOTurfefjA.jpg?size=1600x1200&amp;quality=96&amp;sign=138c91289e6d535b2bd6b67ddf5fe9b3&amp;type=album"/>
          <p:cNvPicPr>
            <a:picLocks noChangeAspect="1" noChangeArrowheads="1"/>
          </p:cNvPicPr>
          <p:nvPr/>
        </p:nvPicPr>
        <p:blipFill>
          <a:blip r:embed="rId3" cstate="print"/>
          <a:srcRect/>
          <a:stretch>
            <a:fillRect/>
          </a:stretch>
        </p:blipFill>
        <p:spPr bwMode="auto">
          <a:xfrm>
            <a:off x="285721" y="2071678"/>
            <a:ext cx="2786082" cy="2089562"/>
          </a:xfrm>
          <a:prstGeom prst="rect">
            <a:avLst/>
          </a:prstGeom>
          <a:noFill/>
        </p:spPr>
      </p:pic>
      <p:pic>
        <p:nvPicPr>
          <p:cNvPr id="10244" name="Picture 4" descr="https://sun9-85.userapi.com/impg/AvFl3DBrs1-iKyYSZ7111c97Dvz3GZWbC_NHzw/ESivj6den1o.jpg?size=1600x1200&amp;quality=96&amp;sign=5464f1ca597e35642d0329514fd27c7d&amp;type=album"/>
          <p:cNvPicPr>
            <a:picLocks noChangeAspect="1" noChangeArrowheads="1"/>
          </p:cNvPicPr>
          <p:nvPr/>
        </p:nvPicPr>
        <p:blipFill>
          <a:blip r:embed="rId4" cstate="print"/>
          <a:srcRect t="20048" r="24821"/>
          <a:stretch>
            <a:fillRect/>
          </a:stretch>
        </p:blipFill>
        <p:spPr bwMode="auto">
          <a:xfrm>
            <a:off x="3286116" y="2000240"/>
            <a:ext cx="2769023" cy="2208620"/>
          </a:xfrm>
          <a:prstGeom prst="rect">
            <a:avLst/>
          </a:prstGeom>
          <a:noFill/>
        </p:spPr>
      </p:pic>
      <p:pic>
        <p:nvPicPr>
          <p:cNvPr id="6" name="Picture 2" descr="https://sun9-59.userapi.com/impg/klCW4BmenXoVWc_CTpW-IPpeat4aJS_6-MuIFA/2X-m7UwiGyQ.jpg?size=1600x1200&amp;quality=96&amp;sign=ef59488dfcd854ea4efe5f3160d424c4&amp;type=album"/>
          <p:cNvPicPr>
            <a:picLocks noChangeAspect="1" noChangeArrowheads="1"/>
          </p:cNvPicPr>
          <p:nvPr/>
        </p:nvPicPr>
        <p:blipFill>
          <a:blip r:embed="rId5" cstate="print"/>
          <a:srcRect t="17143"/>
          <a:stretch>
            <a:fillRect/>
          </a:stretch>
        </p:blipFill>
        <p:spPr bwMode="auto">
          <a:xfrm>
            <a:off x="285720" y="4429132"/>
            <a:ext cx="2786082" cy="1731351"/>
          </a:xfrm>
          <a:prstGeom prst="rect">
            <a:avLst/>
          </a:prstGeom>
          <a:noFill/>
        </p:spPr>
      </p:pic>
      <p:pic>
        <p:nvPicPr>
          <p:cNvPr id="7" name="Picture 4" descr="https://sun9-37.userapi.com/impg/IB6ylsFNR3yeRM-J0ADCSS-1340MHvHfiKDkOg/jy0R7NvHeW4.jpg?size=1600x1200&amp;quality=96&amp;sign=890322016a940532883fda5af5fa864a&amp;type=album"/>
          <p:cNvPicPr>
            <a:picLocks noChangeAspect="1" noChangeArrowheads="1"/>
          </p:cNvPicPr>
          <p:nvPr/>
        </p:nvPicPr>
        <p:blipFill>
          <a:blip r:embed="rId6" cstate="print"/>
          <a:srcRect/>
          <a:stretch>
            <a:fillRect/>
          </a:stretch>
        </p:blipFill>
        <p:spPr bwMode="auto">
          <a:xfrm>
            <a:off x="3214678" y="4357694"/>
            <a:ext cx="2667019" cy="2000264"/>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s://phonoteka.org/uploads/posts/2021-04/1619605530_27-phonoteka_org-p-fon-s-igrushkami-dlya-fotoshopa-32.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pic>
        <p:nvPicPr>
          <p:cNvPr id="7170" name="Picture 2" descr="https://sun9-81.userapi.com/impg/wTr6lCF0M-xeAv7ol3zJ2qjfBGlH95SMNAkr7w/q1mdxRoLRPc.jpg?size=1200x1600&amp;quality=96&amp;sign=ee231124cb6daf43b90dc7c1409ac9f9&amp;type=album"/>
          <p:cNvPicPr>
            <a:picLocks noChangeAspect="1" noChangeArrowheads="1"/>
          </p:cNvPicPr>
          <p:nvPr/>
        </p:nvPicPr>
        <p:blipFill>
          <a:blip r:embed="rId3" cstate="print"/>
          <a:srcRect/>
          <a:stretch>
            <a:fillRect/>
          </a:stretch>
        </p:blipFill>
        <p:spPr bwMode="auto">
          <a:xfrm>
            <a:off x="357158" y="214290"/>
            <a:ext cx="2286016" cy="3048021"/>
          </a:xfrm>
          <a:prstGeom prst="rect">
            <a:avLst/>
          </a:prstGeom>
          <a:noFill/>
        </p:spPr>
      </p:pic>
      <p:pic>
        <p:nvPicPr>
          <p:cNvPr id="7172" name="Picture 4" descr="https://sun9-20.userapi.com/impg/NSa-GO8_Dhj8iPvqpEC5tcneJpwuLwvCOncxhg/UmrSbWNnqKY.jpg?size=1200x1600&amp;quality=96&amp;sign=4db92e8194381132ea3ca7c33d3b3307&amp;type=album"/>
          <p:cNvPicPr>
            <a:picLocks noChangeAspect="1" noChangeArrowheads="1"/>
          </p:cNvPicPr>
          <p:nvPr/>
        </p:nvPicPr>
        <p:blipFill>
          <a:blip r:embed="rId4" cstate="print"/>
          <a:srcRect/>
          <a:stretch>
            <a:fillRect/>
          </a:stretch>
        </p:blipFill>
        <p:spPr bwMode="auto">
          <a:xfrm>
            <a:off x="2928926" y="214290"/>
            <a:ext cx="2286016" cy="3048021"/>
          </a:xfrm>
          <a:prstGeom prst="rect">
            <a:avLst/>
          </a:prstGeom>
          <a:noFill/>
        </p:spPr>
      </p:pic>
      <p:pic>
        <p:nvPicPr>
          <p:cNvPr id="7174" name="Picture 6" descr="https://sun9-41.userapi.com/impg/hB09aDeRu0LQrxYRl02iax4PwEm9e93h8XJNBw/LvpFicSVpFQ.jpg?size=1600x1200&amp;quality=96&amp;sign=be7411a123a24552e7a66710ca14b38e&amp;type=album"/>
          <p:cNvPicPr>
            <a:picLocks noChangeAspect="1" noChangeArrowheads="1"/>
          </p:cNvPicPr>
          <p:nvPr/>
        </p:nvPicPr>
        <p:blipFill>
          <a:blip r:embed="rId5" cstate="print"/>
          <a:srcRect l="16253" b="16027"/>
          <a:stretch>
            <a:fillRect/>
          </a:stretch>
        </p:blipFill>
        <p:spPr bwMode="auto">
          <a:xfrm>
            <a:off x="214282" y="4429132"/>
            <a:ext cx="2944827" cy="2214578"/>
          </a:xfrm>
          <a:prstGeom prst="rect">
            <a:avLst/>
          </a:prstGeom>
          <a:noFill/>
        </p:spPr>
      </p:pic>
      <p:pic>
        <p:nvPicPr>
          <p:cNvPr id="7176" name="Picture 8" descr="https://sun9-85.userapi.com/impg/VJ9BGNDzTMXZ2nCt_HkxXjdqtQ75T9ANt9QM-Q/R8utWj3feHY.jpg?size=1600x1200&amp;quality=96&amp;sign=052d286f30d909333a56bdb4e79ca035&amp;type=album"/>
          <p:cNvPicPr>
            <a:picLocks noChangeAspect="1" noChangeArrowheads="1"/>
          </p:cNvPicPr>
          <p:nvPr/>
        </p:nvPicPr>
        <p:blipFill>
          <a:blip r:embed="rId6" cstate="print"/>
          <a:srcRect l="17964" b="24390"/>
          <a:stretch>
            <a:fillRect/>
          </a:stretch>
        </p:blipFill>
        <p:spPr bwMode="auto">
          <a:xfrm>
            <a:off x="3109442" y="3429000"/>
            <a:ext cx="2867506" cy="1946555"/>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s://phonoteka.org/uploads/posts/2021-04/1619605530_27-phonoteka_org-p-fon-s-igrushkami-dlya-fotoshopa-32.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TextBox 2"/>
          <p:cNvSpPr txBox="1"/>
          <p:nvPr/>
        </p:nvSpPr>
        <p:spPr>
          <a:xfrm>
            <a:off x="500034" y="285728"/>
            <a:ext cx="7929618" cy="2031325"/>
          </a:xfrm>
          <a:prstGeom prst="rect">
            <a:avLst/>
          </a:prstGeom>
          <a:noFill/>
        </p:spPr>
        <p:txBody>
          <a:bodyPr wrap="square" rtlCol="0">
            <a:spAutoFit/>
          </a:bodyPr>
          <a:lstStyle/>
          <a:p>
            <a:r>
              <a:rPr lang="ru-RU" b="1" dirty="0" smtClean="0">
                <a:latin typeface="Times New Roman" pitchFamily="18" charset="0"/>
                <a:cs typeface="Times New Roman" pitchFamily="18" charset="0"/>
              </a:rPr>
              <a:t>4. «Зайка»</a:t>
            </a:r>
            <a:endParaRPr lang="ru-RU" dirty="0" smtClean="0">
              <a:latin typeface="Times New Roman" pitchFamily="18" charset="0"/>
              <a:cs typeface="Times New Roman" pitchFamily="18" charset="0"/>
            </a:endParaRPr>
          </a:p>
          <a:p>
            <a:r>
              <a:rPr lang="ru-RU" dirty="0" smtClean="0">
                <a:latin typeface="Times New Roman" pitchFamily="18" charset="0"/>
                <a:cs typeface="Times New Roman" pitchFamily="18" charset="0"/>
              </a:rPr>
              <a:t>1. Обследование зайки. « Знакомство с игрушкой заяц»</a:t>
            </a:r>
          </a:p>
          <a:p>
            <a:r>
              <a:rPr lang="ru-RU" dirty="0" smtClean="0">
                <a:latin typeface="Times New Roman" pitchFamily="18" charset="0"/>
                <a:cs typeface="Times New Roman" pitchFamily="18" charset="0"/>
              </a:rPr>
              <a:t>2. Подвижная игра «Зайка серенький сидит и ушами шевелит». </a:t>
            </a:r>
          </a:p>
          <a:p>
            <a:r>
              <a:rPr lang="ru-RU" dirty="0" smtClean="0">
                <a:latin typeface="Times New Roman" pitchFamily="18" charset="0"/>
                <a:cs typeface="Times New Roman" pitchFamily="18" charset="0"/>
              </a:rPr>
              <a:t>3. Чтение и обыгрывание стихотворения А. </a:t>
            </a:r>
            <a:r>
              <a:rPr lang="ru-RU" dirty="0" err="1" smtClean="0">
                <a:latin typeface="Times New Roman" pitchFamily="18" charset="0"/>
                <a:cs typeface="Times New Roman" pitchFamily="18" charset="0"/>
              </a:rPr>
              <a:t>Барто</a:t>
            </a:r>
            <a:r>
              <a:rPr lang="ru-RU" dirty="0" smtClean="0">
                <a:latin typeface="Times New Roman" pitchFamily="18" charset="0"/>
                <a:cs typeface="Times New Roman" pitchFamily="18" charset="0"/>
              </a:rPr>
              <a:t> «Зайка».</a:t>
            </a:r>
          </a:p>
          <a:p>
            <a:r>
              <a:rPr lang="ru-RU" dirty="0" smtClean="0">
                <a:latin typeface="Times New Roman" pitchFamily="18" charset="0"/>
                <a:cs typeface="Times New Roman" pitchFamily="18" charset="0"/>
              </a:rPr>
              <a:t>4. Пальчиковая игра «Зайка»</a:t>
            </a:r>
          </a:p>
          <a:p>
            <a:r>
              <a:rPr lang="ru-RU" dirty="0" smtClean="0">
                <a:latin typeface="Times New Roman" pitchFamily="18" charset="0"/>
                <a:cs typeface="Times New Roman" pitchFamily="18" charset="0"/>
              </a:rPr>
              <a:t>5. Аппликация из ватных дисков «Зайчик»</a:t>
            </a:r>
          </a:p>
          <a:p>
            <a:endParaRPr lang="ru-RU" dirty="0"/>
          </a:p>
        </p:txBody>
      </p:sp>
      <p:pic>
        <p:nvPicPr>
          <p:cNvPr id="8194" name="Picture 2" descr="https://sun9-10.userapi.com/impg/4HCV12Q4jBjPbZ05eGOd_ghENGv34BzNdC35HQ/IU01MKlOFG4.jpg?size=1600x1200&amp;quality=96&amp;sign=83033d863e7662f6fafee9074aac08cf&amp;type=album"/>
          <p:cNvPicPr>
            <a:picLocks noChangeAspect="1" noChangeArrowheads="1"/>
          </p:cNvPicPr>
          <p:nvPr/>
        </p:nvPicPr>
        <p:blipFill>
          <a:blip r:embed="rId3" cstate="print"/>
          <a:srcRect/>
          <a:stretch>
            <a:fillRect/>
          </a:stretch>
        </p:blipFill>
        <p:spPr bwMode="auto">
          <a:xfrm>
            <a:off x="285720" y="2143116"/>
            <a:ext cx="2714644" cy="2035983"/>
          </a:xfrm>
          <a:prstGeom prst="rect">
            <a:avLst/>
          </a:prstGeom>
          <a:noFill/>
        </p:spPr>
      </p:pic>
      <p:pic>
        <p:nvPicPr>
          <p:cNvPr id="8196" name="Picture 4" descr="https://sun9-65.userapi.com/impg/e-bgcb6pR5oNRPwOS3XULNdmmDJUPTEeN61VpQ/HeNZd6w9NsE.jpg?size=1600x1200&amp;quality=96&amp;sign=a39f2f87c3b26f6c5b6a111b75191187&amp;type=album"/>
          <p:cNvPicPr>
            <a:picLocks noChangeAspect="1" noChangeArrowheads="1"/>
          </p:cNvPicPr>
          <p:nvPr/>
        </p:nvPicPr>
        <p:blipFill>
          <a:blip r:embed="rId4" cstate="print"/>
          <a:srcRect/>
          <a:stretch>
            <a:fillRect/>
          </a:stretch>
        </p:blipFill>
        <p:spPr bwMode="auto">
          <a:xfrm>
            <a:off x="3214678" y="2143116"/>
            <a:ext cx="2706699" cy="2030024"/>
          </a:xfrm>
          <a:prstGeom prst="rect">
            <a:avLst/>
          </a:prstGeom>
          <a:noFill/>
        </p:spPr>
      </p:pic>
      <p:pic>
        <p:nvPicPr>
          <p:cNvPr id="8198" name="Picture 6" descr="https://sun9-20.userapi.com/impg/r-LVtKWoZ1KgcMB07DbBgnXUEPX2tpeQWGBhJg/hpI5UseiTd0.jpg?size=1600x1200&amp;quality=96&amp;sign=d772b4d503f5a92abf0eaf98cab71eac&amp;type=album"/>
          <p:cNvPicPr>
            <a:picLocks noChangeAspect="1" noChangeArrowheads="1"/>
          </p:cNvPicPr>
          <p:nvPr/>
        </p:nvPicPr>
        <p:blipFill>
          <a:blip r:embed="rId5" cstate="print"/>
          <a:srcRect l="21667" t="22222"/>
          <a:stretch>
            <a:fillRect/>
          </a:stretch>
        </p:blipFill>
        <p:spPr bwMode="auto">
          <a:xfrm>
            <a:off x="1785918" y="4500570"/>
            <a:ext cx="2737096" cy="2038263"/>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s://phonoteka.org/uploads/posts/2021-04/1619605530_27-phonoteka_org-p-fon-s-igrushkami-dlya-fotoshopa-32.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pic>
        <p:nvPicPr>
          <p:cNvPr id="9222" name="Picture 6" descr="https://sun9-55.userapi.com/impg/2l_KThKfRHJA9lJvDlSzjzMrjV-gNXRUBQ-7hA/3OBQ0ZRmSso.jpg?size=1200x1600&amp;quality=96&amp;sign=1c9a813a942da5673713d4fabe01e1a5&amp;type=album"/>
          <p:cNvPicPr>
            <a:picLocks noChangeAspect="1" noChangeArrowheads="1"/>
          </p:cNvPicPr>
          <p:nvPr/>
        </p:nvPicPr>
        <p:blipFill>
          <a:blip r:embed="rId3" cstate="print"/>
          <a:srcRect/>
          <a:stretch>
            <a:fillRect/>
          </a:stretch>
        </p:blipFill>
        <p:spPr bwMode="auto">
          <a:xfrm>
            <a:off x="857224" y="214290"/>
            <a:ext cx="2125281" cy="2833707"/>
          </a:xfrm>
          <a:prstGeom prst="rect">
            <a:avLst/>
          </a:prstGeom>
          <a:noFill/>
        </p:spPr>
      </p:pic>
      <p:pic>
        <p:nvPicPr>
          <p:cNvPr id="9224" name="Picture 8" descr="https://sun9-19.userapi.com/impg/NtDUKjFovlzd66cw6LTwt5J2QEgAnpZVddWJSw/2DGKBbfxEwU.jpg?size=1200x1600&amp;quality=96&amp;sign=74794aac21a26097c755b92324e9e942&amp;type=album"/>
          <p:cNvPicPr>
            <a:picLocks noChangeAspect="1" noChangeArrowheads="1"/>
          </p:cNvPicPr>
          <p:nvPr/>
        </p:nvPicPr>
        <p:blipFill>
          <a:blip r:embed="rId4" cstate="print"/>
          <a:srcRect/>
          <a:stretch>
            <a:fillRect/>
          </a:stretch>
        </p:blipFill>
        <p:spPr bwMode="auto">
          <a:xfrm>
            <a:off x="3786182" y="285728"/>
            <a:ext cx="2003780" cy="2671706"/>
          </a:xfrm>
          <a:prstGeom prst="rect">
            <a:avLst/>
          </a:prstGeom>
          <a:noFill/>
        </p:spPr>
      </p:pic>
      <p:pic>
        <p:nvPicPr>
          <p:cNvPr id="9226" name="Picture 10" descr="https://sun9-18.userapi.com/impg/1uqBDOalrpMIeG2hjpLkEucsfKYK8ZzBQfp9bQ/4-OeSc0G_nk.jpg?size=1600x1200&amp;quality=96&amp;sign=c1ae84bf843e43d5810616e4df4063c9&amp;type=album"/>
          <p:cNvPicPr>
            <a:picLocks noChangeAspect="1" noChangeArrowheads="1"/>
          </p:cNvPicPr>
          <p:nvPr/>
        </p:nvPicPr>
        <p:blipFill>
          <a:blip r:embed="rId5" cstate="print"/>
          <a:srcRect l="17457" t="12931" r="12715"/>
          <a:stretch>
            <a:fillRect/>
          </a:stretch>
        </p:blipFill>
        <p:spPr bwMode="auto">
          <a:xfrm>
            <a:off x="500034" y="3500438"/>
            <a:ext cx="2571768" cy="2405074"/>
          </a:xfrm>
          <a:prstGeom prst="rect">
            <a:avLst/>
          </a:prstGeom>
          <a:noFill/>
        </p:spPr>
      </p:pic>
      <p:pic>
        <p:nvPicPr>
          <p:cNvPr id="9228" name="Picture 12" descr="https://sun9-21.userapi.com/impg/ejqu4tgcESKpSzSJerGgwjczapk1liLicALAhA/C9BMCfKhZ2g.jpg?size=1600x1200&amp;quality=96&amp;sign=01e8aa45a532482ed81fd3741fe06e11&amp;type=album"/>
          <p:cNvPicPr>
            <a:picLocks noChangeAspect="1" noChangeArrowheads="1"/>
          </p:cNvPicPr>
          <p:nvPr/>
        </p:nvPicPr>
        <p:blipFill>
          <a:blip r:embed="rId6" cstate="print"/>
          <a:srcRect l="20192" t="7692" r="10577"/>
          <a:stretch>
            <a:fillRect/>
          </a:stretch>
        </p:blipFill>
        <p:spPr bwMode="auto">
          <a:xfrm>
            <a:off x="3214678" y="3500438"/>
            <a:ext cx="2428892" cy="2428892"/>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s://phonoteka.org/uploads/posts/2021-04/1619605530_27-phonoteka_org-p-fon-s-igrushkami-dlya-fotoshopa-32.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4" name="TextBox 3"/>
          <p:cNvSpPr txBox="1"/>
          <p:nvPr/>
        </p:nvSpPr>
        <p:spPr>
          <a:xfrm>
            <a:off x="500034" y="285728"/>
            <a:ext cx="7929618" cy="1754326"/>
          </a:xfrm>
          <a:prstGeom prst="rect">
            <a:avLst/>
          </a:prstGeom>
          <a:noFill/>
        </p:spPr>
        <p:txBody>
          <a:bodyPr wrap="square" rtlCol="0">
            <a:spAutoFit/>
          </a:bodyPr>
          <a:lstStyle/>
          <a:p>
            <a:r>
              <a:rPr lang="ru-RU" b="1" dirty="0" smtClean="0">
                <a:latin typeface="Times New Roman" pitchFamily="18" charset="0"/>
                <a:cs typeface="Times New Roman" pitchFamily="18" charset="0"/>
              </a:rPr>
              <a:t>5. «Мишка»</a:t>
            </a:r>
            <a:endParaRPr lang="ru-RU" dirty="0" smtClean="0">
              <a:latin typeface="Times New Roman" pitchFamily="18" charset="0"/>
              <a:cs typeface="Times New Roman" pitchFamily="18" charset="0"/>
            </a:endParaRPr>
          </a:p>
          <a:p>
            <a:r>
              <a:rPr lang="ru-RU" dirty="0" smtClean="0">
                <a:latin typeface="Times New Roman" pitchFamily="18" charset="0"/>
                <a:cs typeface="Times New Roman" pitchFamily="18" charset="0"/>
              </a:rPr>
              <a:t> 1. Обследование мишки.»Поиграем с мишками»</a:t>
            </a:r>
          </a:p>
          <a:p>
            <a:r>
              <a:rPr lang="ru-RU" dirty="0" smtClean="0">
                <a:latin typeface="Times New Roman" pitchFamily="18" charset="0"/>
                <a:cs typeface="Times New Roman" pitchFamily="18" charset="0"/>
              </a:rPr>
              <a:t> 2. Чтение и обыгрывание стихотворения А. </a:t>
            </a:r>
            <a:r>
              <a:rPr lang="ru-RU" dirty="0" err="1" smtClean="0">
                <a:latin typeface="Times New Roman" pitchFamily="18" charset="0"/>
                <a:cs typeface="Times New Roman" pitchFamily="18" charset="0"/>
              </a:rPr>
              <a:t>Барто</a:t>
            </a:r>
            <a:r>
              <a:rPr lang="ru-RU" dirty="0" smtClean="0">
                <a:latin typeface="Times New Roman" pitchFamily="18" charset="0"/>
                <a:cs typeface="Times New Roman" pitchFamily="18" charset="0"/>
              </a:rPr>
              <a:t> «Уронили мишку на пол…». </a:t>
            </a:r>
          </a:p>
          <a:p>
            <a:r>
              <a:rPr lang="ru-RU" dirty="0" smtClean="0">
                <a:latin typeface="Times New Roman" pitchFamily="18" charset="0"/>
                <a:cs typeface="Times New Roman" pitchFamily="18" charset="0"/>
              </a:rPr>
              <a:t> 3. Подвижная игра «У медведя во бору». </a:t>
            </a:r>
          </a:p>
          <a:p>
            <a:r>
              <a:rPr lang="ru-RU" dirty="0" smtClean="0">
                <a:latin typeface="Times New Roman" pitchFamily="18" charset="0"/>
                <a:cs typeface="Times New Roman" pitchFamily="18" charset="0"/>
              </a:rPr>
              <a:t> 4. Нетрадиционная техника рисования тычками «Мишка»</a:t>
            </a:r>
          </a:p>
          <a:p>
            <a:endParaRPr lang="ru-RU" dirty="0"/>
          </a:p>
        </p:txBody>
      </p:sp>
      <p:pic>
        <p:nvPicPr>
          <p:cNvPr id="5" name="Picture 6" descr="https://sun9-46.userapi.com/impg/jbxObgsMnbuThlyIZ4ExezhLMP7UcKDDE2wpHg/mgTnp1woyD0.jpg?size=1600x1200&amp;quality=96&amp;sign=7a8be9a02beabc0b43baca97f26cd4d7&amp;type=album"/>
          <p:cNvPicPr>
            <a:picLocks noChangeAspect="1" noChangeArrowheads="1"/>
          </p:cNvPicPr>
          <p:nvPr/>
        </p:nvPicPr>
        <p:blipFill>
          <a:blip r:embed="rId3" cstate="print"/>
          <a:srcRect/>
          <a:stretch>
            <a:fillRect/>
          </a:stretch>
        </p:blipFill>
        <p:spPr bwMode="auto">
          <a:xfrm>
            <a:off x="285720" y="1785926"/>
            <a:ext cx="3206765" cy="2405074"/>
          </a:xfrm>
          <a:prstGeom prst="rect">
            <a:avLst/>
          </a:prstGeom>
          <a:noFill/>
        </p:spPr>
      </p:pic>
      <p:pic>
        <p:nvPicPr>
          <p:cNvPr id="6" name="Picture 4" descr="https://sun9-21.userapi.com/impg/M7QS9jpblDtBqCf2pcFqYls8KFjJvpKmeJM5TQ/henKqQPGNyU.jpg?size=1600x1200&amp;quality=96&amp;sign=dc064fe163172fcafd0e0e886ec202aa&amp;type=album"/>
          <p:cNvPicPr>
            <a:picLocks noChangeAspect="1" noChangeArrowheads="1"/>
          </p:cNvPicPr>
          <p:nvPr/>
        </p:nvPicPr>
        <p:blipFill>
          <a:blip r:embed="rId4" cstate="print"/>
          <a:srcRect l="20455" t="9091"/>
          <a:stretch>
            <a:fillRect/>
          </a:stretch>
        </p:blipFill>
        <p:spPr bwMode="auto">
          <a:xfrm>
            <a:off x="2857487" y="4214818"/>
            <a:ext cx="2917051" cy="250033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s://phonoteka.org/uploads/posts/2021-04/1619605530_27-phonoteka_org-p-fon-s-igrushkami-dlya-fotoshopa-32.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pic>
        <p:nvPicPr>
          <p:cNvPr id="5122" name="Picture 2" descr="https://sun9-49.userapi.com/impg/EqmWjYHr8hbt5svTgKcIYY8wbEZT6MTmhaZwSQ/1T01folsXrs.jpg?size=1600x1200&amp;quality=96&amp;sign=eb3b4868e02e74de82a6018f213c5596&amp;type=album"/>
          <p:cNvPicPr>
            <a:picLocks noChangeAspect="1" noChangeArrowheads="1"/>
          </p:cNvPicPr>
          <p:nvPr/>
        </p:nvPicPr>
        <p:blipFill>
          <a:blip r:embed="rId3" cstate="print"/>
          <a:srcRect/>
          <a:stretch>
            <a:fillRect/>
          </a:stretch>
        </p:blipFill>
        <p:spPr bwMode="auto">
          <a:xfrm>
            <a:off x="428596" y="357166"/>
            <a:ext cx="2933637" cy="2200228"/>
          </a:xfrm>
          <a:prstGeom prst="rect">
            <a:avLst/>
          </a:prstGeom>
          <a:noFill/>
        </p:spPr>
      </p:pic>
      <p:pic>
        <p:nvPicPr>
          <p:cNvPr id="2" name="Picture 2" descr="https://sun9-74.userapi.com/impg/E8BjulfQjokHv6TNV0YZZnuTYa2mKdW7MM8uUw/lxIM8EVIv6c.jpg?size=1200x1600&amp;quality=96&amp;sign=ad8df9401a2d5706f3516bf3d281b950&amp;type=album"/>
          <p:cNvPicPr>
            <a:picLocks noChangeAspect="1" noChangeArrowheads="1"/>
          </p:cNvPicPr>
          <p:nvPr/>
        </p:nvPicPr>
        <p:blipFill>
          <a:blip r:embed="rId4" cstate="print"/>
          <a:srcRect/>
          <a:stretch>
            <a:fillRect/>
          </a:stretch>
        </p:blipFill>
        <p:spPr bwMode="auto">
          <a:xfrm>
            <a:off x="4000496" y="142852"/>
            <a:ext cx="2071702" cy="2762269"/>
          </a:xfrm>
          <a:prstGeom prst="rect">
            <a:avLst/>
          </a:prstGeom>
          <a:noFill/>
        </p:spPr>
      </p:pic>
      <p:pic>
        <p:nvPicPr>
          <p:cNvPr id="5124" name="Picture 4" descr="https://sun9-80.userapi.com/impg/nnFC0Nr2thYROBTaoo3HhDYX8FigPq8E6xHc-A/seTQ30v7308.jpg?size=1600x1200&amp;quality=96&amp;sign=46a2198e0224c080031071fe25848351&amp;type=album"/>
          <p:cNvPicPr>
            <a:picLocks noChangeAspect="1" noChangeArrowheads="1"/>
          </p:cNvPicPr>
          <p:nvPr/>
        </p:nvPicPr>
        <p:blipFill>
          <a:blip r:embed="rId5" cstate="print"/>
          <a:srcRect/>
          <a:stretch>
            <a:fillRect/>
          </a:stretch>
        </p:blipFill>
        <p:spPr bwMode="auto">
          <a:xfrm>
            <a:off x="1000100" y="3143248"/>
            <a:ext cx="4159273" cy="3119455"/>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s://phonoteka.org/uploads/posts/2021-04/1619605530_27-phonoteka_org-p-fon-s-igrushkami-dlya-fotoshopa-32.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pic>
        <p:nvPicPr>
          <p:cNvPr id="3074" name="Picture 2" descr="https://sun9-44.userapi.com/impg/XftXW0DSAreZT2qgJ8syz2lOKWcwLK1qXB0Lgg/c7-XbNp9TYI.jpg?size=1600x1200&amp;quality=96&amp;sign=9378d2c6e2df6f8a5cdfc1175258b38b&amp;type=album"/>
          <p:cNvPicPr>
            <a:picLocks noChangeAspect="1" noChangeArrowheads="1"/>
          </p:cNvPicPr>
          <p:nvPr/>
        </p:nvPicPr>
        <p:blipFill>
          <a:blip r:embed="rId3"/>
          <a:srcRect t="21587" b="30159"/>
          <a:stretch>
            <a:fillRect/>
          </a:stretch>
        </p:blipFill>
        <p:spPr bwMode="auto">
          <a:xfrm>
            <a:off x="142844" y="1142984"/>
            <a:ext cx="7895779" cy="2857520"/>
          </a:xfrm>
          <a:prstGeom prst="rect">
            <a:avLst/>
          </a:prstGeom>
          <a:noFill/>
        </p:spPr>
      </p:pic>
      <p:sp>
        <p:nvSpPr>
          <p:cNvPr id="4" name="TextBox 3"/>
          <p:cNvSpPr txBox="1"/>
          <p:nvPr/>
        </p:nvSpPr>
        <p:spPr>
          <a:xfrm>
            <a:off x="857224" y="285728"/>
            <a:ext cx="7215238" cy="646331"/>
          </a:xfrm>
          <a:prstGeom prst="rect">
            <a:avLst/>
          </a:prstGeom>
          <a:noFill/>
        </p:spPr>
        <p:txBody>
          <a:bodyPr wrap="square" rtlCol="0">
            <a:spAutoFit/>
          </a:bodyPr>
          <a:lstStyle/>
          <a:p>
            <a:r>
              <a:rPr lang="en-US" dirty="0" smtClean="0">
                <a:latin typeface="Times New Roman" pitchFamily="18" charset="0"/>
                <a:cs typeface="Times New Roman" pitchFamily="18" charset="0"/>
              </a:rPr>
              <a:t>III</a:t>
            </a:r>
            <a:r>
              <a:rPr lang="ru-RU" dirty="0" smtClean="0">
                <a:latin typeface="Times New Roman" pitchFamily="18" charset="0"/>
                <a:cs typeface="Times New Roman" pitchFamily="18" charset="0"/>
              </a:rPr>
              <a:t> Заключительный этап</a:t>
            </a:r>
          </a:p>
          <a:p>
            <a:r>
              <a:rPr lang="ru-RU" dirty="0" smtClean="0">
                <a:latin typeface="Times New Roman" pitchFamily="18" charset="0"/>
                <a:cs typeface="Times New Roman" pitchFamily="18" charset="0"/>
              </a:rPr>
              <a:t>Выставка детских работ по стихам </a:t>
            </a:r>
            <a:r>
              <a:rPr lang="ru-RU" dirty="0" err="1" smtClean="0">
                <a:latin typeface="Times New Roman" pitchFamily="18" charset="0"/>
                <a:cs typeface="Times New Roman" pitchFamily="18" charset="0"/>
              </a:rPr>
              <a:t>А.Барто</a:t>
            </a:r>
            <a:r>
              <a:rPr lang="en-US" dirty="0" smtClean="0">
                <a:latin typeface="Times New Roman" pitchFamily="18" charset="0"/>
                <a:cs typeface="Times New Roman" pitchFamily="18" charset="0"/>
              </a:rPr>
              <a:t> </a:t>
            </a:r>
            <a:endParaRPr lang="ru-RU" dirty="0">
              <a:latin typeface="Times New Roman" pitchFamily="18" charset="0"/>
              <a:cs typeface="Times New Roman"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s://phonoteka.org/uploads/posts/2021-04/1619605530_27-phonoteka_org-p-fon-s-igrushkami-dlya-fotoshopa-32.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TextBox 2"/>
          <p:cNvSpPr txBox="1"/>
          <p:nvPr/>
        </p:nvSpPr>
        <p:spPr>
          <a:xfrm>
            <a:off x="1071538" y="1285860"/>
            <a:ext cx="4357718" cy="2123658"/>
          </a:xfrm>
          <a:prstGeom prst="rect">
            <a:avLst/>
          </a:prstGeom>
          <a:noFill/>
        </p:spPr>
        <p:txBody>
          <a:bodyPr wrap="square" rtlCol="0">
            <a:spAutoFit/>
          </a:bodyPr>
          <a:lstStyle/>
          <a:p>
            <a:r>
              <a:rPr lang="ru-RU" sz="6600" dirty="0" smtClean="0">
                <a:solidFill>
                  <a:srgbClr val="FF0000"/>
                </a:solidFill>
                <a:latin typeface="Times New Roman" pitchFamily="18" charset="0"/>
                <a:cs typeface="Times New Roman" pitchFamily="18" charset="0"/>
              </a:rPr>
              <a:t>Спасибо за внимание!</a:t>
            </a:r>
            <a:endParaRPr lang="ru-RU" sz="6600" dirty="0">
              <a:solidFill>
                <a:srgbClr val="FF0000"/>
              </a:solidFill>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s://phonoteka.org/uploads/posts/2021-04/1619605530_27-phonoteka_org-p-fon-s-igrushkami-dlya-fotoshopa-32.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5" name="TextBox 4"/>
          <p:cNvSpPr txBox="1"/>
          <p:nvPr/>
        </p:nvSpPr>
        <p:spPr>
          <a:xfrm>
            <a:off x="357158" y="285728"/>
            <a:ext cx="8501122" cy="6740307"/>
          </a:xfrm>
          <a:prstGeom prst="rect">
            <a:avLst/>
          </a:prstGeom>
          <a:noFill/>
        </p:spPr>
        <p:txBody>
          <a:bodyPr wrap="square" rtlCol="0">
            <a:spAutoFit/>
          </a:bodyPr>
          <a:lstStyle/>
          <a:p>
            <a:r>
              <a:rPr lang="ru-RU" dirty="0" smtClean="0"/>
              <a:t> </a:t>
            </a:r>
            <a:r>
              <a:rPr lang="ru-RU" b="1" dirty="0" smtClean="0">
                <a:latin typeface="Times New Roman" pitchFamily="18" charset="0"/>
                <a:cs typeface="Times New Roman" pitchFamily="18" charset="0"/>
              </a:rPr>
              <a:t>Тип проекта: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исследовательско</a:t>
            </a:r>
            <a:r>
              <a:rPr lang="ru-RU" dirty="0" smtClean="0">
                <a:latin typeface="Times New Roman" pitchFamily="18" charset="0"/>
                <a:cs typeface="Times New Roman" pitchFamily="18" charset="0"/>
              </a:rPr>
              <a:t> – творческий</a:t>
            </a:r>
          </a:p>
          <a:p>
            <a:r>
              <a:rPr lang="ru-RU" dirty="0" smtClean="0">
                <a:latin typeface="Times New Roman" pitchFamily="18" charset="0"/>
                <a:cs typeface="Times New Roman" pitchFamily="18" charset="0"/>
              </a:rPr>
              <a:t> </a:t>
            </a:r>
            <a:r>
              <a:rPr lang="ru-RU" b="1" dirty="0" smtClean="0">
                <a:latin typeface="Times New Roman" pitchFamily="18" charset="0"/>
                <a:cs typeface="Times New Roman" pitchFamily="18" charset="0"/>
              </a:rPr>
              <a:t>Вид проекта:</a:t>
            </a:r>
            <a:r>
              <a:rPr lang="ru-RU" dirty="0" smtClean="0">
                <a:latin typeface="Times New Roman" pitchFamily="18" charset="0"/>
                <a:cs typeface="Times New Roman" pitchFamily="18" charset="0"/>
              </a:rPr>
              <a:t> краткосрочный (5 дней)</a:t>
            </a:r>
          </a:p>
          <a:p>
            <a:r>
              <a:rPr lang="ru-RU" dirty="0" smtClean="0">
                <a:latin typeface="Times New Roman" pitchFamily="18" charset="0"/>
                <a:cs typeface="Times New Roman" pitchFamily="18" charset="0"/>
              </a:rPr>
              <a:t> </a:t>
            </a:r>
            <a:r>
              <a:rPr lang="ru-RU" b="1" dirty="0" smtClean="0">
                <a:latin typeface="Times New Roman" pitchFamily="18" charset="0"/>
                <a:cs typeface="Times New Roman" pitchFamily="18" charset="0"/>
              </a:rPr>
              <a:t>Участники проекта:</a:t>
            </a:r>
            <a:r>
              <a:rPr lang="ru-RU" dirty="0" smtClean="0">
                <a:latin typeface="Times New Roman" pitchFamily="18" charset="0"/>
                <a:cs typeface="Times New Roman" pitchFamily="18" charset="0"/>
              </a:rPr>
              <a:t> дети 2-3 лет гр. «</a:t>
            </a:r>
            <a:r>
              <a:rPr lang="ru-RU" dirty="0" err="1" smtClean="0">
                <a:latin typeface="Times New Roman" pitchFamily="18" charset="0"/>
                <a:cs typeface="Times New Roman" pitchFamily="18" charset="0"/>
              </a:rPr>
              <a:t>Семицветики</a:t>
            </a:r>
            <a:r>
              <a:rPr lang="ru-RU" dirty="0" smtClean="0">
                <a:latin typeface="Times New Roman" pitchFamily="18" charset="0"/>
                <a:cs typeface="Times New Roman" pitchFamily="18" charset="0"/>
              </a:rPr>
              <a:t>», воспитатель, родители воспитанников.</a:t>
            </a:r>
          </a:p>
          <a:p>
            <a:r>
              <a:rPr lang="ru-RU" dirty="0" smtClean="0">
                <a:latin typeface="Times New Roman" pitchFamily="18" charset="0"/>
                <a:cs typeface="Times New Roman" pitchFamily="18" charset="0"/>
              </a:rPr>
              <a:t> </a:t>
            </a:r>
            <a:r>
              <a:rPr lang="ru-RU" b="1" dirty="0" smtClean="0">
                <a:latin typeface="Times New Roman" pitchFamily="18" charset="0"/>
                <a:cs typeface="Times New Roman" pitchFamily="18" charset="0"/>
              </a:rPr>
              <a:t>Актуальность проекта:</a:t>
            </a:r>
            <a:r>
              <a:rPr lang="ru-RU" dirty="0" smtClean="0">
                <a:latin typeface="Times New Roman" pitchFamily="18" charset="0"/>
                <a:cs typeface="Times New Roman" pitchFamily="18" charset="0"/>
              </a:rPr>
              <a:t> Поводом организовать и провести этот проект послужило то, что замыкаясь на телевизорах, компьютерах, дети стали меньше общаться со взрослыми и сверстниками, а ведь общение в значительной степени обогащает чувственную сферу. Современные дети стали менее отзывчивыми к чувствам других. Поэтому работа, направленная на развитие эмоциональной сферы, очень актуальна и важна. Большие возможности для развития эмоциональной сферы малыша предоставляет игра.</a:t>
            </a:r>
          </a:p>
          <a:p>
            <a:r>
              <a:rPr lang="ru-RU" dirty="0" smtClean="0">
                <a:latin typeface="Times New Roman" pitchFamily="18" charset="0"/>
                <a:cs typeface="Times New Roman" pitchFamily="18" charset="0"/>
              </a:rPr>
              <a:t>В раннем возрасте основой становления личности ребёнка является предметно-игровая деятельность. Миновав её, невозможно рассчитывать на полноценное взросление человека.</a:t>
            </a:r>
          </a:p>
          <a:p>
            <a:r>
              <a:rPr lang="ru-RU" dirty="0" smtClean="0">
                <a:latin typeface="Times New Roman" pitchFamily="18" charset="0"/>
                <a:cs typeface="Times New Roman" pitchFamily="18" charset="0"/>
              </a:rPr>
              <a:t>Игра – один из тех видов деятельности, которые используются взрослыми в целях воспитания дошкольников, обучения их различным действиям, способам и средствам общения. В игре у ребёнка формируются те стороны психики, от которых зависит, насколько впоследствии он будет преуспевать в учёбе, работе, как сложатся его отношения с другими людьми; в игре же происходят существенные преобразования в интеллектуальной сфере, являющейся фундаментом развития личности.</a:t>
            </a:r>
          </a:p>
          <a:p>
            <a:r>
              <a:rPr lang="ru-RU" dirty="0" smtClean="0">
                <a:latin typeface="Times New Roman" pitchFamily="18" charset="0"/>
                <a:cs typeface="Times New Roman" pitchFamily="18" charset="0"/>
              </a:rPr>
              <a:t>Источником накопления чувственного опыта в раннем возрасте является игрушка, так как именно на игрушку ребёнок переносит все свои человеческие чувства.</a:t>
            </a:r>
          </a:p>
          <a:p>
            <a:endParaRPr lang="ru-R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s://phonoteka.org/uploads/posts/2021-04/1619605530_27-phonoteka_org-p-fon-s-igrushkami-dlya-fotoshopa-32.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6" name="TextBox 5"/>
          <p:cNvSpPr txBox="1"/>
          <p:nvPr/>
        </p:nvSpPr>
        <p:spPr>
          <a:xfrm>
            <a:off x="500034" y="214290"/>
            <a:ext cx="8358246" cy="6186309"/>
          </a:xfrm>
          <a:prstGeom prst="rect">
            <a:avLst/>
          </a:prstGeom>
          <a:noFill/>
        </p:spPr>
        <p:txBody>
          <a:bodyPr wrap="square" rtlCol="0">
            <a:spAutoFit/>
          </a:bodyPr>
          <a:lstStyle/>
          <a:p>
            <a:r>
              <a:rPr lang="ru-RU" dirty="0" smtClean="0">
                <a:latin typeface="Times New Roman" pitchFamily="18" charset="0"/>
                <a:cs typeface="Times New Roman" pitchFamily="18" charset="0"/>
              </a:rPr>
              <a:t>Необходимо позаботиться об игрушках, чтобы ребенку можно было организовать игру.</a:t>
            </a:r>
          </a:p>
          <a:p>
            <a:r>
              <a:rPr lang="ru-RU" dirty="0" smtClean="0">
                <a:latin typeface="Times New Roman" pitchFamily="18" charset="0"/>
                <a:cs typeface="Times New Roman" pitchFamily="18" charset="0"/>
              </a:rPr>
              <a:t>Игрушка — это не просто забава. Дарить игрушки было распространенным обычаем - подарок приносит ребенку здоровье и благополучие. Но, мы стали замечать, что дети бросают игрушки, не видят, что игрушки валяются. И поэтому было решено создать книгу игрушек по произведению А. </a:t>
            </a:r>
            <a:r>
              <a:rPr lang="ru-RU" dirty="0" err="1" smtClean="0">
                <a:latin typeface="Times New Roman" pitchFamily="18" charset="0"/>
                <a:cs typeface="Times New Roman" pitchFamily="18" charset="0"/>
              </a:rPr>
              <a:t>Барто</a:t>
            </a:r>
            <a:r>
              <a:rPr lang="ru-RU" dirty="0" smtClean="0">
                <a:latin typeface="Times New Roman" pitchFamily="18" charset="0"/>
                <a:cs typeface="Times New Roman" pitchFamily="18" charset="0"/>
              </a:rPr>
              <a:t>. Важно выработать у ребенка привычку беречь игрушку, аккуратно их складывать, убирая после игры. Желательно научить его делиться игрушками при игре со сверстниками, дарить игрушки, которые смастерил сам другим детям. Пусть ребенок почувствует радость того, что доставил удовольствие другому.</a:t>
            </a:r>
          </a:p>
          <a:p>
            <a:r>
              <a:rPr lang="ru-RU" dirty="0" smtClean="0">
                <a:latin typeface="Times New Roman" pitchFamily="18" charset="0"/>
                <a:cs typeface="Times New Roman" pitchFamily="18" charset="0"/>
              </a:rPr>
              <a:t>В каждом возрасте ребенку нужны различные по своей тематике назначению игрушки: сюжетные (куклы, фигурки животных, мебель, посуда) ; технические (транспортные, конструкторы, технические агрегаты) ; игрушки - «орудия труда» (совочек, молоток, отвертка, щетка для подметания, игрушечки грабли с лопаткой - одним словом, игрушки, имитирующие простейшие средства труда взрослых) ; игрушки — забавы; театральные, музыкальные, спортивные игрушки для детей всех возрастов. Крупногабаритные игрушки, с которыми ребенок играет не на столе, не на ковре или диване, а на просторной площадке двора или в большом зале для игр (самокаты, детские педальные автомобили, трактора, большие легко трансформирующиеся конструкции для строительства во дворе способствуют борьбе с гиподинамией, учат ребенка движениям и ориентировке в пространстве).</a:t>
            </a:r>
          </a:p>
          <a:p>
            <a:endParaRPr lang="ru-RU"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s://phonoteka.org/uploads/posts/2021-04/1619605530_27-phonoteka_org-p-fon-s-igrushkami-dlya-fotoshopa-32.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TextBox 2"/>
          <p:cNvSpPr txBox="1"/>
          <p:nvPr/>
        </p:nvSpPr>
        <p:spPr>
          <a:xfrm>
            <a:off x="285720" y="214290"/>
            <a:ext cx="8643998" cy="5909310"/>
          </a:xfrm>
          <a:prstGeom prst="rect">
            <a:avLst/>
          </a:prstGeom>
          <a:noFill/>
        </p:spPr>
        <p:txBody>
          <a:bodyPr wrap="square" rtlCol="0">
            <a:spAutoFit/>
          </a:bodyPr>
          <a:lstStyle/>
          <a:p>
            <a:pPr algn="ctr"/>
            <a:r>
              <a:rPr lang="ru-RU" b="1" dirty="0" smtClean="0">
                <a:latin typeface="Times New Roman" pitchFamily="18" charset="0"/>
                <a:cs typeface="Times New Roman" pitchFamily="18" charset="0"/>
              </a:rPr>
              <a:t>Цели проекта:</a:t>
            </a:r>
            <a:endParaRPr lang="ru-RU" dirty="0" smtClean="0">
              <a:latin typeface="Times New Roman" pitchFamily="18" charset="0"/>
              <a:cs typeface="Times New Roman" pitchFamily="18" charset="0"/>
            </a:endParaRPr>
          </a:p>
          <a:p>
            <a:r>
              <a:rPr lang="ru-RU" dirty="0" smtClean="0">
                <a:latin typeface="Times New Roman" pitchFamily="18" charset="0"/>
                <a:cs typeface="Times New Roman" pitchFamily="18" charset="0"/>
              </a:rPr>
              <a:t> 1. Создание условий для формирования у детей целостной картины мира через познавательно-исследовательскую деятельность</a:t>
            </a:r>
          </a:p>
          <a:p>
            <a:r>
              <a:rPr lang="ru-RU" dirty="0" smtClean="0">
                <a:latin typeface="Times New Roman" pitchFamily="18" charset="0"/>
                <a:cs typeface="Times New Roman" pitchFamily="18" charset="0"/>
              </a:rPr>
              <a:t> 2. Накапливать и обогащать эмоциональный опыт, развивать речь, обогащать словарь.</a:t>
            </a:r>
          </a:p>
          <a:p>
            <a:r>
              <a:rPr lang="ru-RU" dirty="0" smtClean="0">
                <a:latin typeface="Times New Roman" pitchFamily="18" charset="0"/>
                <a:cs typeface="Times New Roman" pitchFamily="18" charset="0"/>
              </a:rPr>
              <a:t> 3. Развивать наглядно - действенное мышление, стимулировать поиск новых способов решения практических задач при помощи различных предметов (игрушек, предметов быта).</a:t>
            </a:r>
          </a:p>
          <a:p>
            <a:r>
              <a:rPr lang="ru-RU" dirty="0" smtClean="0">
                <a:latin typeface="Times New Roman" pitchFamily="18" charset="0"/>
                <a:cs typeface="Times New Roman" pitchFamily="18" charset="0"/>
              </a:rPr>
              <a:t>В основу проекта положена следующая гипотеза: мы полагаем, что развитие эмоциональной отзывчивости у детей младшего возраста в процессе формирования познавательной активности к игрушкам будет успешным, если:</a:t>
            </a:r>
          </a:p>
          <a:p>
            <a:r>
              <a:rPr lang="ru-RU" dirty="0" smtClean="0">
                <a:latin typeface="Times New Roman" pitchFamily="18" charset="0"/>
                <a:cs typeface="Times New Roman" pitchFamily="18" charset="0"/>
              </a:rPr>
              <a:t> • создать условия психологической защищённости, эмоционально – положительной атмосферы во время совместной игровой деятельности педагога с детьми;</a:t>
            </a:r>
          </a:p>
          <a:p>
            <a:r>
              <a:rPr lang="ru-RU" dirty="0" smtClean="0">
                <a:latin typeface="Times New Roman" pitchFamily="18" charset="0"/>
                <a:cs typeface="Times New Roman" pitchFamily="18" charset="0"/>
              </a:rPr>
              <a:t> • предметно-развивающая среда соответствует возрастным и индивидуальным особенностям детей;</a:t>
            </a:r>
          </a:p>
          <a:p>
            <a:r>
              <a:rPr lang="ru-RU" dirty="0" smtClean="0">
                <a:latin typeface="Times New Roman" pitchFamily="18" charset="0"/>
                <a:cs typeface="Times New Roman" pitchFamily="18" charset="0"/>
              </a:rPr>
              <a:t> • развивать эмоциональную отзывчивость в контексте познавательной активности к игрушкам;</a:t>
            </a:r>
          </a:p>
          <a:p>
            <a:r>
              <a:rPr lang="ru-RU" dirty="0" smtClean="0">
                <a:latin typeface="Times New Roman" pitchFamily="18" charset="0"/>
                <a:cs typeface="Times New Roman" pitchFamily="18" charset="0"/>
              </a:rPr>
              <a:t> • использовать методы педагогической интеграции.</a:t>
            </a:r>
          </a:p>
          <a:p>
            <a:r>
              <a:rPr lang="ru-RU" dirty="0" smtClean="0">
                <a:latin typeface="Times New Roman" pitchFamily="18" charset="0"/>
                <a:cs typeface="Times New Roman" pitchFamily="18" charset="0"/>
              </a:rPr>
              <a:t> • положить начало формирования заботливого, доброжелательного отношения к игрушкам.</a:t>
            </a:r>
          </a:p>
          <a:p>
            <a:endParaRPr lang="ru-RU"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s://phonoteka.org/uploads/posts/2021-04/1619605530_27-phonoteka_org-p-fon-s-igrushkami-dlya-fotoshopa-32.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TextBox 2"/>
          <p:cNvSpPr txBox="1"/>
          <p:nvPr/>
        </p:nvSpPr>
        <p:spPr>
          <a:xfrm>
            <a:off x="500034" y="214290"/>
            <a:ext cx="8001056" cy="5909310"/>
          </a:xfrm>
          <a:prstGeom prst="rect">
            <a:avLst/>
          </a:prstGeom>
          <a:noFill/>
        </p:spPr>
        <p:txBody>
          <a:bodyPr wrap="square" rtlCol="0">
            <a:spAutoFit/>
          </a:bodyPr>
          <a:lstStyle/>
          <a:p>
            <a:r>
              <a:rPr lang="ru-RU" dirty="0" smtClean="0">
                <a:latin typeface="Times New Roman" pitchFamily="18" charset="0"/>
                <a:cs typeface="Times New Roman" pitchFamily="18" charset="0"/>
              </a:rPr>
              <a:t>В соответствии с поставленной целью и гипотезой нами определены следующие </a:t>
            </a:r>
            <a:r>
              <a:rPr lang="ru-RU" b="1" dirty="0" smtClean="0">
                <a:latin typeface="Times New Roman" pitchFamily="18" charset="0"/>
                <a:cs typeface="Times New Roman" pitchFamily="18" charset="0"/>
              </a:rPr>
              <a:t>задачи проекта</a:t>
            </a:r>
            <a:r>
              <a:rPr lang="ru-RU" dirty="0" smtClean="0">
                <a:latin typeface="Times New Roman" pitchFamily="18" charset="0"/>
                <a:cs typeface="Times New Roman" pitchFamily="18" charset="0"/>
              </a:rPr>
              <a:t>:</a:t>
            </a:r>
          </a:p>
          <a:p>
            <a:r>
              <a:rPr lang="ru-RU" dirty="0" smtClean="0">
                <a:latin typeface="Times New Roman" pitchFamily="18" charset="0"/>
                <a:cs typeface="Times New Roman" pitchFamily="18" charset="0"/>
              </a:rPr>
              <a:t> </a:t>
            </a:r>
            <a:r>
              <a:rPr lang="ru-RU" b="1" dirty="0" smtClean="0">
                <a:latin typeface="Times New Roman" pitchFamily="18" charset="0"/>
                <a:cs typeface="Times New Roman" pitchFamily="18" charset="0"/>
              </a:rPr>
              <a:t>Для детей:</a:t>
            </a:r>
            <a:endParaRPr lang="ru-RU" dirty="0" smtClean="0">
              <a:latin typeface="Times New Roman" pitchFamily="18" charset="0"/>
              <a:cs typeface="Times New Roman" pitchFamily="18" charset="0"/>
            </a:endParaRPr>
          </a:p>
          <a:p>
            <a:r>
              <a:rPr lang="ru-RU" dirty="0" smtClean="0">
                <a:latin typeface="Times New Roman" pitchFamily="18" charset="0"/>
                <a:cs typeface="Times New Roman" pitchFamily="18" charset="0"/>
              </a:rPr>
              <a:t> 1. Раскрыть сущность и особенности </a:t>
            </a:r>
            <a:r>
              <a:rPr lang="ru-RU" dirty="0" err="1" smtClean="0">
                <a:latin typeface="Times New Roman" pitchFamily="18" charset="0"/>
                <a:cs typeface="Times New Roman" pitchFamily="18" charset="0"/>
              </a:rPr>
              <a:t>предметно-отобразительной</a:t>
            </a:r>
            <a:r>
              <a:rPr lang="ru-RU" dirty="0" smtClean="0">
                <a:latin typeface="Times New Roman" pitchFamily="18" charset="0"/>
                <a:cs typeface="Times New Roman" pitchFamily="18" charset="0"/>
              </a:rPr>
              <a:t> игры детей младшего возраста - учить внимательно рассматривать игрушки, обогащать словарный запас, развивать навыки фразовой и связной речи, побуждать к высказываниям;</a:t>
            </a:r>
          </a:p>
          <a:p>
            <a:r>
              <a:rPr lang="ru-RU" dirty="0" smtClean="0">
                <a:latin typeface="Times New Roman" pitchFamily="18" charset="0"/>
                <a:cs typeface="Times New Roman" pitchFamily="18" charset="0"/>
              </a:rPr>
              <a:t> 2. Развивать восприятие детей, способствовать связи восприятия со словом и дальнейшим действием; учить детей использовать слова - названия для более глубокого восприятия различных качеств предмета;</a:t>
            </a:r>
          </a:p>
          <a:p>
            <a:r>
              <a:rPr lang="ru-RU" dirty="0" smtClean="0">
                <a:latin typeface="Times New Roman" pitchFamily="18" charset="0"/>
                <a:cs typeface="Times New Roman" pitchFamily="18" charset="0"/>
              </a:rPr>
              <a:t> 3. Совершенствовать уровень накопленных практических навыков: побуждать детей к использованию различных способов для достижения цели, стимулировать к дальнейшим побуждающим действиям и «открытиям».</a:t>
            </a:r>
          </a:p>
          <a:p>
            <a:r>
              <a:rPr lang="ru-RU" dirty="0" smtClean="0">
                <a:latin typeface="Times New Roman" pitchFamily="18" charset="0"/>
                <a:cs typeface="Times New Roman" pitchFamily="18" charset="0"/>
              </a:rPr>
              <a:t> 4. Воспитывать желание беречь игрушку и заботиться о ней.</a:t>
            </a:r>
          </a:p>
          <a:p>
            <a:r>
              <a:rPr lang="ru-RU" dirty="0" smtClean="0">
                <a:latin typeface="Times New Roman" pitchFamily="18" charset="0"/>
                <a:cs typeface="Times New Roman" pitchFamily="18" charset="0"/>
              </a:rPr>
              <a:t> </a:t>
            </a:r>
            <a:r>
              <a:rPr lang="ru-RU" b="1" dirty="0" smtClean="0">
                <a:latin typeface="Times New Roman" pitchFamily="18" charset="0"/>
                <a:cs typeface="Times New Roman" pitchFamily="18" charset="0"/>
              </a:rPr>
              <a:t>Для воспитателя:</a:t>
            </a:r>
            <a:endParaRPr lang="ru-RU" dirty="0" smtClean="0">
              <a:latin typeface="Times New Roman" pitchFamily="18" charset="0"/>
              <a:cs typeface="Times New Roman" pitchFamily="18" charset="0"/>
            </a:endParaRPr>
          </a:p>
          <a:p>
            <a:r>
              <a:rPr lang="ru-RU" dirty="0" smtClean="0">
                <a:latin typeface="Times New Roman" pitchFamily="18" charset="0"/>
                <a:cs typeface="Times New Roman" pitchFamily="18" charset="0"/>
              </a:rPr>
              <a:t> 1. Поддерживать стремление ребенка активно вступать в общение, высказываться;</a:t>
            </a:r>
          </a:p>
          <a:p>
            <a:r>
              <a:rPr lang="ru-RU" dirty="0" smtClean="0">
                <a:latin typeface="Times New Roman" pitchFamily="18" charset="0"/>
                <a:cs typeface="Times New Roman" pitchFamily="18" charset="0"/>
              </a:rPr>
              <a:t> 2. Развивать эмоциональный отклик на любимое литературное произведение посредством сюжетно - </a:t>
            </a:r>
            <a:r>
              <a:rPr lang="ru-RU" dirty="0" err="1" smtClean="0">
                <a:latin typeface="Times New Roman" pitchFamily="18" charset="0"/>
                <a:cs typeface="Times New Roman" pitchFamily="18" charset="0"/>
              </a:rPr>
              <a:t>отобразительной</a:t>
            </a:r>
            <a:r>
              <a:rPr lang="ru-RU" dirty="0" smtClean="0">
                <a:latin typeface="Times New Roman" pitchFamily="18" charset="0"/>
                <a:cs typeface="Times New Roman" pitchFamily="18" charset="0"/>
              </a:rPr>
              <a:t> игры; стимулировать ребенка повторять за воспитателем слова и фразы из знакомых стихотворений.</a:t>
            </a:r>
          </a:p>
          <a:p>
            <a:endParaRPr lang="ru-RU"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s://phonoteka.org/uploads/posts/2021-04/1619605530_27-phonoteka_org-p-fon-s-igrushkami-dlya-fotoshopa-32.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TextBox 2"/>
          <p:cNvSpPr txBox="1"/>
          <p:nvPr/>
        </p:nvSpPr>
        <p:spPr>
          <a:xfrm>
            <a:off x="642910" y="500042"/>
            <a:ext cx="7572428" cy="3416320"/>
          </a:xfrm>
          <a:prstGeom prst="rect">
            <a:avLst/>
          </a:prstGeom>
          <a:noFill/>
        </p:spPr>
        <p:txBody>
          <a:bodyPr wrap="square" rtlCol="0">
            <a:spAutoFit/>
          </a:bodyPr>
          <a:lstStyle/>
          <a:p>
            <a:pPr algn="ctr"/>
            <a:r>
              <a:rPr lang="ru-RU" dirty="0" smtClean="0"/>
              <a:t> </a:t>
            </a:r>
            <a:r>
              <a:rPr lang="ru-RU" b="1" dirty="0" smtClean="0">
                <a:latin typeface="Times New Roman" pitchFamily="18" charset="0"/>
                <a:cs typeface="Times New Roman" pitchFamily="18" charset="0"/>
              </a:rPr>
              <a:t>Ожидаемые результаты:</a:t>
            </a:r>
            <a:endParaRPr lang="ru-RU" dirty="0" smtClean="0">
              <a:latin typeface="Times New Roman" pitchFamily="18" charset="0"/>
              <a:cs typeface="Times New Roman" pitchFamily="18" charset="0"/>
            </a:endParaRPr>
          </a:p>
          <a:p>
            <a:r>
              <a:rPr lang="ru-RU" dirty="0" smtClean="0">
                <a:latin typeface="Times New Roman" pitchFamily="18" charset="0"/>
                <a:cs typeface="Times New Roman" pitchFamily="18" charset="0"/>
              </a:rPr>
              <a:t> </a:t>
            </a:r>
            <a:r>
              <a:rPr lang="ru-RU" b="1" dirty="0" smtClean="0">
                <a:latin typeface="Times New Roman" pitchFamily="18" charset="0"/>
                <a:cs typeface="Times New Roman" pitchFamily="18" charset="0"/>
              </a:rPr>
              <a:t>Дети:</a:t>
            </a:r>
            <a:endParaRPr lang="ru-RU" dirty="0" smtClean="0">
              <a:latin typeface="Times New Roman" pitchFamily="18" charset="0"/>
              <a:cs typeface="Times New Roman" pitchFamily="18" charset="0"/>
            </a:endParaRPr>
          </a:p>
          <a:p>
            <a:r>
              <a:rPr lang="ru-RU" dirty="0" smtClean="0">
                <a:latin typeface="Times New Roman" pitchFamily="18" charset="0"/>
                <a:cs typeface="Times New Roman" pitchFamily="18" charset="0"/>
              </a:rPr>
              <a:t> 1. Проявляют интерес к экспериментированию с различными игрушками;</a:t>
            </a:r>
          </a:p>
          <a:p>
            <a:r>
              <a:rPr lang="ru-RU" dirty="0" smtClean="0">
                <a:latin typeface="Times New Roman" pitchFamily="18" charset="0"/>
                <a:cs typeface="Times New Roman" pitchFamily="18" charset="0"/>
              </a:rPr>
              <a:t> 2. Овладевают знаниями о свойствах, качествах и функциональном назначении игрушек;</a:t>
            </a:r>
          </a:p>
          <a:p>
            <a:r>
              <a:rPr lang="ru-RU" dirty="0" smtClean="0">
                <a:latin typeface="Times New Roman" pitchFamily="18" charset="0"/>
                <a:cs typeface="Times New Roman" pitchFamily="18" charset="0"/>
              </a:rPr>
              <a:t> 3. Проявляют доброту, заботу, бережное отношение к игрушкам;</a:t>
            </a:r>
          </a:p>
          <a:p>
            <a:r>
              <a:rPr lang="ru-RU" dirty="0" smtClean="0">
                <a:latin typeface="Times New Roman" pitchFamily="18" charset="0"/>
                <a:cs typeface="Times New Roman" pitchFamily="18" charset="0"/>
              </a:rPr>
              <a:t> 4. Возрастает речевая активность детей в разных видах деятельности;</a:t>
            </a:r>
          </a:p>
          <a:p>
            <a:r>
              <a:rPr lang="ru-RU" dirty="0" smtClean="0">
                <a:latin typeface="Times New Roman" pitchFamily="18" charset="0"/>
                <a:cs typeface="Times New Roman" pitchFamily="18" charset="0"/>
              </a:rPr>
              <a:t> </a:t>
            </a:r>
            <a:r>
              <a:rPr lang="ru-RU" b="1" dirty="0" smtClean="0">
                <a:latin typeface="Times New Roman" pitchFamily="18" charset="0"/>
                <a:cs typeface="Times New Roman" pitchFamily="18" charset="0"/>
              </a:rPr>
              <a:t>Родители:</a:t>
            </a:r>
            <a:endParaRPr lang="ru-RU" dirty="0" smtClean="0">
              <a:latin typeface="Times New Roman" pitchFamily="18" charset="0"/>
              <a:cs typeface="Times New Roman" pitchFamily="18" charset="0"/>
            </a:endParaRPr>
          </a:p>
          <a:p>
            <a:r>
              <a:rPr lang="ru-RU" dirty="0" smtClean="0">
                <a:latin typeface="Times New Roman" pitchFamily="18" charset="0"/>
                <a:cs typeface="Times New Roman" pitchFamily="18" charset="0"/>
              </a:rPr>
              <a:t> 1. Обогащение родительского опыта приемами взаимодействия и сотрудничества с ребенком в семье;</a:t>
            </a:r>
          </a:p>
          <a:p>
            <a:r>
              <a:rPr lang="ru-RU" dirty="0" smtClean="0">
                <a:latin typeface="Times New Roman" pitchFamily="18" charset="0"/>
                <a:cs typeface="Times New Roman" pitchFamily="18" charset="0"/>
              </a:rPr>
              <a:t> 2. Повышение компетентности родителей при выборе игрушки.</a:t>
            </a:r>
          </a:p>
          <a:p>
            <a:endParaRPr lang="ru-RU"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s://phonoteka.org/uploads/posts/2021-04/1619605530_27-phonoteka_org-p-fon-s-igrushkami-dlya-fotoshopa-32.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TextBox 2"/>
          <p:cNvSpPr txBox="1"/>
          <p:nvPr/>
        </p:nvSpPr>
        <p:spPr>
          <a:xfrm>
            <a:off x="500034" y="357166"/>
            <a:ext cx="7858180" cy="3416320"/>
          </a:xfrm>
          <a:prstGeom prst="rect">
            <a:avLst/>
          </a:prstGeom>
          <a:noFill/>
        </p:spPr>
        <p:txBody>
          <a:bodyPr wrap="square" rtlCol="0">
            <a:spAutoFit/>
          </a:bodyPr>
          <a:lstStyle/>
          <a:p>
            <a:pPr algn="ctr"/>
            <a:r>
              <a:rPr lang="ru-RU" b="1" dirty="0" smtClean="0">
                <a:latin typeface="Times New Roman" pitchFamily="18" charset="0"/>
                <a:cs typeface="Times New Roman" pitchFamily="18" charset="0"/>
              </a:rPr>
              <a:t>Этапы реализации проекта:</a:t>
            </a:r>
          </a:p>
          <a:p>
            <a:pPr algn="ctr"/>
            <a:endParaRPr lang="ru-RU" dirty="0" smtClean="0">
              <a:latin typeface="Times New Roman" pitchFamily="18" charset="0"/>
              <a:cs typeface="Times New Roman" pitchFamily="18" charset="0"/>
            </a:endParaRPr>
          </a:p>
          <a:p>
            <a:r>
              <a:rPr lang="ru-RU" dirty="0" smtClean="0">
                <a:latin typeface="Times New Roman" pitchFamily="18" charset="0"/>
                <a:cs typeface="Times New Roman" pitchFamily="18" charset="0"/>
              </a:rPr>
              <a:t> </a:t>
            </a:r>
            <a:r>
              <a:rPr lang="ru-RU" b="1" dirty="0" smtClean="0">
                <a:latin typeface="Times New Roman" pitchFamily="18" charset="0"/>
                <a:cs typeface="Times New Roman" pitchFamily="18" charset="0"/>
              </a:rPr>
              <a:t>I. Подготовительный этап:</a:t>
            </a:r>
          </a:p>
          <a:p>
            <a:r>
              <a:rPr lang="ru-RU" dirty="0" smtClean="0">
                <a:latin typeface="Times New Roman" pitchFamily="18" charset="0"/>
                <a:cs typeface="Times New Roman" pitchFamily="18" charset="0"/>
              </a:rPr>
              <a:t> 1. Определение педагогами темы, целей и задач, содержание проекта, прогнозирование результата.</a:t>
            </a:r>
          </a:p>
          <a:p>
            <a:r>
              <a:rPr lang="ru-RU" dirty="0" smtClean="0">
                <a:latin typeface="Times New Roman" pitchFamily="18" charset="0"/>
                <a:cs typeface="Times New Roman" pitchFamily="18" charset="0"/>
              </a:rPr>
              <a:t> 2. Изучить психолого-педагогическую литературу на тему:</a:t>
            </a:r>
          </a:p>
          <a:p>
            <a:r>
              <a:rPr lang="ru-RU" dirty="0" smtClean="0">
                <a:latin typeface="Times New Roman" pitchFamily="18" charset="0"/>
                <a:cs typeface="Times New Roman" pitchFamily="18" charset="0"/>
              </a:rPr>
              <a:t> “Особенности развития </a:t>
            </a:r>
            <a:r>
              <a:rPr lang="ru-RU" dirty="0" err="1" smtClean="0">
                <a:latin typeface="Times New Roman" pitchFamily="18" charset="0"/>
                <a:cs typeface="Times New Roman" pitchFamily="18" charset="0"/>
              </a:rPr>
              <a:t>предметно-отобразительной</a:t>
            </a:r>
            <a:r>
              <a:rPr lang="ru-RU" dirty="0" smtClean="0">
                <a:latin typeface="Times New Roman" pitchFamily="18" charset="0"/>
                <a:cs typeface="Times New Roman" pitchFamily="18" charset="0"/>
              </a:rPr>
              <a:t> игры детей младшего возраста”.</a:t>
            </a:r>
          </a:p>
          <a:p>
            <a:r>
              <a:rPr lang="ru-RU" dirty="0" smtClean="0">
                <a:latin typeface="Times New Roman" pitchFamily="18" charset="0"/>
                <a:cs typeface="Times New Roman" pitchFamily="18" charset="0"/>
              </a:rPr>
              <a:t> 3. Подбор игрушек.</a:t>
            </a:r>
          </a:p>
          <a:p>
            <a:r>
              <a:rPr lang="ru-RU" dirty="0" smtClean="0">
                <a:latin typeface="Times New Roman" pitchFamily="18" charset="0"/>
                <a:cs typeface="Times New Roman" pitchFamily="18" charset="0"/>
              </a:rPr>
              <a:t>4. Беседа - консультация с родителями на тему: «Игрушки для детей 2-3 лет».</a:t>
            </a:r>
          </a:p>
          <a:p>
            <a:r>
              <a:rPr lang="ru-RU" dirty="0" smtClean="0">
                <a:latin typeface="Times New Roman" pitchFamily="18" charset="0"/>
                <a:cs typeface="Times New Roman" pitchFamily="18" charset="0"/>
              </a:rPr>
              <a:t>5. Составление плана работы.</a:t>
            </a:r>
          </a:p>
          <a:p>
            <a:endParaRPr lang="ru-RU"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s://phonoteka.org/uploads/posts/2021-04/1619605530_27-phonoteka_org-p-fon-s-igrushkami-dlya-fotoshopa-32.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TextBox 2"/>
          <p:cNvSpPr txBox="1"/>
          <p:nvPr/>
        </p:nvSpPr>
        <p:spPr>
          <a:xfrm>
            <a:off x="500034" y="357166"/>
            <a:ext cx="8001056" cy="3416320"/>
          </a:xfrm>
          <a:prstGeom prst="rect">
            <a:avLst/>
          </a:prstGeom>
          <a:noFill/>
        </p:spPr>
        <p:txBody>
          <a:bodyPr wrap="square" rtlCol="0">
            <a:spAutoFit/>
          </a:bodyPr>
          <a:lstStyle/>
          <a:p>
            <a:r>
              <a:rPr lang="ru-RU" b="1" dirty="0" smtClean="0">
                <a:latin typeface="Times New Roman" pitchFamily="18" charset="0"/>
                <a:cs typeface="Times New Roman" pitchFamily="18" charset="0"/>
              </a:rPr>
              <a:t>II. Основной этап реализации проекта:</a:t>
            </a:r>
            <a:endParaRPr lang="ru-RU" dirty="0" smtClean="0">
              <a:latin typeface="Times New Roman" pitchFamily="18" charset="0"/>
              <a:cs typeface="Times New Roman" pitchFamily="18" charset="0"/>
            </a:endParaRPr>
          </a:p>
          <a:p>
            <a:r>
              <a:rPr lang="ru-RU" b="1" dirty="0" smtClean="0">
                <a:latin typeface="Times New Roman" pitchFamily="18" charset="0"/>
                <a:cs typeface="Times New Roman" pitchFamily="18" charset="0"/>
              </a:rPr>
              <a:t>ПЛАН ПРОЕКТНЫХ МЕРОПРИЯТИЙ</a:t>
            </a:r>
            <a:endParaRPr lang="ru-RU" dirty="0" smtClean="0">
              <a:latin typeface="Times New Roman" pitchFamily="18" charset="0"/>
              <a:cs typeface="Times New Roman" pitchFamily="18" charset="0"/>
            </a:endParaRPr>
          </a:p>
          <a:p>
            <a:r>
              <a:rPr lang="ru-RU" b="1" dirty="0" smtClean="0">
                <a:latin typeface="Times New Roman" pitchFamily="18" charset="0"/>
                <a:cs typeface="Times New Roman" pitchFamily="18" charset="0"/>
              </a:rPr>
              <a:t>1 день</a:t>
            </a:r>
            <a:endParaRPr lang="ru-RU" dirty="0" smtClean="0">
              <a:latin typeface="Times New Roman" pitchFamily="18" charset="0"/>
              <a:cs typeface="Times New Roman" pitchFamily="18" charset="0"/>
            </a:endParaRPr>
          </a:p>
          <a:p>
            <a:r>
              <a:rPr lang="ru-RU" b="1" dirty="0" smtClean="0">
                <a:latin typeface="Times New Roman" pitchFamily="18" charset="0"/>
                <a:cs typeface="Times New Roman" pitchFamily="18" charset="0"/>
              </a:rPr>
              <a:t>«Наша Таня»</a:t>
            </a:r>
            <a:endParaRPr lang="ru-RU" dirty="0" smtClean="0">
              <a:latin typeface="Times New Roman" pitchFamily="18" charset="0"/>
              <a:cs typeface="Times New Roman" pitchFamily="18" charset="0"/>
            </a:endParaRPr>
          </a:p>
          <a:p>
            <a:r>
              <a:rPr lang="ru-RU" dirty="0" smtClean="0">
                <a:latin typeface="Times New Roman" pitchFamily="18" charset="0"/>
                <a:cs typeface="Times New Roman" pitchFamily="18" charset="0"/>
              </a:rPr>
              <a:t>1. Обследование мяча - тонет или нет в воде (в виде экспериментальной деятельности). </a:t>
            </a:r>
          </a:p>
          <a:p>
            <a:r>
              <a:rPr lang="ru-RU" dirty="0" smtClean="0">
                <a:latin typeface="Times New Roman" pitchFamily="18" charset="0"/>
                <a:cs typeface="Times New Roman" pitchFamily="18" charset="0"/>
              </a:rPr>
              <a:t>2. Чтение и обыгрывание стихотворения А. </a:t>
            </a:r>
            <a:r>
              <a:rPr lang="ru-RU" dirty="0" err="1" smtClean="0">
                <a:latin typeface="Times New Roman" pitchFamily="18" charset="0"/>
                <a:cs typeface="Times New Roman" pitchFamily="18" charset="0"/>
              </a:rPr>
              <a:t>Барто</a:t>
            </a:r>
            <a:r>
              <a:rPr lang="ru-RU" dirty="0" smtClean="0">
                <a:latin typeface="Times New Roman" pitchFamily="18" charset="0"/>
                <a:cs typeface="Times New Roman" pitchFamily="18" charset="0"/>
              </a:rPr>
              <a:t> «Наша Таня». </a:t>
            </a:r>
          </a:p>
          <a:p>
            <a:r>
              <a:rPr lang="ru-RU" dirty="0" smtClean="0">
                <a:latin typeface="Times New Roman" pitchFamily="18" charset="0"/>
                <a:cs typeface="Times New Roman" pitchFamily="18" charset="0"/>
              </a:rPr>
              <a:t>3. Игра с куклой «Угостим куклу чаем».</a:t>
            </a:r>
          </a:p>
          <a:p>
            <a:r>
              <a:rPr lang="ru-RU" dirty="0" smtClean="0">
                <a:latin typeface="Times New Roman" pitchFamily="18" charset="0"/>
                <a:cs typeface="Times New Roman" pitchFamily="18" charset="0"/>
              </a:rPr>
              <a:t>4.Физминутка «Девочки и мальчики»</a:t>
            </a:r>
          </a:p>
          <a:p>
            <a:r>
              <a:rPr lang="ru-RU" dirty="0" smtClean="0">
                <a:latin typeface="Times New Roman" pitchFamily="18" charset="0"/>
                <a:cs typeface="Times New Roman" pitchFamily="18" charset="0"/>
              </a:rPr>
              <a:t>5. Пальчиковая игра «Наша Таня»</a:t>
            </a:r>
          </a:p>
          <a:p>
            <a:r>
              <a:rPr lang="ru-RU" dirty="0" smtClean="0">
                <a:latin typeface="Times New Roman" pitchFamily="18" charset="0"/>
                <a:cs typeface="Times New Roman" pitchFamily="18" charset="0"/>
              </a:rPr>
              <a:t>6. Подвижная игра «Мой веселый звонкий мяч»</a:t>
            </a:r>
          </a:p>
          <a:p>
            <a:endParaRPr lang="ru-RU" dirty="0"/>
          </a:p>
        </p:txBody>
      </p:sp>
      <p:pic>
        <p:nvPicPr>
          <p:cNvPr id="28676" name="Picture 4" descr="https://sun9-32.userapi.com/impg/yTNUuo4xkkxqA5_FlnUt4_a-WjRhRWGfgF2QIA/CT6G5BOKXow.jpg?size=1200x1600&amp;quality=96&amp;sign=fe549b0ec28179fc3d3b692261a8f608&amp;type=album"/>
          <p:cNvPicPr>
            <a:picLocks noChangeAspect="1" noChangeArrowheads="1"/>
          </p:cNvPicPr>
          <p:nvPr/>
        </p:nvPicPr>
        <p:blipFill>
          <a:blip r:embed="rId3" cstate="print"/>
          <a:srcRect/>
          <a:stretch>
            <a:fillRect/>
          </a:stretch>
        </p:blipFill>
        <p:spPr bwMode="auto">
          <a:xfrm>
            <a:off x="642910" y="3929066"/>
            <a:ext cx="1857388" cy="2476517"/>
          </a:xfrm>
          <a:prstGeom prst="rect">
            <a:avLst/>
          </a:prstGeom>
          <a:noFill/>
        </p:spPr>
      </p:pic>
      <p:pic>
        <p:nvPicPr>
          <p:cNvPr id="28678" name="Picture 6" descr="https://sun9-27.userapi.com/impg/u0maq42gjh6HvDiVPMXAgLxaKEPkRKl9FcD9DQ/k09VYWGQwxI.jpg?size=1200x1600&amp;quality=96&amp;sign=bf33fb37c3c3ad196a6331677d2aac8d&amp;type=album"/>
          <p:cNvPicPr>
            <a:picLocks noChangeAspect="1" noChangeArrowheads="1"/>
          </p:cNvPicPr>
          <p:nvPr/>
        </p:nvPicPr>
        <p:blipFill>
          <a:blip r:embed="rId4" cstate="print"/>
          <a:srcRect t="34696"/>
          <a:stretch>
            <a:fillRect/>
          </a:stretch>
        </p:blipFill>
        <p:spPr bwMode="auto">
          <a:xfrm>
            <a:off x="2786050" y="3929066"/>
            <a:ext cx="2857520" cy="2488092"/>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s://phonoteka.org/uploads/posts/2021-04/1619605530_27-phonoteka_org-p-fon-s-igrushkami-dlya-fotoshopa-32.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pic>
        <p:nvPicPr>
          <p:cNvPr id="13314" name="Picture 2" descr="https://sun9-10.userapi.com/impg/fxoYsLb3aVF29qxYG5gNsDHlhn8I9HXPlho7yA/kekJNGv3E7g.jpg?size=2560x1440&amp;quality=96&amp;sign=b040fa98e7e1ab38d7a01b9efbd27416&amp;type=album"/>
          <p:cNvPicPr>
            <a:picLocks noChangeAspect="1" noChangeArrowheads="1"/>
          </p:cNvPicPr>
          <p:nvPr/>
        </p:nvPicPr>
        <p:blipFill>
          <a:blip r:embed="rId3" cstate="print"/>
          <a:srcRect/>
          <a:stretch>
            <a:fillRect/>
          </a:stretch>
        </p:blipFill>
        <p:spPr bwMode="auto">
          <a:xfrm>
            <a:off x="928662" y="785794"/>
            <a:ext cx="4071966" cy="2290481"/>
          </a:xfrm>
          <a:prstGeom prst="rect">
            <a:avLst/>
          </a:prstGeom>
          <a:noFill/>
        </p:spPr>
      </p:pic>
      <p:pic>
        <p:nvPicPr>
          <p:cNvPr id="13316" name="Picture 4" descr="https://sun9-13.userapi.com/impg/WXlIF7K9GLLLzE57F6oGbCWmk2Zvq6OKpfGngw/PGaSdEF67x4.jpg?size=2560x1440&amp;quality=96&amp;sign=01d7f6f34c79cf43b4ac638e6d153193&amp;type=album"/>
          <p:cNvPicPr>
            <a:picLocks noChangeAspect="1" noChangeArrowheads="1"/>
          </p:cNvPicPr>
          <p:nvPr/>
        </p:nvPicPr>
        <p:blipFill>
          <a:blip r:embed="rId4" cstate="print"/>
          <a:srcRect/>
          <a:stretch>
            <a:fillRect/>
          </a:stretch>
        </p:blipFill>
        <p:spPr bwMode="auto">
          <a:xfrm>
            <a:off x="857224" y="3643314"/>
            <a:ext cx="4191029" cy="2357454"/>
          </a:xfrm>
          <a:prstGeom prst="rect">
            <a:avLst/>
          </a:prstGeom>
          <a:noFill/>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109</TotalTime>
  <Words>446</Words>
  <PresentationFormat>Экран (4:3)</PresentationFormat>
  <Paragraphs>86</Paragraphs>
  <Slides>19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Анечка</dc:creator>
  <cp:lastModifiedBy>Анечка</cp:lastModifiedBy>
  <cp:revision>14</cp:revision>
  <dcterms:created xsi:type="dcterms:W3CDTF">2021-11-23T18:06:00Z</dcterms:created>
  <dcterms:modified xsi:type="dcterms:W3CDTF">2021-12-06T16:26:09Z</dcterms:modified>
</cp:coreProperties>
</file>