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8"/>
  </p:notesMasterIdLst>
  <p:sldIdLst>
    <p:sldId id="264" r:id="rId2"/>
    <p:sldId id="266" r:id="rId3"/>
    <p:sldId id="275" r:id="rId4"/>
    <p:sldId id="277" r:id="rId5"/>
    <p:sldId id="271" r:id="rId6"/>
    <p:sldId id="270" r:id="rId7"/>
    <p:sldId id="272" r:id="rId8"/>
    <p:sldId id="265" r:id="rId9"/>
    <p:sldId id="269" r:id="rId10"/>
    <p:sldId id="267" r:id="rId11"/>
    <p:sldId id="281" r:id="rId12"/>
    <p:sldId id="279" r:id="rId13"/>
    <p:sldId id="274" r:id="rId14"/>
    <p:sldId id="282" r:id="rId15"/>
    <p:sldId id="273" r:id="rId16"/>
    <p:sldId id="280" r:id="rId17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60E"/>
    <a:srgbClr val="A3FBAB"/>
    <a:srgbClr val="669900"/>
    <a:srgbClr val="213F21"/>
    <a:srgbClr val="66FF33"/>
    <a:srgbClr val="99FF99"/>
    <a:srgbClr val="FF6600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282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7A904B4-4ABA-446A-8D0A-63A0215E03A0}" type="datetimeFigureOut">
              <a:rPr lang="ru-RU"/>
              <a:pPr>
                <a:defRPr/>
              </a:pPr>
              <a:t>14.01.2022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5A6CCA1-0A07-4269-A982-4D470ED1B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6441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F0D52-01FA-442B-AA66-B1CD8BBB0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4" descr="и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71816"/>
            <a:ext cx="1785950" cy="195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399C5-7E3D-40D1-BE43-A69BB1E57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E010B-62B0-4C79-8890-BE059D1DE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6A9BE-F986-4C92-903E-D3CAEA7D9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E35A0-187B-4D14-841D-CEA27E873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90FF9-12A4-4354-963D-85982EFDC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F80C9-5787-4B51-B16F-78E51D9EA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2C5E6-91DC-4FB9-A556-12DDA5C9F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227C6-4A6A-4178-80DF-C53AB9DF0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2AAFD-3A0A-4F97-8F76-2D3DEC53D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DAEF1-0431-4F0B-A7CA-A9D03D74F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8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4C0DE087-CA3D-4A77-9C4E-640B04596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2020"/>
            </a:avLst>
          </a:prstGeom>
          <a:blipFill>
            <a:blip r:embed="rId1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35" name="AutoShape 11" descr="https://img-fotki.yandex.ru/get/5821/200418627.95/0_125093_9cd1d186_orig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AutoShape 13" descr="https://img-fotki.yandex.ru/get/5821/200418627.95/0_125093_9cd1d186_orig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0_125093_9cd1d186_orig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072330" y="3000378"/>
            <a:ext cx="1927000" cy="19834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Рисунок 1" descr="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075806"/>
            <a:ext cx="16351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83568" y="339502"/>
            <a:ext cx="76328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solidFill>
                  <a:srgbClr val="213F21"/>
                </a:solidFill>
                <a:latin typeface="Monotype Corsiva" pitchFamily="66" charset="0"/>
              </a:rPr>
              <a:t>ПРОЕКТ</a:t>
            </a:r>
          </a:p>
          <a:p>
            <a:pPr algn="ctr">
              <a:defRPr/>
            </a:pP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Русская народная игра «</a:t>
            </a:r>
            <a:r>
              <a:rPr lang="ru-RU" sz="5400" b="1" dirty="0" err="1" smtClean="0">
                <a:solidFill>
                  <a:srgbClr val="FF0000"/>
                </a:solidFill>
                <a:latin typeface="Monotype Corsiva" pitchFamily="66" charset="0"/>
              </a:rPr>
              <a:t>Зоска</a:t>
            </a: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»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23478"/>
            <a:ext cx="8928992" cy="1533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160"/>
              </a:spcBef>
              <a:spcAft>
                <a:spcPts val="1395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2.Этап</a:t>
            </a:r>
          </a:p>
          <a:p>
            <a:pPr algn="just">
              <a:spcBef>
                <a:spcPts val="1160"/>
              </a:spcBef>
              <a:spcAft>
                <a:spcPts val="1395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Изготовление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педагогами физвоспитания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зоски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обучение детей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игре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139702"/>
            <a:ext cx="2409825" cy="2857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6612" y="1347613"/>
            <a:ext cx="2905428" cy="2179579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75808" y="1914766"/>
            <a:ext cx="4350680" cy="312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28122"/>
            <a:ext cx="8563131" cy="4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3843837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3478"/>
            <a:ext cx="8507288" cy="447074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Century" panose="02040604050505020304" pitchFamily="18" charset="0"/>
              </a:rPr>
              <a:t>3 этап</a:t>
            </a:r>
          </a:p>
          <a:p>
            <a:pPr marL="0" indent="0">
              <a:buNone/>
            </a:pPr>
            <a:r>
              <a:rPr lang="ru-RU" sz="2800" dirty="0">
                <a:latin typeface="Century" panose="02040604050505020304" pitchFamily="18" charset="0"/>
              </a:rPr>
              <a:t>И</a:t>
            </a:r>
            <a:r>
              <a:rPr lang="ru-RU" sz="2800" dirty="0" smtClean="0">
                <a:latin typeface="Century" panose="02040604050505020304" pitchFamily="18" charset="0"/>
              </a:rPr>
              <a:t>зготовление </a:t>
            </a:r>
            <a:r>
              <a:rPr lang="ru-RU" sz="2800" dirty="0">
                <a:latin typeface="Century" panose="02040604050505020304" pitchFamily="18" charset="0"/>
              </a:rPr>
              <a:t>учителями начальной ш</a:t>
            </a:r>
            <a:r>
              <a:rPr lang="ru-RU" sz="2800" dirty="0" smtClean="0">
                <a:latin typeface="Century" panose="02040604050505020304" pitchFamily="18" charset="0"/>
              </a:rPr>
              <a:t>колы </a:t>
            </a:r>
            <a:r>
              <a:rPr lang="ru-RU" sz="2800" dirty="0">
                <a:latin typeface="Century" panose="02040604050505020304" pitchFamily="18" charset="0"/>
              </a:rPr>
              <a:t>игрового пособия с описанием правил игры в </a:t>
            </a:r>
            <a:r>
              <a:rPr lang="ru-RU" sz="2800" dirty="0" err="1">
                <a:latin typeface="Century" panose="02040604050505020304" pitchFamily="18" charset="0"/>
              </a:rPr>
              <a:t>зоску</a:t>
            </a:r>
            <a:r>
              <a:rPr lang="ru-RU" sz="2800" dirty="0">
                <a:latin typeface="Century" panose="02040604050505020304" pitchFamily="18" charset="0"/>
              </a:rPr>
              <a:t> для воспитанников лагеря дневного пребывания «Радуга</a:t>
            </a:r>
            <a:r>
              <a:rPr lang="ru-RU" sz="2800" dirty="0" smtClean="0">
                <a:latin typeface="Century" panose="02040604050505020304" pitchFamily="18" charset="0"/>
              </a:rPr>
              <a:t>»</a:t>
            </a:r>
            <a:endParaRPr lang="ru-RU" sz="2800" dirty="0">
              <a:latin typeface="Century" panose="020406040505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507760"/>
            <a:ext cx="3365258" cy="21012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2931790"/>
            <a:ext cx="2736304" cy="20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1554904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195486"/>
            <a:ext cx="8579296" cy="4824536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>
                <a:latin typeface="Century" panose="02040604050505020304" pitchFamily="18" charset="0"/>
              </a:rPr>
              <a:t>ПРАВИЛА ИГРЫ В «ЗОСКУ»</a:t>
            </a:r>
            <a:endParaRPr lang="ru-RU" sz="1600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Century" panose="02040604050505020304" pitchFamily="18" charset="0"/>
              </a:rPr>
              <a:t>Количество игроков не ограничено</a:t>
            </a:r>
          </a:p>
          <a:p>
            <a:pPr marL="0" indent="0">
              <a:buNone/>
            </a:pPr>
            <a:r>
              <a:rPr lang="ru-RU" sz="1600" b="1" u="sng" dirty="0">
                <a:latin typeface="Century" panose="02040604050505020304" pitchFamily="18" charset="0"/>
              </a:rPr>
              <a:t>Первый вариант игры:</a:t>
            </a:r>
            <a:endParaRPr lang="ru-RU" sz="1600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Century" panose="02040604050505020304" pitchFamily="18" charset="0"/>
              </a:rPr>
              <a:t>-Игрок подбрасывает пяткой согнутой ноги  маленькую тяжесть, называемую </a:t>
            </a:r>
            <a:r>
              <a:rPr lang="ru-RU" sz="1600" dirty="0" err="1">
                <a:latin typeface="Century" panose="02040604050505020304" pitchFamily="18" charset="0"/>
              </a:rPr>
              <a:t>зоской</a:t>
            </a:r>
            <a:r>
              <a:rPr lang="ru-RU" sz="1600" dirty="0">
                <a:latin typeface="Century" panose="020406040505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600" dirty="0">
                <a:latin typeface="Century" panose="02040604050505020304" pitchFamily="18" charset="0"/>
              </a:rPr>
              <a:t>-Ждёт, когда она опустится на пятку, и,  не давая ей упасть на землю,  снова подкидывает вверх; </a:t>
            </a:r>
          </a:p>
          <a:p>
            <a:pPr marL="0" indent="0">
              <a:buNone/>
            </a:pPr>
            <a:r>
              <a:rPr lang="ru-RU" sz="1600" dirty="0">
                <a:latin typeface="Century" panose="02040604050505020304" pitchFamily="18" charset="0"/>
              </a:rPr>
              <a:t>-Задача игрока- «выбить» </a:t>
            </a:r>
            <a:r>
              <a:rPr lang="ru-RU" sz="1600" dirty="0" err="1">
                <a:latin typeface="Century" panose="02040604050505020304" pitchFamily="18" charset="0"/>
              </a:rPr>
              <a:t>зоску</a:t>
            </a:r>
            <a:r>
              <a:rPr lang="ru-RU" sz="1600" dirty="0">
                <a:latin typeface="Century" panose="02040604050505020304" pitchFamily="18" charset="0"/>
              </a:rPr>
              <a:t> как можно больше раз;</a:t>
            </a:r>
          </a:p>
          <a:p>
            <a:pPr marL="0" indent="0">
              <a:buNone/>
            </a:pPr>
            <a:r>
              <a:rPr lang="ru-RU" sz="1600" dirty="0">
                <a:latin typeface="Century" panose="02040604050505020304" pitchFamily="18" charset="0"/>
              </a:rPr>
              <a:t>-В случае, если </a:t>
            </a:r>
            <a:r>
              <a:rPr lang="ru-RU" sz="1600" dirty="0" err="1">
                <a:latin typeface="Century" panose="02040604050505020304" pitchFamily="18" charset="0"/>
              </a:rPr>
              <a:t>зоска</a:t>
            </a:r>
            <a:r>
              <a:rPr lang="ru-RU" sz="1600" dirty="0">
                <a:latin typeface="Century" panose="02040604050505020304" pitchFamily="18" charset="0"/>
              </a:rPr>
              <a:t> коснётся земли, право участия в игре переходит к следующему игроку;</a:t>
            </a:r>
          </a:p>
          <a:p>
            <a:pPr marL="0" indent="0">
              <a:buNone/>
            </a:pPr>
            <a:r>
              <a:rPr lang="ru-RU" sz="1600" dirty="0">
                <a:latin typeface="Century" panose="02040604050505020304" pitchFamily="18" charset="0"/>
              </a:rPr>
              <a:t>-Побеждает  участник, подкинувший </a:t>
            </a:r>
            <a:r>
              <a:rPr lang="ru-RU" sz="1600" dirty="0" err="1">
                <a:latin typeface="Century" panose="02040604050505020304" pitchFamily="18" charset="0"/>
              </a:rPr>
              <a:t>зоску</a:t>
            </a:r>
            <a:r>
              <a:rPr lang="ru-RU" sz="1600" dirty="0">
                <a:latin typeface="Century" panose="02040604050505020304" pitchFamily="18" charset="0"/>
              </a:rPr>
              <a:t> наибольшее количество раз.</a:t>
            </a:r>
          </a:p>
          <a:p>
            <a:pPr marL="0" indent="0">
              <a:buNone/>
            </a:pPr>
            <a:r>
              <a:rPr lang="ru-RU" sz="1600" b="1" u="sng" dirty="0">
                <a:latin typeface="Century" panose="02040604050505020304" pitchFamily="18" charset="0"/>
              </a:rPr>
              <a:t>Второй вариант игры:</a:t>
            </a:r>
            <a:endParaRPr lang="ru-RU" sz="1600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Century" panose="02040604050505020304" pitchFamily="18" charset="0"/>
              </a:rPr>
              <a:t>-Игроки встают в круг;</a:t>
            </a:r>
          </a:p>
          <a:p>
            <a:pPr marL="0" indent="0">
              <a:buNone/>
            </a:pPr>
            <a:r>
              <a:rPr lang="ru-RU" sz="1600" dirty="0">
                <a:latin typeface="Century" panose="02040604050505020304" pitchFamily="18" charset="0"/>
              </a:rPr>
              <a:t>-Перекидывают пяткой согнутой ноги </a:t>
            </a:r>
            <a:r>
              <a:rPr lang="ru-RU" sz="1600" dirty="0" err="1">
                <a:latin typeface="Century" panose="02040604050505020304" pitchFamily="18" charset="0"/>
              </a:rPr>
              <a:t>зоску</a:t>
            </a:r>
            <a:r>
              <a:rPr lang="ru-RU" sz="1600" dirty="0">
                <a:latin typeface="Century" panose="02040604050505020304" pitchFamily="18" charset="0"/>
              </a:rPr>
              <a:t> рядом стоящему игроку;</a:t>
            </a:r>
          </a:p>
          <a:p>
            <a:pPr marL="0" indent="0">
              <a:buNone/>
            </a:pPr>
            <a:r>
              <a:rPr lang="ru-RU" sz="1600" dirty="0">
                <a:latin typeface="Century" panose="02040604050505020304" pitchFamily="18" charset="0"/>
              </a:rPr>
              <a:t>-Участник, не поймавший </a:t>
            </a:r>
            <a:r>
              <a:rPr lang="ru-RU" sz="1600" dirty="0" err="1">
                <a:latin typeface="Century" panose="02040604050505020304" pitchFamily="18" charset="0"/>
              </a:rPr>
              <a:t>зоску</a:t>
            </a:r>
            <a:r>
              <a:rPr lang="ru-RU" sz="1600" dirty="0">
                <a:latin typeface="Century" panose="02040604050505020304" pitchFamily="18" charset="0"/>
              </a:rPr>
              <a:t> и не передавший её следующему, </a:t>
            </a:r>
            <a:endParaRPr lang="ru-RU" sz="1600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Century" panose="02040604050505020304" pitchFamily="18" charset="0"/>
              </a:rPr>
              <a:t>выбывает </a:t>
            </a:r>
            <a:r>
              <a:rPr lang="ru-RU" sz="1600" dirty="0">
                <a:latin typeface="Century" panose="02040604050505020304" pitchFamily="18" charset="0"/>
              </a:rPr>
              <a:t>из круга;</a:t>
            </a:r>
          </a:p>
          <a:p>
            <a:pPr marL="0" indent="0">
              <a:buNone/>
            </a:pPr>
            <a:r>
              <a:rPr lang="ru-RU" sz="1600" dirty="0">
                <a:latin typeface="Century" panose="02040604050505020304" pitchFamily="18" charset="0"/>
              </a:rPr>
              <a:t>-Побеждает игрок, оставшийся в круге.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030881290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5486"/>
            <a:ext cx="712879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3528204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11510"/>
            <a:ext cx="3003566" cy="4505350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211960" y="411510"/>
            <a:ext cx="4474195" cy="44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30542103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3478"/>
            <a:ext cx="8856984" cy="447074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 </a:t>
            </a:r>
            <a:r>
              <a:rPr lang="ru-RU" sz="2800" dirty="0"/>
              <a:t>«Каков ребёнок в игре, таков во многом он будет в работе, когда вырастет. Поэтому воспитание будущего деятеля происходит прежде всего в игре».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44277" y="1635646"/>
            <a:ext cx="5092219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9512" y="2358851"/>
            <a:ext cx="3121152" cy="207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54409741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23478"/>
            <a:ext cx="89289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Century" pitchFamily="18" charset="0"/>
              </a:rPr>
              <a:t>«Народные игры – это яркое выражение народа в них играющего, отражение этноса в целом и истории его развития. Игра- это одно из средств педагогики и психологии, образования и воспитания»</a:t>
            </a:r>
            <a:endParaRPr lang="ru-RU" sz="3200" dirty="0">
              <a:latin typeface="Century" pitchFamily="18" charset="0"/>
            </a:endParaRPr>
          </a:p>
        </p:txBody>
      </p:sp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427734"/>
            <a:ext cx="34480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ÐÐ°ÑÑÐ¸Ð½ÐºÐ¸ Ð¿Ð¾ Ð·Ð°Ð¿ÑÐ¾ÑÑ ÑÑÑÑÐºÐ¸Ðµ Ð½Ð°ÑÐ¾Ð´Ð½ÑÐµ Ð¸Ð³ÑÑ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715766"/>
            <a:ext cx="31683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23478"/>
            <a:ext cx="7344816" cy="474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1652462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23478"/>
            <a:ext cx="6768752" cy="487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8184172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95486"/>
            <a:ext cx="8928992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Гипотеза: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езаслуженно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забытые старые русские народные игры, в которые играли наши дедушки и бабушки, могут быть не менее увлекательными, чем современные компьютерные игры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657156"/>
            <a:ext cx="5040560" cy="33582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320" y="2211710"/>
            <a:ext cx="3641496" cy="242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8062982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3478"/>
            <a:ext cx="8856984" cy="3781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" marR="177165" algn="just">
              <a:lnSpc>
                <a:spcPct val="150000"/>
              </a:lnSpc>
              <a:spcBef>
                <a:spcPts val="370"/>
              </a:spcBef>
              <a:spcAft>
                <a:spcPts val="37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формирование представлений детей о традициях русского народа через знакомство с русской народной подвижной игрой.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вызвать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детей интерес и желание играть в русские народные игры;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-развивать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двигательную активность детей: ловкость, силу, быстроту, выносливость, пространственную ориентацию;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-воспитывать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детях интерес к изучению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истории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культуры своего народа.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t="11667"/>
          <a:stretch/>
        </p:blipFill>
        <p:spPr bwMode="auto">
          <a:xfrm>
            <a:off x="5943077" y="2916074"/>
            <a:ext cx="3093419" cy="20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94027547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07504" y="195486"/>
            <a:ext cx="87849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</a:rPr>
              <a:t>ЭТАПЫ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</a:rPr>
              <a:t> РАБОТЫ НАД ПРОЕКТОМ: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aseline="0" dirty="0" smtClean="0">
                <a:latin typeface="Century" panose="02040604050505020304" pitchFamily="18" charset="0"/>
              </a:rPr>
              <a:t>1.ЭТАП</a:t>
            </a:r>
          </a:p>
          <a:p>
            <a:pPr eaLnBrk="0" hangingPunct="0"/>
            <a:r>
              <a:rPr lang="ru-RU" dirty="0">
                <a:latin typeface="Century" panose="02040604050505020304" pitchFamily="18" charset="0"/>
              </a:rPr>
              <a:t>З</a:t>
            </a:r>
            <a:r>
              <a:rPr lang="ru-RU" dirty="0" smtClean="0">
                <a:latin typeface="Century" panose="02040604050505020304" pitchFamily="18" charset="0"/>
              </a:rPr>
              <a:t>накомство </a:t>
            </a:r>
            <a:r>
              <a:rPr lang="ru-RU" dirty="0">
                <a:latin typeface="Century" panose="02040604050505020304" pitchFamily="18" charset="0"/>
              </a:rPr>
              <a:t>с игрой в книге «Игры Иркутской губернии и Забайкальского края» 1906 года издания и перевод педагогами русского языка текста, посвящённого описанию игры с дореформенного русского языка на современный литературный </a:t>
            </a:r>
            <a:r>
              <a:rPr lang="ru-RU" dirty="0" smtClean="0">
                <a:latin typeface="Century" panose="02040604050505020304" pitchFamily="18" charset="0"/>
              </a:rPr>
              <a:t>язык</a:t>
            </a:r>
            <a:endParaRPr lang="ru-RU" dirty="0">
              <a:latin typeface="Century" panose="020406040505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211710"/>
            <a:ext cx="4209964" cy="2812256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7694"/>
            <a:ext cx="3528392" cy="264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8412591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215338" y="142858"/>
            <a:ext cx="642942" cy="642942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39502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«3 о с к а»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Забайкалье и Иркутской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губерніи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очень распространена детская игра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зоску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Въ Иркутске она также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большомъ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ходу,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какъ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осенняя забава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мальчиковъ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Ее очень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любятъ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гимназисты.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есть собственно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упражненіе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ловкости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ногъ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состойтъ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томъ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играющій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подрасываетъ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пяткой-*) согнутой ноги маленькую тяжесть, которая и зовется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эоской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Въ Иркутске дети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берутъ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этого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кусочекъ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свинцу или даже и рост о металлическую пуговицу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пришиваютъ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клочекъ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меха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длиннымъ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волосомъ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**).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Мехъ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берется отовсюду: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обреэаютъ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шубы,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папахъ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дохъ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улнчныхъ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сторожей (потихоньку) и т. п. Предпочитается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мехъ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медвѣжій.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Игрокъ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Праввзьніѳ: сттввѳп.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P.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•*) *)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Праввзьніѳ: сттввѳп.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P.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•*) Въ Иркутск* слово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сзоска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ааяѣпяотся словомъ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сноска,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жостка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&gt;. Р.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9512" y="14239"/>
            <a:ext cx="871296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Зоска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Забайкалье и Иркутской губернии очень распространена детская игра 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зоску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"/>
              </a:rPr>
              <a:t>[</a:t>
            </a:r>
            <a:r>
              <a:rPr kumimoji="0" lang="ru-RU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"/>
              </a:rPr>
              <a:t>1]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Иркутске она также в большом ходу, как осенняя забава мальчиков. Ее очень любят гимназисты.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есть собственно упражнение в ловкости ног. Она состоит в том, что играющий подбрасывает пяткой согнутой ноги маленькую тяжесть, которая и зовется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зоской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Иркутске дети берут для этого кусочек свинца или металлическую пуговицу и пришивают к ней клочок меха с длинным волосом. Мех берется отовсюду: обрезают от шубы, от папах, от дох уличных сторожей (потихоньку) и т.п. Предпочитается мех медвежий.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Игрок подбрасывает свою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зоску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вверх,  ждет, когда она опустится,   и,  не давая ей упасть на землю,  снова подкидывает вверх. Так он действует до тех пор,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 по какой-нибудь его оплошности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зоска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упадет на землю.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Обыкновенно счет ведется ударам и устраиваются состязания 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подбрасывании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зоски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Удачное подбрасывание требует довольно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значительного навыка. Есть игроки-специалисты, способные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выбить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зоску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300 раз подряд.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496</Words>
  <Application>Microsoft Office PowerPoint</Application>
  <PresentationFormat>Экран (16:9)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Тюрюкова Л В</cp:lastModifiedBy>
  <cp:revision>288</cp:revision>
  <dcterms:created xsi:type="dcterms:W3CDTF">2010-04-23T03:00:43Z</dcterms:created>
  <dcterms:modified xsi:type="dcterms:W3CDTF">2022-01-14T03:45:55Z</dcterms:modified>
</cp:coreProperties>
</file>