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58" r:id="rId4"/>
    <p:sldId id="267" r:id="rId5"/>
    <p:sldId id="261" r:id="rId6"/>
    <p:sldId id="262" r:id="rId7"/>
    <p:sldId id="272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746F-F2A1-444B-8659-2ADE9D85D8A6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2149-F0B6-4333-AD9B-7BBEFA612E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149-F0B6-4333-AD9B-7BBEFA612E9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6A3360-4EAF-4F99-B29B-A037CFAF5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842A403-D6E2-4E60-90CB-2C517686E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F7EAB2-E3F1-4BE3-903F-05961040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259F95-F30D-4C7C-829E-2FB85077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898674-1F30-4F60-B5DB-8FDC32C8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8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461207-AF08-4501-8B0D-95512515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D76A90-5111-4696-B8D2-B873C1CB3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BDD7F-1BC4-4593-8A6D-A08E5263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C15F4F-56BE-4524-A77D-6498F196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86C0C4-470A-4A76-B9A9-E9B06AF2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76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6E7B476-DCDD-458F-8943-229D1BDE6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C694C6-9EE8-4BC2-A38F-AC2D3A3EB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05F984-90B7-4BE1-BE66-57367777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7E6AF6-7433-4D10-820B-B449EB18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2D8AA4-23B2-44BC-9FBB-72B1FB54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68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4F03A2-1AAF-4FA5-8BCE-71DC692A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5FC455-05E9-457B-8F4A-53BC42CC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400765-EACA-42BB-B4E7-C434128B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EA921E-A0BE-476A-96C0-073A950D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2BE19F-5792-45F5-AF48-2FEE9546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0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3B891B-B510-4773-B4E2-2BDF5BC6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3DC4F1-5D10-4D09-A755-2DA587A84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599F88-5F94-439D-AA1B-3B910554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93C974-8F87-460D-B282-3B694841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25F8D0-E3C2-46C5-97B2-E2203184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2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785C74-577C-4BCD-A259-92C11833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729739-2258-4813-A9D2-6095EE139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66ABD0-B8B6-4AEB-886B-13945AADB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CCC110-3DB7-4D37-9C81-5E5DBE68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3A02D18-DC4A-4BF6-99A3-45EB250F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71847A-A521-4759-A480-DF077290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22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7DB61-054B-4622-843A-33B5F62B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C81C4B-B5FA-4E4A-A3FD-A9374C8FD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A35C13-5255-4D0D-BF6A-3990FCCF0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213838E-4139-4491-B798-385F3957C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620F9F9-2628-4491-82B3-AD6D7D932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63325D7-3490-443F-81D2-A804C833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802275-9BF2-4F68-9157-FC72EBFF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3BEC51D-19DA-4B79-8A74-A0320461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259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722E6-F910-4A08-A2EF-7AE12340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EA978F8-C395-4A9F-A1A9-74A3AEE6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FE5D042-ABB6-4D14-976E-09253D9C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15EDF83-D73E-4073-AE41-471B9A04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09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4BA160-300D-40B9-AF47-52BF3EFB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8F1BA0-82CC-470A-92FA-81E4F4B4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99518D4-F0E5-4A9A-BA1D-963A6C82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85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98E91A-DB5A-4072-B46D-829FA286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B4762B-7157-4A7A-A5D6-BFBD2F4F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1AA350-D319-47D3-94E9-F8779129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FD32D45-93FE-4C40-A2A2-CB8F9C37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95DBE6-4E21-4315-BC52-13C4A5BA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F7844A-F495-4EC5-AEB8-AF0A3797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42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BC3545-CB60-4EEC-BBFA-1E8F9BEF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6F04AA2-92FA-4133-804F-94BD54AE9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F72022B-99AD-4A40-9BA3-11610F98E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0BD7A4-8DFE-48E6-BA72-DBF69686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6B1432-993C-4DF6-BFCF-8BF15B6D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6A2C64-2173-408A-AE8C-59C1E30F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53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6C426-8F06-49D8-ABEB-037A9808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9CDB7F-77A4-4E76-810D-0B224218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382968-802C-433D-8567-7E78EBFCF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C2FC-B010-4652-BE5B-9A856BB8AB07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66204-91BE-46D2-A449-AC0F9367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37B02D-4E5F-4BAF-AD10-EC1740D9D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A034-408D-40EC-890F-050D856A5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8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ov.spb.ru/sc/378/doc2/67.pdf" TargetMode="External"/><Relationship Id="rId2" Type="http://schemas.openxmlformats.org/officeDocument/2006/relationships/hyperlink" Target="https://dspace.tltsu.ru/bitstream/123456789/944/1/&#1064;&#1072;&#1076;&#1088;&#1080;&#1085;&#1072;%20&#1040;.&#1042;_%20&#1055;&#1055;&#1054;&#1073;&#1079;&#1057;_113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am.ru/detskijsad/prakticheskie-rekomendaci-pedagogam-v-rabote-s-levorukimi-detmi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784DC5-00D3-48A8-B74D-4D36176B0B03}"/>
              </a:ext>
            </a:extLst>
          </p:cNvPr>
          <p:cNvSpPr txBox="1"/>
          <p:nvPr/>
        </p:nvSpPr>
        <p:spPr>
          <a:xfrm>
            <a:off x="1432853" y="1937213"/>
            <a:ext cx="9326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Психолого-педагогические аспекты работы с леворуким ребёнком</a:t>
            </a:r>
          </a:p>
        </p:txBody>
      </p:sp>
    </p:spTree>
    <p:extLst>
      <p:ext uri="{BB962C8B-B14F-4D97-AF65-F5344CB8AC3E}">
        <p14:creationId xmlns="" xmlns:p14="http://schemas.microsoft.com/office/powerpoint/2010/main" val="32014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 Цель, задачи учителя в работе 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леворуким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ребенком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Цель: </a:t>
            </a:r>
          </a:p>
          <a:p>
            <a:pPr>
              <a:buNone/>
            </a:pPr>
            <a:r>
              <a:rPr lang="ru-RU" dirty="0" smtClean="0"/>
              <a:t>		Обучать </a:t>
            </a:r>
            <a:r>
              <a:rPr lang="ru-RU" dirty="0" err="1" smtClean="0"/>
              <a:t>леворукого</a:t>
            </a:r>
            <a:r>
              <a:rPr lang="ru-RU" dirty="0" smtClean="0"/>
              <a:t> ребенка учитывая его особенности, подбирая необходимые методы обучения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Выявить </a:t>
            </a:r>
            <a:r>
              <a:rPr lang="ru-RU" dirty="0" err="1" smtClean="0"/>
              <a:t>леворуких</a:t>
            </a:r>
            <a:r>
              <a:rPr lang="ru-RU" dirty="0" smtClean="0"/>
              <a:t> детей в классе используя диагностический материал, тесты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Производить обучение следуя особенностям </a:t>
            </a:r>
            <a:r>
              <a:rPr lang="ru-RU" dirty="0" err="1" smtClean="0"/>
              <a:t>леворуких</a:t>
            </a:r>
            <a:r>
              <a:rPr lang="ru-RU" dirty="0" smtClean="0"/>
              <a:t> детей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все умения ребенка, в которых возникают трудности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365125"/>
            <a:ext cx="11245755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Направления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 учителя в работе 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леворуким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ребенком.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723" y="1893864"/>
            <a:ext cx="10515600" cy="435133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endParaRPr lang="ru-RU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Обучение письму.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Wingdings" pitchFamily="2" charset="2"/>
              <a:buChar char="q"/>
            </a:pPr>
            <a:endParaRPr lang="ru-RU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Развитие творческих способностей.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письму: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/>
              <a:t>	Признак </a:t>
            </a:r>
            <a:r>
              <a:rPr lang="ru-RU" sz="3200" dirty="0" smtClean="0"/>
              <a:t>почерка левши – легкий наклон влево или строго вертикальные буквы. 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		Требования </a:t>
            </a:r>
            <a:r>
              <a:rPr lang="ru-RU" sz="3200" dirty="0" smtClean="0"/>
              <a:t>со стороны учителей к его каллиграфической стороне не должны быть завышены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Методика обучения левшей письму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844" y="1620907"/>
            <a:ext cx="612025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093" y="1937982"/>
            <a:ext cx="163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Положение ручки: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принадлежности: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200" y="2696440"/>
            <a:ext cx="62198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Прописи </a:t>
            </a:r>
            <a:r>
              <a:rPr lang="ru-RU" dirty="0" err="1" smtClean="0"/>
              <a:t>леворуких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337" y="1825625"/>
            <a:ext cx="5442093" cy="47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способностей: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При </a:t>
            </a:r>
            <a:r>
              <a:rPr lang="ru-RU" dirty="0" smtClean="0"/>
              <a:t>воспитании </a:t>
            </a:r>
            <a:r>
              <a:rPr lang="ru-RU" dirty="0" err="1" smtClean="0"/>
              <a:t>леворуких</a:t>
            </a:r>
            <a:r>
              <a:rPr lang="ru-RU" dirty="0" smtClean="0"/>
              <a:t> ребят должно доминировать развитие их </a:t>
            </a:r>
            <a:r>
              <a:rPr lang="ru-RU" b="1" i="1" dirty="0" smtClean="0"/>
              <a:t>музыкальных</a:t>
            </a:r>
            <a:r>
              <a:rPr lang="ru-RU" dirty="0" smtClean="0"/>
              <a:t> и </a:t>
            </a:r>
            <a:r>
              <a:rPr lang="ru-RU" b="1" i="1" dirty="0" smtClean="0"/>
              <a:t>творческих</a:t>
            </a:r>
            <a:r>
              <a:rPr lang="ru-RU" dirty="0" smtClean="0"/>
              <a:t> способностей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Нелишним будет посещение музыкальной или художественной школы, творческого ансамбля, театрального кружка.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 </a:t>
            </a:r>
            <a:r>
              <a:rPr lang="ru-RU" dirty="0" smtClean="0"/>
              <a:t>время обучения таким малышам важны зрительные и осязательные ощущения, поэтому для легкого запоминания информации важно применять наглядные пособия.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Рекомендации учителю: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Необходимо использовать </a:t>
            </a:r>
            <a:r>
              <a:rPr lang="ru-RU" b="1" dirty="0" smtClean="0"/>
              <a:t>пошаговую подачу материала</a:t>
            </a:r>
            <a:r>
              <a:rPr lang="ru-RU" dirty="0" smtClean="0"/>
              <a:t>. Т.е. для обучения левшей идеально подходит разбивка всей системы действий на последовательные операции. Левша должен все воспринимать строго последовательно. Поэтому при объяснении способа действия необходимо выделять этапы выполнения в их четкой последовательности.</a:t>
            </a:r>
          </a:p>
          <a:p>
            <a:pPr>
              <a:buNone/>
            </a:pPr>
            <a:r>
              <a:rPr lang="ru-RU" dirty="0" smtClean="0"/>
              <a:t>2. Обучение </a:t>
            </a:r>
            <a:r>
              <a:rPr lang="ru-RU" dirty="0" err="1" smtClean="0"/>
              <a:t>леворуких</a:t>
            </a:r>
            <a:r>
              <a:rPr lang="ru-RU" dirty="0" smtClean="0"/>
              <a:t> детей должно быть более ярким и красочным. Необходимо </a:t>
            </a:r>
            <a:r>
              <a:rPr lang="ru-RU" b="1" dirty="0" smtClean="0"/>
              <a:t>использовать их визуальное восприятие и пространственное мышление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1319"/>
            <a:ext cx="10515600" cy="5685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С целью </a:t>
            </a:r>
            <a:r>
              <a:rPr lang="ru-RU" b="1" dirty="0" smtClean="0"/>
              <a:t>снижения утомляемости</a:t>
            </a:r>
            <a:r>
              <a:rPr lang="ru-RU" dirty="0" smtClean="0"/>
              <a:t> </a:t>
            </a:r>
            <a:r>
              <a:rPr lang="ru-RU" dirty="0" err="1" smtClean="0"/>
              <a:t>леворуких</a:t>
            </a:r>
            <a:r>
              <a:rPr lang="ru-RU" dirty="0" smtClean="0"/>
              <a:t> детей эффективным является </a:t>
            </a:r>
            <a:r>
              <a:rPr lang="ru-RU" b="1" dirty="0" smtClean="0"/>
              <a:t>поочередное включение в разнообразную деятельность</a:t>
            </a:r>
            <a:r>
              <a:rPr lang="ru-RU" dirty="0" smtClean="0"/>
              <a:t>. Это достигается путем использования учителем наглядных пособий,  звукозаписи,  организацией элементов лабораторных  занятий  на  уроках подачи нового  материала,  контроля  и  проверки знаний  и  т.п. Учителям также рекомендуется в определенной мере </a:t>
            </a:r>
            <a:r>
              <a:rPr lang="ru-RU" b="1" dirty="0" smtClean="0"/>
              <a:t>не придерживаться строгой регламентации их деятельности</a:t>
            </a:r>
            <a:r>
              <a:rPr lang="ru-RU" dirty="0" smtClean="0"/>
              <a:t>. При этом условии их работоспособность не будет  ниже их праворуких сверстников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С целью снижения отвлекаемости левшей – </a:t>
            </a:r>
            <a:r>
              <a:rPr lang="ru-RU" b="1" dirty="0" smtClean="0"/>
              <a:t>не сажать</a:t>
            </a:r>
            <a:r>
              <a:rPr lang="ru-RU" dirty="0" smtClean="0"/>
              <a:t> рядом с непоседливым, подвижным, легко возбудимым  сверстником.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04967"/>
            <a:ext cx="10515600" cy="5671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5. Следует  учитывать </a:t>
            </a:r>
            <a:r>
              <a:rPr lang="ru-RU" b="1" dirty="0" smtClean="0"/>
              <a:t>повышенную эмоциональность  в  понимании левшами  своих успехов и неудач</a:t>
            </a:r>
            <a:r>
              <a:rPr lang="ru-RU" dirty="0" smtClean="0"/>
              <a:t>.  </a:t>
            </a:r>
            <a:r>
              <a:rPr lang="ru-RU" dirty="0" smtClean="0"/>
              <a:t>Это требует</a:t>
            </a:r>
            <a:r>
              <a:rPr lang="ru-RU" dirty="0" smtClean="0"/>
              <a:t>  более  чуткого  и  внимательного  отношения  педагогов  при оценивании  деятельности  </a:t>
            </a:r>
            <a:r>
              <a:rPr lang="ru-RU" dirty="0" err="1" smtClean="0"/>
              <a:t>леворуких</a:t>
            </a:r>
            <a:r>
              <a:rPr lang="ru-RU" dirty="0" smtClean="0"/>
              <a:t>  школьников. Поэтому общаемся с ребенком </a:t>
            </a:r>
            <a:r>
              <a:rPr lang="ru-RU" b="1" dirty="0" smtClean="0"/>
              <a:t>доброжелательно и спокойно</a:t>
            </a:r>
            <a:r>
              <a:rPr lang="ru-RU" dirty="0" smtClean="0"/>
              <a:t>, оцениваем не его самого, а его поступки. Если </a:t>
            </a:r>
            <a:r>
              <a:rPr lang="ru-RU" dirty="0" err="1" smtClean="0"/>
              <a:t>леворукий</a:t>
            </a:r>
            <a:r>
              <a:rPr lang="ru-RU" dirty="0" smtClean="0"/>
              <a:t> ребенок </a:t>
            </a:r>
            <a:r>
              <a:rPr lang="ru-RU" b="1" dirty="0" smtClean="0"/>
              <a:t>хорошо работал</a:t>
            </a:r>
            <a:r>
              <a:rPr lang="ru-RU" dirty="0" smtClean="0"/>
              <a:t> на уроке, соблюдал правила – это следует отметить в конце урока и </a:t>
            </a:r>
            <a:r>
              <a:rPr lang="ru-RU" b="1" dirty="0" smtClean="0"/>
              <a:t>похвалить ребенка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6. Постоянно </a:t>
            </a:r>
            <a:r>
              <a:rPr lang="ru-RU" b="1" dirty="0" smtClean="0"/>
              <a:t>напоминать правила </a:t>
            </a:r>
            <a:r>
              <a:rPr lang="ru-RU" b="1" dirty="0" err="1" smtClean="0"/>
              <a:t>поведния</a:t>
            </a:r>
            <a:r>
              <a:rPr lang="ru-RU" b="1" dirty="0" smtClean="0"/>
              <a:t> в коллективе,</a:t>
            </a:r>
            <a:r>
              <a:rPr lang="ru-RU" dirty="0" smtClean="0"/>
              <a:t> правила работы на уроке.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449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Понятия «</a:t>
            </a:r>
            <a:r>
              <a:rPr lang="ru-RU" dirty="0" err="1" smtClean="0"/>
              <a:t>леворукость</a:t>
            </a:r>
            <a:r>
              <a:rPr lang="ru-RU" dirty="0" smtClean="0"/>
              <a:t>» , физиологическая основа </a:t>
            </a:r>
            <a:r>
              <a:rPr lang="ru-RU" dirty="0" err="1" smtClean="0"/>
              <a:t>леворукости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Признаки </a:t>
            </a:r>
            <a:r>
              <a:rPr lang="ru-RU" dirty="0" err="1" smtClean="0"/>
              <a:t>леворукости</a:t>
            </a:r>
            <a:r>
              <a:rPr lang="ru-RU" dirty="0" smtClean="0"/>
              <a:t> младшего </a:t>
            </a:r>
            <a:r>
              <a:rPr lang="ru-RU" dirty="0" smtClean="0"/>
              <a:t>школьника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Последствия.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 Цель, задачи учителя в работе с </a:t>
            </a:r>
            <a:r>
              <a:rPr lang="ru-RU" dirty="0" err="1" smtClean="0"/>
              <a:t>леворуким</a:t>
            </a:r>
            <a:r>
              <a:rPr lang="ru-RU" dirty="0" smtClean="0"/>
              <a:t> ребенком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5. Направления работы учителя в работе с </a:t>
            </a:r>
            <a:r>
              <a:rPr lang="ru-RU" dirty="0" err="1" smtClean="0"/>
              <a:t>леворуким</a:t>
            </a:r>
            <a:r>
              <a:rPr lang="ru-RU" dirty="0" smtClean="0"/>
              <a:t> ребенком. Интересные приемы работы, использование дополнительных средств.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</a:t>
            </a:r>
            <a:r>
              <a:rPr lang="ru-RU" dirty="0" smtClean="0"/>
              <a:t>. Рекомендации учителю начальных классов по работе с </a:t>
            </a:r>
            <a:r>
              <a:rPr lang="ru-RU" dirty="0" err="1" smtClean="0"/>
              <a:t>леворуким</a:t>
            </a:r>
            <a:r>
              <a:rPr lang="ru-RU" dirty="0" smtClean="0"/>
              <a:t> ребенком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</a:t>
            </a:r>
            <a:r>
              <a:rPr lang="ru-RU" dirty="0" smtClean="0"/>
              <a:t>. Анализ интересного педагогического опыта по проблеме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7. Если </a:t>
            </a:r>
            <a:r>
              <a:rPr lang="ru-RU" dirty="0" err="1" smtClean="0"/>
              <a:t>леворукий</a:t>
            </a:r>
            <a:r>
              <a:rPr lang="ru-RU" dirty="0" smtClean="0"/>
              <a:t> ребенок испытывает на уроке или перемене злость или ярость – использовать </a:t>
            </a:r>
            <a:r>
              <a:rPr lang="ru-RU" b="1" dirty="0" smtClean="0"/>
              <a:t>безопасные приемы выхода агрессии</a:t>
            </a:r>
            <a:r>
              <a:rPr lang="ru-RU" dirty="0" smtClean="0"/>
              <a:t> (например, «лист гнева», приседания).</a:t>
            </a:r>
          </a:p>
          <a:p>
            <a:pPr>
              <a:buNone/>
            </a:pPr>
            <a:r>
              <a:rPr lang="ru-RU" dirty="0" smtClean="0"/>
              <a:t>8. Если ребенок </a:t>
            </a:r>
            <a:r>
              <a:rPr lang="ru-RU" b="1" dirty="0" smtClean="0"/>
              <a:t>устал на уроке</a:t>
            </a:r>
            <a:r>
              <a:rPr lang="ru-RU" dirty="0" smtClean="0"/>
              <a:t> (вертится, «валяется» на парте), можно разрешить ему 1 минуту активности или отдыха (например, подвигаться в конце класса, а затем вернуться на место и продолжить работу; либо 1 минуту спокойно полежать на парте, закрыв глаза).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обучения </a:t>
            </a:r>
            <a:r>
              <a:rPr lang="ru-RU" dirty="0" err="1" smtClean="0"/>
              <a:t>леворуких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Методика обучения письму </a:t>
            </a:r>
            <a:r>
              <a:rPr lang="ru-RU" dirty="0" err="1" smtClean="0">
                <a:hlinkClick r:id="rId2"/>
              </a:rPr>
              <a:t>леворуких</a:t>
            </a:r>
            <a:r>
              <a:rPr lang="ru-RU" dirty="0" smtClean="0">
                <a:hlinkClick r:id="rId2"/>
              </a:rPr>
              <a:t> детей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>
                <a:hlinkClick r:id="rId3"/>
              </a:rPr>
              <a:t>Леворукий</a:t>
            </a:r>
            <a:r>
              <a:rPr lang="ru-RU" dirty="0" smtClean="0">
                <a:hlinkClick r:id="rId3"/>
              </a:rPr>
              <a:t> ребенок в школе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Практические рекомендации педагогам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Удивительные факты о левшах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Среди мужчин левшей больше. Сын отца-левши имеет больше шансов оказаться таким же правополушарным, в отличие от дочери.</a:t>
            </a:r>
          </a:p>
          <a:p>
            <a:r>
              <a:rPr lang="ru-RU" dirty="0" smtClean="0"/>
              <a:t>Существует </a:t>
            </a:r>
            <a:r>
              <a:rPr lang="ru-RU" dirty="0" smtClean="0"/>
              <a:t>культурная зависимость. Например, в Америке и Великобритании </a:t>
            </a:r>
            <a:r>
              <a:rPr lang="ru-RU" dirty="0" err="1" smtClean="0"/>
              <a:t>леворукость</a:t>
            </a:r>
            <a:r>
              <a:rPr lang="ru-RU" dirty="0" smtClean="0"/>
              <a:t> распространена шире, чем в России.</a:t>
            </a:r>
          </a:p>
          <a:p>
            <a:r>
              <a:rPr lang="ru-RU" dirty="0" smtClean="0"/>
              <a:t> Левши метают копья не хуже правшей, есть даже раздельно зафиксированные мировые рекорды.</a:t>
            </a:r>
          </a:p>
          <a:p>
            <a:r>
              <a:rPr lang="ru-RU" dirty="0" smtClean="0"/>
              <a:t> Праздник – День левшей – отмечают 13 августа.</a:t>
            </a:r>
          </a:p>
          <a:p>
            <a:r>
              <a:rPr lang="ru-RU" dirty="0" smtClean="0"/>
              <a:t> Мужчины-левши лучше запоминают лица, чем праворукие.</a:t>
            </a:r>
          </a:p>
          <a:p>
            <a:r>
              <a:rPr lang="ru-RU" dirty="0" smtClean="0"/>
              <a:t> Почти каждый левша может освоить владение двумя руками одновременно, тогда как правши к этому не способны.</a:t>
            </a:r>
          </a:p>
          <a:p>
            <a:r>
              <a:rPr lang="ru-RU" dirty="0" smtClean="0"/>
              <a:t>Левши </a:t>
            </a:r>
            <a:r>
              <a:rPr lang="ru-RU" dirty="0" smtClean="0"/>
              <a:t>имеют преимущество в спортивных состязаниях по боксу, теннису, бадминтону и фехтованию.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619B76-80A3-43AE-99B1-48C592F94F47}"/>
              </a:ext>
            </a:extLst>
          </p:cNvPr>
          <p:cNvSpPr txBox="1"/>
          <p:nvPr/>
        </p:nvSpPr>
        <p:spPr>
          <a:xfrm>
            <a:off x="446648" y="373187"/>
            <a:ext cx="10596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1. Понятия «леворукость» , физиологическая основа леворукости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A0D26D-2C15-4836-BD34-813A261B0E84}"/>
              </a:ext>
            </a:extLst>
          </p:cNvPr>
          <p:cNvSpPr txBox="1"/>
          <p:nvPr/>
        </p:nvSpPr>
        <p:spPr>
          <a:xfrm>
            <a:off x="632626" y="1569493"/>
            <a:ext cx="109540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Леворукость</a:t>
            </a:r>
            <a:r>
              <a:rPr lang="ru-RU" sz="2800" dirty="0"/>
              <a:t> — это отражение определенной межполушарной асимметрии, при которой левая рука является более активной (ведущей), под </a:t>
            </a:r>
            <a:r>
              <a:rPr lang="ru-RU" sz="2800" dirty="0" err="1"/>
              <a:t>левшеством</a:t>
            </a:r>
            <a:r>
              <a:rPr lang="ru-RU" sz="2800" dirty="0"/>
              <a:t> подразумевается комплексная характеристика, отражающая большую активность правого полушария головного мозга (в отличие от правшей, у которых доминирует левое полушарие</a:t>
            </a:r>
            <a:r>
              <a:rPr lang="ru-RU" sz="2800" dirty="0" smtClean="0"/>
              <a:t>).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5218" y="4338276"/>
            <a:ext cx="105224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err="1" smtClean="0"/>
              <a:t>Левору́кость</a:t>
            </a:r>
            <a:r>
              <a:rPr lang="ru-RU" sz="2800" b="1" dirty="0" smtClean="0"/>
              <a:t>- </a:t>
            </a:r>
            <a:r>
              <a:rPr lang="ru-RU" sz="2800" dirty="0" smtClean="0"/>
              <a:t>преимущественное</a:t>
            </a:r>
            <a:r>
              <a:rPr lang="ru-RU" sz="2800" dirty="0" smtClean="0"/>
              <a:t> пользование левой рукой при выполнении различных действий, обусловленное генетически детерминированным доминированием правого (а не левого, как у правшей) полушария. Наблюдается у 1—7% людей.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7578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248592"/>
            <a:ext cx="7231062" cy="631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36F3B8-DDC5-443E-8598-156647A92F32}"/>
              </a:ext>
            </a:extLst>
          </p:cNvPr>
          <p:cNvSpPr txBox="1"/>
          <p:nvPr/>
        </p:nvSpPr>
        <p:spPr>
          <a:xfrm>
            <a:off x="304800" y="341868"/>
            <a:ext cx="1014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2. Признаки леворукости младшего школьника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19E612-4BC1-4A33-8389-81356C53CD77}"/>
              </a:ext>
            </a:extLst>
          </p:cNvPr>
          <p:cNvSpPr txBox="1"/>
          <p:nvPr/>
        </p:nvSpPr>
        <p:spPr>
          <a:xfrm>
            <a:off x="406400" y="1458436"/>
            <a:ext cx="110617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/>
              <a:t>Выполняет большинство действий левой рукой, правую использует как вспомогательную ( письмо, рисование, манипуляции столовыми приборами, зубной щеткой, расческой, швейной иглой, компьютерной мышью, защита от неожиданной опасности производятся ведущей рукой);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Наблюдается недостаточность развития зрительно-двигательной координации, зрительно-пространственного гнозиса, зрительной памяти;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Проявляются проблемы формирования образов букв и цифр, трудности копирования;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8785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A6A0813-B3C7-4DD5-B8A4-6C6A9CCDD0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153374"/>
            <a:ext cx="9998307" cy="963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3BEB4E-1C7A-45EE-AA76-A51A80A13540}"/>
              </a:ext>
            </a:extLst>
          </p:cNvPr>
          <p:cNvSpPr txBox="1"/>
          <p:nvPr/>
        </p:nvSpPr>
        <p:spPr>
          <a:xfrm>
            <a:off x="406400" y="1460500"/>
            <a:ext cx="10782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Медленно пишет, читает, путает сходные по написанию буквы, цифры, добавляет лишние и не дописывает необходимые элементы символов;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Почерк неустойчивый, с изменяющимся наклоном, неравномерными штрихами. Встречается зеркальное написание символов (зеркальное письмо</a:t>
            </a:r>
            <a:r>
              <a:rPr lang="ru-RU" sz="2400" dirty="0" smtClean="0"/>
              <a:t>).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083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Левой рукой выполняет такие действия: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  перемещает подвижную игрушку;</a:t>
            </a:r>
          </a:p>
          <a:p>
            <a:r>
              <a:rPr lang="ru-RU" dirty="0" smtClean="0"/>
              <a:t>  складывает пирамидку;</a:t>
            </a:r>
          </a:p>
          <a:p>
            <a:r>
              <a:rPr lang="ru-RU" dirty="0" smtClean="0"/>
              <a:t> указывает на что-то; </a:t>
            </a:r>
            <a:endParaRPr lang="ru-RU" dirty="0" smtClean="0"/>
          </a:p>
          <a:p>
            <a:r>
              <a:rPr lang="ru-RU" dirty="0" smtClean="0"/>
              <a:t>собирает </a:t>
            </a:r>
            <a:r>
              <a:rPr lang="ru-RU" dirty="0" smtClean="0"/>
              <a:t>мелкие предметы (камешки, пуговицы); </a:t>
            </a:r>
            <a:endParaRPr lang="ru-RU" dirty="0" smtClean="0"/>
          </a:p>
          <a:p>
            <a:r>
              <a:rPr lang="ru-RU" dirty="0" smtClean="0"/>
              <a:t>держит </a:t>
            </a:r>
            <a:r>
              <a:rPr lang="ru-RU" dirty="0" smtClean="0"/>
              <a:t>столовый прибор;</a:t>
            </a:r>
          </a:p>
          <a:p>
            <a:r>
              <a:rPr lang="ru-RU" dirty="0" smtClean="0"/>
              <a:t>чистит </a:t>
            </a:r>
            <a:r>
              <a:rPr lang="ru-RU" dirty="0" smtClean="0"/>
              <a:t>зубы; откручивает крышечки;</a:t>
            </a:r>
          </a:p>
          <a:p>
            <a:r>
              <a:rPr lang="ru-RU" dirty="0" smtClean="0"/>
              <a:t> подметает или вытирает поверхность; </a:t>
            </a:r>
            <a:endParaRPr lang="ru-RU" dirty="0" smtClean="0"/>
          </a:p>
          <a:p>
            <a:r>
              <a:rPr lang="ru-RU" dirty="0" smtClean="0"/>
              <a:t>расчесывается</a:t>
            </a:r>
            <a:r>
              <a:rPr lang="ru-RU" dirty="0" smtClean="0"/>
              <a:t>; рисует и пишет.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7FA975-F11B-4133-B9C0-22CA632C75AB}"/>
              </a:ext>
            </a:extLst>
          </p:cNvPr>
          <p:cNvSpPr txBox="1"/>
          <p:nvPr/>
        </p:nvSpPr>
        <p:spPr>
          <a:xfrm>
            <a:off x="444500" y="2725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3. Последствия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779BC0-EFA4-4F3C-AF1E-7AD13E7FE58F}"/>
              </a:ext>
            </a:extLst>
          </p:cNvPr>
          <p:cNvSpPr txBox="1"/>
          <p:nvPr/>
        </p:nvSpPr>
        <p:spPr>
          <a:xfrm>
            <a:off x="444500" y="1279436"/>
            <a:ext cx="10464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/>
              <a:t>трудности использования инструментов, технического оборудования, созданного для праворуких;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 недоступными оказываются некоторые рабочие профессии, например, станочника;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неправильное формирование письма, подчерка, практически всегда сохраняется медлительность в физических действиях;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 левшам свойственна гиперактивность, но едва можно сказать, что они схватывают информацию на лету. Им требуется время для адаптации и четкого осознания того, что от них ожидают. Они по-иному воспринимают мир в отличие от правшей, потому любая просьба должна быть конкретизирована;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родители, которые считают, что ребенка необходимо «переучить».</a:t>
            </a:r>
          </a:p>
        </p:txBody>
      </p:sp>
    </p:spTree>
    <p:extLst>
      <p:ext uri="{BB962C8B-B14F-4D97-AF65-F5344CB8AC3E}">
        <p14:creationId xmlns="" xmlns:p14="http://schemas.microsoft.com/office/powerpoint/2010/main" val="94548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нельзя переучивать?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– происходит вмешательство в механизмы работы мозга. Ведь ребенок таким родился переучив его, особенность работы мозга не изменится;</a:t>
            </a:r>
          </a:p>
          <a:p>
            <a:pPr>
              <a:buNone/>
            </a:pPr>
            <a:r>
              <a:rPr lang="ru-RU" dirty="0" smtClean="0"/>
              <a:t>– переучивание может затормозить нормальное развитие ребенка;</a:t>
            </a:r>
          </a:p>
          <a:p>
            <a:pPr>
              <a:buNone/>
            </a:pPr>
            <a:r>
              <a:rPr lang="ru-RU" dirty="0" smtClean="0"/>
              <a:t>– у детей переученных из левши в правшу могут возникать невротические симптомы (бессонница, головные </a:t>
            </a:r>
            <a:r>
              <a:rPr lang="ru-RU" dirty="0" err="1" smtClean="0"/>
              <a:t>боли,нарушение</a:t>
            </a:r>
            <a:r>
              <a:rPr lang="ru-RU" dirty="0" smtClean="0"/>
              <a:t> аппетита, </a:t>
            </a:r>
            <a:r>
              <a:rPr lang="ru-RU" dirty="0" err="1" smtClean="0"/>
              <a:t>раздражительность,вялость</a:t>
            </a:r>
            <a:r>
              <a:rPr lang="ru-RU" dirty="0" smtClean="0"/>
              <a:t>, заикание, </a:t>
            </a:r>
            <a:r>
              <a:rPr lang="ru-RU" dirty="0" err="1" smtClean="0"/>
              <a:t>энурез</a:t>
            </a:r>
            <a:r>
              <a:rPr lang="ru-RU" dirty="0" smtClean="0"/>
              <a:t> и т.д.);</a:t>
            </a:r>
          </a:p>
          <a:p>
            <a:pPr>
              <a:buNone/>
            </a:pPr>
            <a:r>
              <a:rPr lang="ru-RU" dirty="0" smtClean="0"/>
              <a:t>– обучение дается переученным левшам гораздо сложнее.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539</Words>
  <Application>Microsoft Office PowerPoint</Application>
  <PresentationFormat>Произвольный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План:</vt:lpstr>
      <vt:lpstr>Слайд 3</vt:lpstr>
      <vt:lpstr>Слайд 4</vt:lpstr>
      <vt:lpstr>Слайд 5</vt:lpstr>
      <vt:lpstr>Слайд 6</vt:lpstr>
      <vt:lpstr>Левой рукой выполняет такие действия:</vt:lpstr>
      <vt:lpstr>Слайд 8</vt:lpstr>
      <vt:lpstr>Почему нельзя переучивать?</vt:lpstr>
      <vt:lpstr>4. Цель, задачи учителя в работе с леворуким ребенком </vt:lpstr>
      <vt:lpstr>5. Направления работы учителя в работе с леворуким ребенком. </vt:lpstr>
      <vt:lpstr>Обучение письму:</vt:lpstr>
      <vt:lpstr>Методика обучения левшей письму </vt:lpstr>
      <vt:lpstr>Особые принадлежности:</vt:lpstr>
      <vt:lpstr>Прописи леворуких</vt:lpstr>
      <vt:lpstr>Развитие способностей:</vt:lpstr>
      <vt:lpstr>6. Рекомендации учителю:</vt:lpstr>
      <vt:lpstr>Слайд 18</vt:lpstr>
      <vt:lpstr>Слайд 19</vt:lpstr>
      <vt:lpstr>Слайд 20</vt:lpstr>
      <vt:lpstr>Программы обучения леворуких:</vt:lpstr>
      <vt:lpstr>Удивительные факты о левшах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Чопик</dc:creator>
  <cp:lastModifiedBy>Ноут</cp:lastModifiedBy>
  <cp:revision>19</cp:revision>
  <dcterms:created xsi:type="dcterms:W3CDTF">2021-11-04T11:08:14Z</dcterms:created>
  <dcterms:modified xsi:type="dcterms:W3CDTF">2021-12-08T08:15:00Z</dcterms:modified>
</cp:coreProperties>
</file>