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71" r:id="rId11"/>
    <p:sldId id="270" r:id="rId12"/>
    <p:sldId id="262" r:id="rId13"/>
    <p:sldId id="269" r:id="rId14"/>
    <p:sldId id="272" r:id="rId15"/>
    <p:sldId id="273" r:id="rId16"/>
    <p:sldId id="275" r:id="rId17"/>
    <p:sldId id="276" r:id="rId18"/>
    <p:sldId id="263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08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/>
              <a:t>«Применение метода Интеллект - карт в </a:t>
            </a:r>
            <a:r>
              <a:rPr lang="ru-RU" sz="4000" i="1" dirty="0" smtClean="0"/>
              <a:t>образовательный процессе»</a:t>
            </a:r>
            <a:endParaRPr lang="ru-RU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44624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15546" y="5517232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К. Д. Ушинский </a:t>
            </a:r>
          </a:p>
        </p:txBody>
      </p:sp>
    </p:spTree>
    <p:extLst>
      <p:ext uri="{BB962C8B-B14F-4D97-AF65-F5344CB8AC3E}">
        <p14:creationId xmlns:p14="http://schemas.microsoft.com/office/powerpoint/2010/main" xmlns="" val="23130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Мероприятия 2019-2020-2021</a:t>
            </a:r>
            <a:endParaRPr lang="ru-RU" dirty="0" smtClean="0"/>
          </a:p>
          <a:p>
            <a:r>
              <a:rPr lang="ru-RU" dirty="0" smtClean="0"/>
              <a:t>-Консультации в уголок для родителей по логическое мышление. </a:t>
            </a:r>
            <a:br>
              <a:rPr lang="ru-RU" dirty="0" smtClean="0"/>
            </a:br>
            <a:r>
              <a:rPr lang="ru-RU" dirty="0" smtClean="0"/>
              <a:t>-Родительское собрание </a:t>
            </a:r>
            <a:r>
              <a:rPr lang="ru-RU" dirty="0" smtClean="0"/>
              <a:t>«Интеллект карта- зачем и почему».</a:t>
            </a:r>
            <a:endParaRPr lang="ru-RU" dirty="0" smtClean="0"/>
          </a:p>
          <a:p>
            <a:r>
              <a:rPr lang="ru-RU" dirty="0" smtClean="0"/>
              <a:t>-Групповые консультации для родителей по алгоритму работы и оформлению </a:t>
            </a:r>
            <a:r>
              <a:rPr lang="ru-RU" dirty="0" err="1" smtClean="0"/>
              <a:t>интеллект-карты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-Создание </a:t>
            </a:r>
            <a:r>
              <a:rPr lang="ru-RU" dirty="0" err="1" smtClean="0"/>
              <a:t>интеллект-карт</a:t>
            </a:r>
            <a:r>
              <a:rPr lang="ru-RU" dirty="0" smtClean="0"/>
              <a:t> с участием детей, педагогов и родителей.</a:t>
            </a:r>
          </a:p>
          <a:p>
            <a:r>
              <a:rPr lang="ru-RU" dirty="0" smtClean="0"/>
              <a:t>- Занятия(групповые и индивидуальные) с применением </a:t>
            </a:r>
            <a:r>
              <a:rPr lang="ru-RU" dirty="0" err="1" smtClean="0"/>
              <a:t>интеллект-карт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-Мастер-класс с педагогами по применению в практической работе </a:t>
            </a:r>
            <a:r>
              <a:rPr lang="ru-RU" dirty="0" err="1" smtClean="0"/>
              <a:t>интеллект-карт</a:t>
            </a:r>
            <a:r>
              <a:rPr lang="ru-RU" dirty="0" smtClean="0"/>
              <a:t>. На базе ресурсного центра</a:t>
            </a:r>
            <a:endParaRPr lang="ru-RU" dirty="0" smtClean="0"/>
          </a:p>
          <a:p>
            <a:r>
              <a:rPr lang="ru-RU" dirty="0" smtClean="0"/>
              <a:t>-Дидактические игры с детьми на развитие внимания, воображения, памяти. </a:t>
            </a:r>
          </a:p>
          <a:p>
            <a:r>
              <a:rPr lang="ru-RU" dirty="0" smtClean="0"/>
              <a:t>-Промежуточный </a:t>
            </a:r>
            <a:r>
              <a:rPr lang="ru-RU" dirty="0" smtClean="0"/>
              <a:t>мониторинг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Нашим ребятам очень понравилось работать с картой памяти</a:t>
            </a:r>
            <a:r>
              <a:rPr lang="ru-RU" dirty="0" smtClean="0"/>
              <a:t>!</a:t>
            </a:r>
          </a:p>
          <a:p>
            <a:r>
              <a:rPr lang="ru-RU" dirty="0" smtClean="0"/>
              <a:t>2019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9154" name="Picture 2" descr="https://sun9-46.userapi.com/c857132/v857132304/e5cd7/BN3Zo5vIP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82817"/>
            <a:ext cx="2857520" cy="4175075"/>
          </a:xfrm>
          <a:prstGeom prst="rect">
            <a:avLst/>
          </a:prstGeom>
          <a:noFill/>
        </p:spPr>
      </p:pic>
      <p:pic>
        <p:nvPicPr>
          <p:cNvPr id="4" name="Рисунок 3" descr="KyGYwQ_X1mg.jpg"/>
          <p:cNvPicPr>
            <a:picLocks noChangeAspect="1"/>
          </p:cNvPicPr>
          <p:nvPr/>
        </p:nvPicPr>
        <p:blipFill>
          <a:blip r:embed="rId3" cstate="print"/>
          <a:srcRect t="10416"/>
          <a:stretch>
            <a:fillRect/>
          </a:stretch>
        </p:blipFill>
        <p:spPr>
          <a:xfrm>
            <a:off x="3571868" y="1071545"/>
            <a:ext cx="4286280" cy="2879853"/>
          </a:xfrm>
          <a:prstGeom prst="rect">
            <a:avLst/>
          </a:prstGeom>
        </p:spPr>
      </p:pic>
      <p:pic>
        <p:nvPicPr>
          <p:cNvPr id="5" name="Рисунок 4" descr="X7p98IBI8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000503"/>
            <a:ext cx="4286280" cy="264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14285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Родительское собрание</a:t>
            </a:r>
            <a:r>
              <a:rPr lang="ru-RU" dirty="0" smtClean="0"/>
              <a:t>: </a:t>
            </a:r>
            <a:r>
              <a:rPr lang="ru-RU" dirty="0" smtClean="0"/>
              <a:t>родителям были предложены фломастеры, картинки, ножницы, клей, ватман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7652" name="Picture 4" descr="https://sun9-16.userapi.com/c858016/v858016441/186423/acmMgjFMf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3857652" cy="2890441"/>
          </a:xfrm>
          <a:prstGeom prst="rect">
            <a:avLst/>
          </a:prstGeom>
          <a:noFill/>
        </p:spPr>
      </p:pic>
      <p:pic>
        <p:nvPicPr>
          <p:cNvPr id="27654" name="Picture 6" descr="https://sun9-10.userapi.com/c857220/v857220441/e737c/0dmM5lIyu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2786082" cy="3714776"/>
          </a:xfrm>
          <a:prstGeom prst="rect">
            <a:avLst/>
          </a:prstGeom>
          <a:noFill/>
        </p:spPr>
      </p:pic>
      <p:pic>
        <p:nvPicPr>
          <p:cNvPr id="27656" name="Picture 8" descr="https://sun9-46.userapi.com/c854220/v854220441/1f70d7/YC6Zw1sTK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5" y="785793"/>
            <a:ext cx="2786081" cy="2422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8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c205124/v205124441/74304/aTZTxHvff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48" y="1000107"/>
            <a:ext cx="3571900" cy="4762533"/>
          </a:xfrm>
          <a:prstGeom prst="rect">
            <a:avLst/>
          </a:prstGeom>
          <a:noFill/>
        </p:spPr>
      </p:pic>
      <p:pic>
        <p:nvPicPr>
          <p:cNvPr id="4" name="Рисунок 3" descr="0eeAvmyqmps (1).jpg"/>
          <p:cNvPicPr>
            <a:picLocks noChangeAspect="1"/>
          </p:cNvPicPr>
          <p:nvPr/>
        </p:nvPicPr>
        <p:blipFill>
          <a:blip r:embed="rId3" cstate="print"/>
          <a:srcRect r="2343" b="3125"/>
          <a:stretch>
            <a:fillRect/>
          </a:stretch>
        </p:blipFill>
        <p:spPr>
          <a:xfrm>
            <a:off x="4857752" y="1857364"/>
            <a:ext cx="384075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cnU0PDH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412776"/>
            <a:ext cx="2784310" cy="2088232"/>
          </a:xfrm>
          <a:prstGeom prst="rect">
            <a:avLst/>
          </a:prstGeom>
        </p:spPr>
      </p:pic>
      <p:pic>
        <p:nvPicPr>
          <p:cNvPr id="10" name="Рисунок 9" descr="Hjf70mfB77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492896"/>
            <a:ext cx="2211710" cy="2948947"/>
          </a:xfrm>
          <a:prstGeom prst="rect">
            <a:avLst/>
          </a:prstGeom>
        </p:spPr>
      </p:pic>
      <p:pic>
        <p:nvPicPr>
          <p:cNvPr id="11" name="Рисунок 10" descr="i86OmVrsMM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060848"/>
            <a:ext cx="3168352" cy="3140968"/>
          </a:xfrm>
          <a:prstGeom prst="rect">
            <a:avLst/>
          </a:prstGeom>
        </p:spPr>
      </p:pic>
      <p:pic>
        <p:nvPicPr>
          <p:cNvPr id="12" name="Рисунок 11" descr="RtAoaGM9zf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2448272" cy="2496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260648"/>
            <a:ext cx="772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год.</a:t>
            </a:r>
          </a:p>
          <a:p>
            <a:r>
              <a:rPr lang="ru-RU" dirty="0" smtClean="0"/>
              <a:t>Работаем малыми группами, распределяем «зоны ответственности», каждый ребенок отвечает за отдельную под-тему. Учимся слышать других, проявлять инициативу.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8694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год.</a:t>
            </a:r>
          </a:p>
          <a:p>
            <a:r>
              <a:rPr lang="ru-RU" dirty="0" smtClean="0"/>
              <a:t>Интеллект карта, как  конечный результат проекта.</a:t>
            </a:r>
          </a:p>
          <a:p>
            <a:r>
              <a:rPr lang="ru-RU" dirty="0" smtClean="0"/>
              <a:t>Все элементы карты дети приготовили дома с родителями. В конце  краткосрочного проекта обобщающее занятие по теме «Одежда» с применением интеллект карты. Презентацию своих </a:t>
            </a:r>
            <a:r>
              <a:rPr lang="ru-RU" dirty="0" err="1" smtClean="0"/>
              <a:t>под-тем</a:t>
            </a:r>
            <a:r>
              <a:rPr lang="ru-RU" dirty="0" smtClean="0"/>
              <a:t> детьми.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7gRT6dLOf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2592288" cy="4589624"/>
          </a:xfrm>
          <a:prstGeom prst="rect">
            <a:avLst/>
          </a:prstGeom>
        </p:spPr>
      </p:pic>
      <p:pic>
        <p:nvPicPr>
          <p:cNvPr id="8" name="Рисунок 7" descr="b4i7qVhm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556792"/>
            <a:ext cx="1232672" cy="2182435"/>
          </a:xfrm>
          <a:prstGeom prst="rect">
            <a:avLst/>
          </a:prstGeom>
        </p:spPr>
      </p:pic>
      <p:pic>
        <p:nvPicPr>
          <p:cNvPr id="15" name="Рисунок 14" descr="AbDBvOUB6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628800"/>
            <a:ext cx="1392557" cy="2465512"/>
          </a:xfrm>
          <a:prstGeom prst="rect">
            <a:avLst/>
          </a:prstGeom>
        </p:spPr>
      </p:pic>
      <p:pic>
        <p:nvPicPr>
          <p:cNvPr id="16" name="Рисунок 15" descr="zzDjtHu4Yq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501008"/>
            <a:ext cx="4571999" cy="2582465"/>
          </a:xfrm>
          <a:prstGeom prst="rect">
            <a:avLst/>
          </a:prstGeom>
        </p:spPr>
      </p:pic>
      <p:pic>
        <p:nvPicPr>
          <p:cNvPr id="17" name="Рисунок 16" descr="cGEo1Xkl2uw.jpg"/>
          <p:cNvPicPr>
            <a:picLocks noChangeAspect="1"/>
          </p:cNvPicPr>
          <p:nvPr/>
        </p:nvPicPr>
        <p:blipFill>
          <a:blip r:embed="rId6" cstate="print"/>
          <a:srcRect r="7237" b="30769"/>
          <a:stretch>
            <a:fillRect/>
          </a:stretch>
        </p:blipFill>
        <p:spPr>
          <a:xfrm>
            <a:off x="4427984" y="1484784"/>
            <a:ext cx="115212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8694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2021.</a:t>
            </a:r>
          </a:p>
          <a:p>
            <a:r>
              <a:rPr lang="ru-RU" dirty="0" smtClean="0"/>
              <a:t>Интеллект карта раскраска. Каждый ребенок раскрашивает определенный элемент, затем карта собирается детьми. Все </a:t>
            </a:r>
            <a:r>
              <a:rPr lang="ru-RU" dirty="0" err="1" smtClean="0"/>
              <a:t>под-темы</a:t>
            </a:r>
            <a:r>
              <a:rPr lang="ru-RU" dirty="0" smtClean="0"/>
              <a:t> обсуждаются (презентация детьми), «мозговой штурм» по теме с наглядностью, составление небольших рассказов. </a:t>
            </a:r>
          </a:p>
          <a:p>
            <a:endParaRPr lang="ru-RU" dirty="0" smtClean="0"/>
          </a:p>
        </p:txBody>
      </p:sp>
      <p:pic>
        <p:nvPicPr>
          <p:cNvPr id="6" name="Рисунок 5" descr="T1rYvggjYqs.jpg"/>
          <p:cNvPicPr>
            <a:picLocks noChangeAspect="1"/>
          </p:cNvPicPr>
          <p:nvPr/>
        </p:nvPicPr>
        <p:blipFill>
          <a:blip r:embed="rId2" cstate="print"/>
          <a:srcRect t="17331" r="4679"/>
          <a:stretch>
            <a:fillRect/>
          </a:stretch>
        </p:blipFill>
        <p:spPr>
          <a:xfrm>
            <a:off x="5436096" y="4509120"/>
            <a:ext cx="2376264" cy="2060848"/>
          </a:xfrm>
          <a:prstGeom prst="rect">
            <a:avLst/>
          </a:prstGeom>
        </p:spPr>
      </p:pic>
      <p:pic>
        <p:nvPicPr>
          <p:cNvPr id="7" name="Рисунок 6" descr="ww5L0UhBO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628800"/>
            <a:ext cx="2708920" cy="2708920"/>
          </a:xfrm>
          <a:prstGeom prst="rect">
            <a:avLst/>
          </a:prstGeom>
        </p:spPr>
      </p:pic>
      <p:pic>
        <p:nvPicPr>
          <p:cNvPr id="8" name="Рисунок 7" descr="nVIItH3UF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44824"/>
            <a:ext cx="475252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8694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2021 год.</a:t>
            </a:r>
          </a:p>
          <a:p>
            <a:r>
              <a:rPr lang="ru-RU" dirty="0" smtClean="0"/>
              <a:t>Самостоятельно дети уже и выбирали главную </a:t>
            </a:r>
            <a:r>
              <a:rPr lang="ru-RU" dirty="0" err="1" smtClean="0"/>
              <a:t>тему,сами</a:t>
            </a:r>
            <a:r>
              <a:rPr lang="ru-RU" dirty="0" smtClean="0"/>
              <a:t> находили </a:t>
            </a:r>
            <a:r>
              <a:rPr lang="ru-RU" dirty="0" err="1" smtClean="0"/>
              <a:t>под-темы</a:t>
            </a:r>
            <a:r>
              <a:rPr lang="ru-RU" dirty="0" smtClean="0"/>
              <a:t>, выделяли взаимосвязи, конструировали карту уже максимально самостоятельно, даже искали информацию в живом уголке)</a:t>
            </a:r>
          </a:p>
        </p:txBody>
      </p:sp>
      <p:pic>
        <p:nvPicPr>
          <p:cNvPr id="9" name="Рисунок 8" descr="5HFnDWrYu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25144"/>
            <a:ext cx="1916832" cy="1916832"/>
          </a:xfrm>
          <a:prstGeom prst="rect">
            <a:avLst/>
          </a:prstGeom>
        </p:spPr>
      </p:pic>
      <p:pic>
        <p:nvPicPr>
          <p:cNvPr id="10" name="Рисунок 9" descr="jini2wmEH2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149080"/>
            <a:ext cx="2492896" cy="2492896"/>
          </a:xfrm>
          <a:prstGeom prst="rect">
            <a:avLst/>
          </a:prstGeom>
        </p:spPr>
      </p:pic>
      <p:pic>
        <p:nvPicPr>
          <p:cNvPr id="11" name="Рисунок 10" descr="nq0OG96Vk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09120"/>
            <a:ext cx="2132856" cy="2132856"/>
          </a:xfrm>
          <a:prstGeom prst="rect">
            <a:avLst/>
          </a:prstGeom>
        </p:spPr>
      </p:pic>
      <p:pic>
        <p:nvPicPr>
          <p:cNvPr id="6" name="Рисунок 5" descr="-xVHujyK_gY.jpg"/>
          <p:cNvPicPr>
            <a:picLocks noChangeAspect="1"/>
          </p:cNvPicPr>
          <p:nvPr/>
        </p:nvPicPr>
        <p:blipFill>
          <a:blip r:embed="rId5" cstate="print"/>
          <a:srcRect t="4851" r="4851"/>
          <a:stretch>
            <a:fillRect/>
          </a:stretch>
        </p:blipFill>
        <p:spPr>
          <a:xfrm>
            <a:off x="5940152" y="1700808"/>
            <a:ext cx="2924944" cy="2924944"/>
          </a:xfrm>
          <a:prstGeom prst="rect">
            <a:avLst/>
          </a:prstGeom>
        </p:spPr>
      </p:pic>
      <p:pic>
        <p:nvPicPr>
          <p:cNvPr id="7" name="Рисунок 6" descr="SD4t3xgzn_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844824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28664"/>
            <a:ext cx="91440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работы: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предметно-пространственная среда в соответствии с требованиями данной технологии( конспекты занятий, конспект мастер-класса с родителями, памятки для родителей, консультация для педагогов)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Повысился интерес детей к занятиям, возросла  их познавательная активность, любознательность и творческий потенциал;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данных занятиях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развиваются изобретательские способности и мышление детей, их творческое воображение, художественный вкус;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Связная речь детей стала грамотнее, логичнее.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Наблюдается положительная динамика в развитии памяти детей (мониторинг по играм на развитие памяти)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Родители повысили свою педагогическую грамотность, вовлечены в образовательно-воспитательный процесс.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83875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по данному направлению имеет положительное значение для всех участников образовательного процесса. Воспитанники усвоили технологию составления интеллект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карты. Они являются активными участниками на всех этапах  работы: сбор материала; например тема интеллект карты оглашается заранее и дети дома с родителями находят картинки, необходимые для составления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интеллект-карты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рисуют их самостоятельно; его систематизация- за круглым столом, мы с детьми сортируем картинки, думаем куда и что должно быть наклеено, дети предлагают сами варианты оформления; оформление; составление рассказов по ней. Имеют возможность  видеть результаты своей деятельности, что повышает их самооценку и создает ситуацию успеха для каждого ребенка,  повышает интерес к занятиям. Родители убедились в  результативности метода и в  том, что необходимо уделять особое  внимание развитию  ребенка в совместной домашней деятельности.  Все запланированные мероприятия по теме сообразования проведены.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 продолжить работу по данному направлению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Расширится диапазон применения интеллект - карт в различных видах детской деятельности,  планируем сделать акцент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самопрезентацию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детей, на самостоятельный поиск информации по определенным темам. В подготовительной к школе группе планируем использование технологии обучения детей творческому рассказыванию по карточкам В.Я.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7445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Интеллект-карты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- разработка Тони </a:t>
            </a:r>
            <a:r>
              <a:rPr lang="ru-RU" sz="2800" dirty="0" err="1"/>
              <a:t>Бьюзена</a:t>
            </a:r>
            <a:r>
              <a:rPr lang="ru-RU" sz="2800" dirty="0"/>
              <a:t>, известного писателя, лектора и консультанта по вопросам интеллекта, психологии обучения и проблем мышления.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429000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мир дошкольных технологий, интеллект – карты пришли благодаря кандидату педагогических наук В. М. Акименко, который предложил использовать этот метод для развития связной речи у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7295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55712"/>
            <a:ext cx="6165214" cy="677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Franklin Gothic Medium"/>
                <a:cs typeface="Times New Roman"/>
              </a:rPr>
              <a:t>спасибо за внимание!</a:t>
            </a:r>
            <a:endParaRPr lang="ru-RU" sz="2800" dirty="0">
              <a:latin typeface="Franklin Gothic Medium"/>
              <a:ea typeface="Franklin Gothic Medium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Интеллект-карты</a:t>
            </a:r>
            <a:r>
              <a:rPr lang="ru-RU" sz="3600" dirty="0"/>
              <a:t> – это уникальный и простой метод запоминания информации.</a:t>
            </a: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608511" cy="381642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8553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447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Полезные свойства интеллект-карт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8313" y="2194228"/>
            <a:ext cx="3228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наглядность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7643" y="2840559"/>
            <a:ext cx="4737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привлекательность</a:t>
            </a:r>
            <a:r>
              <a:rPr lang="ru-RU" sz="36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7421" y="3510903"/>
            <a:ext cx="4153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запоминаемость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951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460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 помощью интеллект – карты решаются следующие задачи</a:t>
            </a:r>
            <a:r>
              <a:rPr lang="ru-RU" sz="3600" dirty="0" smtClean="0"/>
              <a:t>:</a:t>
            </a:r>
          </a:p>
          <a:p>
            <a:pPr algn="ctr"/>
            <a:endParaRPr lang="ru-RU" sz="3600" dirty="0"/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развитие быстрого восприятия и запоминания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повышение мотивации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грамотное планирование решения задачи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формирует упорядочение мыслей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рост достижение успеха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экономия времени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1809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b2/00194b89-2c45600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5088417" cy="2862235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0ab2/00194b89-2c456000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7" y="3500438"/>
            <a:ext cx="4580413" cy="2576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764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составить карту</a:t>
            </a:r>
            <a:r>
              <a:rPr lang="ru-RU" sz="1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Лист бумаги расположить горизонтально для удобного размещения рисунков или картинок, которые можно вырезать и наклеить (можно </a:t>
            </a:r>
            <a:r>
              <a:rPr lang="ru-RU" sz="12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использовать любой формат бумаги</a:t>
            </a:r>
            <a:r>
              <a:rPr lang="ru-RU" sz="1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от бумаги размером А4 до ватмана)</a:t>
            </a: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В центре помещаем главную идею карты. Можно написать слово, нарисовать картинку, предмет и т. д.</a:t>
            </a: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Далее, разноцветными фломастерами проводим линии от слова, картинки, каждая является фрагментом темы в целом.</a:t>
            </a: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Каждая линия обозначается так же картинкой или словом.</a:t>
            </a: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В ветви добавляем детали, иллюстрации, символы и т. д.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/>
          </a:p>
        </p:txBody>
      </p:sp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2" cstate="print"/>
          <a:srcRect l="31250" t="38889" r="30469" b="16666"/>
          <a:stretch>
            <a:fillRect/>
          </a:stretch>
        </p:blipFill>
        <p:spPr>
          <a:xfrm>
            <a:off x="571472" y="2786058"/>
            <a:ext cx="2214578" cy="144625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928926" y="3286124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8.jpg"/>
          <p:cNvPicPr>
            <a:picLocks noChangeAspect="1"/>
          </p:cNvPicPr>
          <p:nvPr/>
        </p:nvPicPr>
        <p:blipFill>
          <a:blip r:embed="rId3" cstate="print"/>
          <a:srcRect l="15625" t="31944" r="17969" b="5555"/>
          <a:stretch>
            <a:fillRect/>
          </a:stretch>
        </p:blipFill>
        <p:spPr>
          <a:xfrm>
            <a:off x="4000496" y="2643182"/>
            <a:ext cx="3373461" cy="1785950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5500694" y="450057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9.jpg"/>
          <p:cNvPicPr>
            <a:picLocks noChangeAspect="1"/>
          </p:cNvPicPr>
          <p:nvPr/>
        </p:nvPicPr>
        <p:blipFill>
          <a:blip r:embed="rId4" cstate="print"/>
          <a:srcRect l="11718" t="26389" r="14062" b="5555"/>
          <a:stretch>
            <a:fillRect/>
          </a:stretch>
        </p:blipFill>
        <p:spPr>
          <a:xfrm>
            <a:off x="4000496" y="4857760"/>
            <a:ext cx="3571900" cy="184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42976" y="500042"/>
            <a:ext cx="64294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картой позволяет </a:t>
            </a: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логические операции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сравнение, умение анализировать, дифференцировать. Работа по карте способствует </a:t>
            </a: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развитию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у ребенка коммуникативных качеств </a:t>
            </a:r>
            <a:r>
              <a:rPr lang="ru-RU" sz="1600" u="sng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характера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умению слушать педагога, товарища по группе, формирует желание быть активным, проявлять инициативу, воспитывает лидерские качества и вместе с тем уважение к другим.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Методика оказывается очень эффективной для всестороннего </a:t>
            </a: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детей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На всех этапах работы предусматривается опора на наглядность и моделирование, что способствует </a:t>
            </a: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развитию словаря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грамматического строя речи и планирующей функции речи. В результате применения </a:t>
            </a: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интеллектуальных карт ребенок развивается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он не только учится усваивать информацию, но и оперативно с ней работать. Постоянное </a:t>
            </a: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методики позволит сделать </a:t>
            </a: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более организованным, четким, логичным.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36708"/>
          <a:ext cx="9143999" cy="6110828"/>
        </p:xfrm>
        <a:graphic>
          <a:graphicData uri="http://schemas.openxmlformats.org/drawingml/2006/table">
            <a:tbl>
              <a:tblPr/>
              <a:tblGrid>
                <a:gridCol w="2182303"/>
                <a:gridCol w="3318249"/>
                <a:gridCol w="1282866"/>
                <a:gridCol w="236058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Содержание работы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Практическая деятельность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ДИАГНОС-ТИЧЕСКИЙ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1.Постановка проблемы.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2.Изучение литературы по проблеме.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3.Определение целей и задач темы, ее актуальности.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4.Разработка системы мер, направленных на решение проблемы.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5.Прогнозирование результатов.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1.Подписка на методические журналы и литературу.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2.Изучение литературы и других печатных изданий.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ПРАКТИ-ЧЕСКИЙ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1.Реализация опыта работы.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2.Формирование методического комплекса.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3.Корректировка работы.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Ноябрь-Апрель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1.Составление картотек. Проведение открытых занятий.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3.Публикации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ОБОБЩА-ЮЩИЙ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1.Подведение итогов.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2.Оформление результатов работы.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3.Распространение опыта работы.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Апрель-май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1.Выступление с отчетом по теме самообразования.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2.Размещение опыта на сайте ДОУ.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3.Публикации.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4" marR="34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776" y="404664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743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PogodaevoS</dc:creator>
  <cp:lastModifiedBy>User</cp:lastModifiedBy>
  <cp:revision>30</cp:revision>
  <dcterms:created xsi:type="dcterms:W3CDTF">2018-01-11T05:53:51Z</dcterms:created>
  <dcterms:modified xsi:type="dcterms:W3CDTF">2021-03-17T07:56:21Z</dcterms:modified>
</cp:coreProperties>
</file>