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65" r:id="rId4"/>
    <p:sldId id="264" r:id="rId5"/>
    <p:sldId id="268" r:id="rId6"/>
    <p:sldId id="269" r:id="rId7"/>
    <p:sldId id="271" r:id="rId8"/>
    <p:sldId id="266" r:id="rId9"/>
    <p:sldId id="278" r:id="rId10"/>
    <p:sldId id="273" r:id="rId11"/>
    <p:sldId id="279" r:id="rId12"/>
    <p:sldId id="274" r:id="rId13"/>
    <p:sldId id="277" r:id="rId14"/>
    <p:sldId id="280" r:id="rId15"/>
    <p:sldId id="28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20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34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891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462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142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87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89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06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34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93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32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38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11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5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76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19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ED151-A199-43D5-80BF-FA1176C0749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31E478-72FB-4FC5-8999-864A5DEA4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03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0E1C4F-D304-4133-8E5C-036FC881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7848" y="452582"/>
            <a:ext cx="8915399" cy="437297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Формирование культурно-гигиенических навыков в подготовительной группе в процессе образовательной деятельности.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0F988E-1404-40BC-B8F4-A9E3AFDD4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198" y="5480763"/>
            <a:ext cx="8915399" cy="1126283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МАДОУ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№57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Фомкина А.И.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BCEA1E8-ADD0-4E19-85D2-1913E331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034" y="383697"/>
            <a:ext cx="2855042" cy="28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51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C43362-B204-40A2-887F-A8D02484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727" y="914400"/>
            <a:ext cx="4544291" cy="5467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 по столовой формирует у детей нравственно-волевые качества и навыки, умение принимать цель и достигать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результата,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ответственность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порученное дело, стремления   работать на пользу коллектива, привычки к систематическому выполнению обязанностей.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Приучает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благодарить дежурных за оказанную услугу, относиться с уважением к их труду.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приема пищи воспитатели следят за правиль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ной посадкой детей (не откидываться на спинку стула, не расставлять локти и не ставить их на стол).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работа по совершенствованию умения пользоваться салфеткой по мере необходимости. Есть закрытым ртом, бесшумно пережевывая пищу.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18"/>
          <a:stretch/>
        </p:blipFill>
        <p:spPr>
          <a:xfrm>
            <a:off x="1699492" y="323562"/>
            <a:ext cx="4054762" cy="26232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26"/>
          <a:stretch/>
        </p:blipFill>
        <p:spPr>
          <a:xfrm rot="5400000">
            <a:off x="365652" y="3889662"/>
            <a:ext cx="3219546" cy="2292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897" y="3426354"/>
            <a:ext cx="2414661" cy="32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14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4A3F33-52AC-4E31-876E-051B239D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434" y="282364"/>
            <a:ext cx="8911687" cy="17588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самостоятельно выполняют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поручения: готовят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к занятиям (кисти, доски для лепки и пр.), после игры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убирают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место игрушки, строительный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чистоту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 закрепляют  </a:t>
            </a: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знания и умения </a:t>
            </a:r>
            <a:r>
              <a:rPr lang="ru-RU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уходу за растениями уголка природы, </a:t>
            </a:r>
            <a:r>
              <a:rPr lang="ru-RU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совершенствуют </a:t>
            </a: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трудовые навыки и умения самостоятельно пользоваться оборудованием</a:t>
            </a:r>
            <a:r>
              <a:rPr lang="ru-RU" sz="1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273" y="2150534"/>
            <a:ext cx="3227532" cy="4303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2410" y="2150533"/>
            <a:ext cx="3273137" cy="4364182"/>
          </a:xfrm>
          <a:prstGeom prst="rect">
            <a:avLst/>
          </a:prstGeom>
        </p:spPr>
      </p:pic>
      <p:pic>
        <p:nvPicPr>
          <p:cNvPr id="5" name="Picture 5" descr="C:\Documents and Settings\Admin\Рабочий стол\Новая папка\20211208_1534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7464" r="41186"/>
          <a:stretch>
            <a:fillRect/>
          </a:stretch>
        </p:blipFill>
        <p:spPr bwMode="auto">
          <a:xfrm>
            <a:off x="7980220" y="2098964"/>
            <a:ext cx="3879272" cy="4332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979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D25F25F4-A9D8-4D33-BCB8-49763F05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872" y="159734"/>
            <a:ext cx="8911687" cy="6438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упражнение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«Чистоплотные дети»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651C1E-D28F-4C39-9D19-0651B9E8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770" y="710951"/>
            <a:ext cx="9519427" cy="14832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самостоятельно стараются поддерживать чистоту и порядок в своем шкафчике для одежды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Конкурс «Красивый стульчик»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стараются аккуратно сложить одежду на стульчике перед сном. Большинство детей выворачивает рукава рубашек и платьев, расправляют одежду и аккуратно ставят обувь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Продолжают совершенствовать умения заправлять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кровать: расправлять одеяло, предварительно поправив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простыню, накрывать кровать покрывалом. Обучают малышей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24" t="13294"/>
          <a:stretch/>
        </p:blipFill>
        <p:spPr>
          <a:xfrm>
            <a:off x="797111" y="2036189"/>
            <a:ext cx="4764703" cy="2430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4" t="7606" r="-166" b="2732"/>
          <a:stretch/>
        </p:blipFill>
        <p:spPr>
          <a:xfrm>
            <a:off x="694250" y="4615368"/>
            <a:ext cx="4867564" cy="2168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3886" y="2194223"/>
            <a:ext cx="3218563" cy="4291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25534" y="3271159"/>
            <a:ext cx="4589309" cy="21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07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575D16-5EB2-41E8-A2D8-EBA8A827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738" y="420910"/>
            <a:ext cx="8911687" cy="7428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 «Девочка чумазая»</a:t>
            </a:r>
          </a:p>
        </p:txBody>
      </p:sp>
      <p:pic>
        <p:nvPicPr>
          <p:cNvPr id="1026" name="Picture 2" descr="C:\Documents and Settings\Admin\Рабочий стол\Новая папка\20211208_162051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3293"/>
          <a:stretch>
            <a:fillRect/>
          </a:stretch>
        </p:blipFill>
        <p:spPr bwMode="auto">
          <a:xfrm>
            <a:off x="893617" y="1393527"/>
            <a:ext cx="4680129" cy="2492673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Новая папка\20211208_162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473" y="1391797"/>
            <a:ext cx="5195454" cy="2485665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Новая папка\20211208_162120.jpg"/>
          <p:cNvPicPr>
            <a:picLocks noChangeAspect="1" noChangeArrowheads="1"/>
          </p:cNvPicPr>
          <p:nvPr/>
        </p:nvPicPr>
        <p:blipFill>
          <a:blip r:embed="rId4" cstate="print"/>
          <a:srcRect r="4246"/>
          <a:stretch>
            <a:fillRect/>
          </a:stretch>
        </p:blipFill>
        <p:spPr bwMode="auto">
          <a:xfrm>
            <a:off x="852053" y="4269435"/>
            <a:ext cx="4655129" cy="2245087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Новая папка\20211208_1647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0471" y="4207955"/>
            <a:ext cx="5174675" cy="2389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731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575D16-5EB2-41E8-A2D8-EBA8A827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738" y="420910"/>
            <a:ext cx="8911687" cy="7428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«Чистота – залог здоровья»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90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575D16-5EB2-41E8-A2D8-EBA8A827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738" y="420910"/>
            <a:ext cx="8911687" cy="7428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материал проекта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29" t="-1071" r="14011" b="1071"/>
          <a:stretch/>
        </p:blipFill>
        <p:spPr>
          <a:xfrm rot="5400000">
            <a:off x="668912" y="2174440"/>
            <a:ext cx="5357091" cy="3335775"/>
          </a:xfrm>
        </p:spPr>
      </p:pic>
    </p:spTree>
    <p:extLst>
      <p:ext uri="{BB962C8B-B14F-4D97-AF65-F5344CB8AC3E}">
        <p14:creationId xmlns:p14="http://schemas.microsoft.com/office/powerpoint/2010/main" xmlns="" val="104164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07EF87-FF4F-4009-B414-47BAAAF86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69145"/>
            <a:ext cx="8915400" cy="484207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воспитание культурно - гигиенических навыков направлено на укрепление здоровья ребёнка. Вместе с тем оно включает важную задачу - воспитание культуры поведения. Забота о здоровье детей, их физическом развитии начинается с воспитания у них любви к чистоте, опрятности, порядку. </a:t>
            </a: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важнейших задач детского сада - привить ребятам навыки, укрепляющие их здоровье.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E53CA8C-0B61-4439-A7C5-FA0361CB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468" y="4213531"/>
            <a:ext cx="11146827" cy="264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131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F07207-FFCC-42E7-84E1-1FD79CFE5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911" y="1540189"/>
            <a:ext cx="8915400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	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Навык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компонент сознательного действия, возникающий в результате многократного повторения. Другими словами, навык не сразу становится автоматизированным, а складывается в результате многократных повторов.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16B9F85-E6C7-43B6-96EE-AD6E20D8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815" y="4114043"/>
            <a:ext cx="11566185" cy="27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208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68EA882-4560-48C5-BF11-A5A4D561731A}"/>
              </a:ext>
            </a:extLst>
          </p:cNvPr>
          <p:cNvSpPr/>
          <p:nvPr/>
        </p:nvSpPr>
        <p:spPr>
          <a:xfrm>
            <a:off x="3840480" y="520505"/>
            <a:ext cx="3094892" cy="128016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3F73E379-A58E-4C59-A9AF-994E0118FF4B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2912012" y="1613190"/>
            <a:ext cx="1381704" cy="788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39A7177B-2375-475F-963D-48434B32C449}"/>
              </a:ext>
            </a:extLst>
          </p:cNvPr>
          <p:cNvSpPr/>
          <p:nvPr/>
        </p:nvSpPr>
        <p:spPr>
          <a:xfrm>
            <a:off x="915935" y="2402059"/>
            <a:ext cx="3094892" cy="128016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навыки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FACAF6C4-352E-4CA2-87DB-D221B7CFFAD3}"/>
              </a:ext>
            </a:extLst>
          </p:cNvPr>
          <p:cNvCxnSpPr>
            <a:stCxn id="4" idx="4"/>
          </p:cNvCxnSpPr>
          <p:nvPr/>
        </p:nvCxnSpPr>
        <p:spPr>
          <a:xfrm>
            <a:off x="5387926" y="1800665"/>
            <a:ext cx="0" cy="1202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F673B1B-4C0B-4ECD-854A-38DA96C93769}"/>
              </a:ext>
            </a:extLst>
          </p:cNvPr>
          <p:cNvSpPr/>
          <p:nvPr/>
        </p:nvSpPr>
        <p:spPr>
          <a:xfrm>
            <a:off x="3840480" y="3003453"/>
            <a:ext cx="3094892" cy="128016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культуры поведения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722E4F3-4742-46C1-9CFF-19F9AF61BB35}"/>
              </a:ext>
            </a:extLst>
          </p:cNvPr>
          <p:cNvSpPr/>
          <p:nvPr/>
        </p:nvSpPr>
        <p:spPr>
          <a:xfrm>
            <a:off x="7523871" y="2402059"/>
            <a:ext cx="3094892" cy="128016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элементарного самообслуживания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5CA46EFE-79D8-46BA-B675-3C72673C0428}"/>
              </a:ext>
            </a:extLst>
          </p:cNvPr>
          <p:cNvCxnSpPr>
            <a:stCxn id="4" idx="5"/>
          </p:cNvCxnSpPr>
          <p:nvPr/>
        </p:nvCxnSpPr>
        <p:spPr>
          <a:xfrm>
            <a:off x="6482136" y="1613190"/>
            <a:ext cx="1705261" cy="92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ECEE4B2A-BE8C-4E37-B1CD-0CDF59D1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7690" y="4206241"/>
            <a:ext cx="11566185" cy="27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219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A3E1D0-F3F5-4416-965F-E27593482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207" y="1540189"/>
            <a:ext cx="8915400" cy="3777622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Гигиеническое воспитание - это часть общего воспитания, а культурно-гигиенические навыки - это неотъемлемая часть культурного поведения. 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важный период, когда формируется человеческая личность, закладываются прочные основы физического здоровья. Воспитание у детей 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культурно-гигиенических навыков 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важнейшую роль в охране их здоровья, способствует правильному поведению в быту.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1483D93-B174-4B50-A74F-01C422C6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815" y="4114043"/>
            <a:ext cx="11566185" cy="27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166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DA9E2F-9299-4B8C-BD7B-B89ACC50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369" y="306333"/>
            <a:ext cx="8911687" cy="15963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основным условиям успешного формирования культурно - гигиенических навыков относятся: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92D185-B288-4C48-86A0-0463B317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503" y="2225232"/>
            <a:ext cx="8915400" cy="3777622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 организованная обстановка;</a:t>
            </a:r>
          </a:p>
          <a:p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четкий режим дня;</a:t>
            </a:r>
          </a:p>
          <a:p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взрослых.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B95A3CD-CC0A-42A8-8F1C-C41DD2BD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3273" y="4114043"/>
            <a:ext cx="11566185" cy="27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018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DA9F0D-E4F2-411D-A40D-E78FE370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60" y="30055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Методы и приёмы педагога, используемые для формирования КГН у дошкольников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2AF962-2A9F-49E2-B7F4-6155DA2E0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389" y="1905000"/>
            <a:ext cx="4313864" cy="377762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пример взрослых;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деятельность;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показ;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объяснение;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пояснение;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поощрение;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1BA0B3C-CC9A-4843-A916-11C92D47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9856" y="1905000"/>
            <a:ext cx="4313864" cy="377762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беседы;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 действиях;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игры;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потешки, стихотворения, пословицы, поговорки;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приемы;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викторины, развлечения;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повторения действий.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B837D33-8DAC-4DF7-9B61-3BEEDD8B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9110" y="4114043"/>
            <a:ext cx="11566185" cy="27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34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5847F4-41E4-4EA4-89A4-96A6C7DB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58" y="2020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помнить, что: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C7C442-AEB6-4555-9B51-76BDF59B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640" y="1264555"/>
            <a:ext cx="8915400" cy="3777622"/>
          </a:xfrm>
        </p:spPr>
        <p:txBody>
          <a:bodyPr/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Обучая детей, нужно учитывать их опыт. Нельзя, например, начинать учить ребёнка пользоваться вилкой, если он ещё не научился правильно есть ложкой.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важна последовательность в обучении. Так, действия, связанные с раздеванием, быстрее осваиваются детьми, чем действия с одеванием; ребёнку легче сначала научиться мыть руки, а потом лицо.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усложнение требований, переводит ребёнка на новую ступень самостоятельности, поддерживает его интерес к самообслуживанию, позволяет совершенствовать навыки.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D7FE4F2-B382-4E87-ABB0-D477A9E0C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9110" y="4114043"/>
            <a:ext cx="11566185" cy="27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411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4F45D0BF-D0C0-4516-AF02-00B035DD72FE}"/>
              </a:ext>
            </a:extLst>
          </p:cNvPr>
          <p:cNvSpPr/>
          <p:nvPr/>
        </p:nvSpPr>
        <p:spPr>
          <a:xfrm>
            <a:off x="4696265" y="2690446"/>
            <a:ext cx="2799470" cy="147710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КГН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DCA57CA4-53D9-401D-A8D5-DADFDCB7BC3B}"/>
              </a:ext>
            </a:extLst>
          </p:cNvPr>
          <p:cNvSpPr/>
          <p:nvPr/>
        </p:nvSpPr>
        <p:spPr>
          <a:xfrm>
            <a:off x="4696265" y="420861"/>
            <a:ext cx="2799470" cy="147710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формирования эстетического вкуса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4C1479D-141C-4565-8A93-CC465C6DE2E0}"/>
              </a:ext>
            </a:extLst>
          </p:cNvPr>
          <p:cNvSpPr/>
          <p:nvPr/>
        </p:nvSpPr>
        <p:spPr>
          <a:xfrm>
            <a:off x="1453662" y="799514"/>
            <a:ext cx="2799470" cy="147710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нравственных чувств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CBE8FF17-A15E-4CB3-B262-98BF00AA29E5}"/>
              </a:ext>
            </a:extLst>
          </p:cNvPr>
          <p:cNvSpPr/>
          <p:nvPr/>
        </p:nvSpPr>
        <p:spPr>
          <a:xfrm>
            <a:off x="420860" y="2560320"/>
            <a:ext cx="2799470" cy="147710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 и воли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3FE968F-3FD3-4AA1-B48B-9731047E925F}"/>
              </a:ext>
            </a:extLst>
          </p:cNvPr>
          <p:cNvSpPr/>
          <p:nvPr/>
        </p:nvSpPr>
        <p:spPr>
          <a:xfrm>
            <a:off x="1280162" y="4581379"/>
            <a:ext cx="2799470" cy="147710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окружающего мира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9B659F4-4FE3-4F7D-AEA8-81DEB719775E}"/>
              </a:ext>
            </a:extLst>
          </p:cNvPr>
          <p:cNvSpPr/>
          <p:nvPr/>
        </p:nvSpPr>
        <p:spPr>
          <a:xfrm>
            <a:off x="4797084" y="4919002"/>
            <a:ext cx="2968271" cy="147710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самостоятельности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CBA401A-36AD-4D20-B5FF-0265937622BA}"/>
              </a:ext>
            </a:extLst>
          </p:cNvPr>
          <p:cNvSpPr/>
          <p:nvPr/>
        </p:nvSpPr>
        <p:spPr>
          <a:xfrm>
            <a:off x="8321039" y="4581380"/>
            <a:ext cx="2799470" cy="147710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внешним видом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0FE4F59A-32AD-403E-92AB-FA7ECB7884AA}"/>
              </a:ext>
            </a:extLst>
          </p:cNvPr>
          <p:cNvSpPr/>
          <p:nvPr/>
        </p:nvSpPr>
        <p:spPr>
          <a:xfrm>
            <a:off x="8971670" y="2560319"/>
            <a:ext cx="2799470" cy="147710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для здоровья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4AF743BF-459C-43F6-8C70-E06E1297DA8C}"/>
              </a:ext>
            </a:extLst>
          </p:cNvPr>
          <p:cNvSpPr/>
          <p:nvPr/>
        </p:nvSpPr>
        <p:spPr>
          <a:xfrm>
            <a:off x="8156917" y="799514"/>
            <a:ext cx="2799470" cy="147710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D15716F8-3853-42EC-80A1-A2546AE70A36}"/>
              </a:ext>
            </a:extLst>
          </p:cNvPr>
          <p:cNvCxnSpPr>
            <a:stCxn id="2" idx="0"/>
          </p:cNvCxnSpPr>
          <p:nvPr/>
        </p:nvCxnSpPr>
        <p:spPr>
          <a:xfrm flipV="1">
            <a:off x="6096000" y="1897968"/>
            <a:ext cx="0" cy="792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F708C7C7-A9F1-4173-8143-5CC45E8B36C0}"/>
              </a:ext>
            </a:extLst>
          </p:cNvPr>
          <p:cNvCxnSpPr>
            <a:stCxn id="2" idx="7"/>
            <a:endCxn id="11" idx="3"/>
          </p:cNvCxnSpPr>
          <p:nvPr/>
        </p:nvCxnSpPr>
        <p:spPr>
          <a:xfrm flipV="1">
            <a:off x="7085762" y="2060304"/>
            <a:ext cx="1481128" cy="846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7C1FA039-310E-4649-8B99-70A4AD1278C7}"/>
              </a:ext>
            </a:extLst>
          </p:cNvPr>
          <p:cNvCxnSpPr>
            <a:stCxn id="2" idx="6"/>
          </p:cNvCxnSpPr>
          <p:nvPr/>
        </p:nvCxnSpPr>
        <p:spPr>
          <a:xfrm>
            <a:off x="7495735" y="3429000"/>
            <a:ext cx="1475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DC932AED-03BC-4AE8-A0F8-CC8A4CE562AE}"/>
              </a:ext>
            </a:extLst>
          </p:cNvPr>
          <p:cNvCxnSpPr>
            <a:stCxn id="2" idx="5"/>
            <a:endCxn id="9" idx="1"/>
          </p:cNvCxnSpPr>
          <p:nvPr/>
        </p:nvCxnSpPr>
        <p:spPr>
          <a:xfrm>
            <a:off x="7085762" y="3951236"/>
            <a:ext cx="1645250" cy="846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8E57E1E5-53ED-4D61-A67E-0BB50B32688D}"/>
              </a:ext>
            </a:extLst>
          </p:cNvPr>
          <p:cNvCxnSpPr>
            <a:cxnSpLocks/>
            <a:stCxn id="2" idx="4"/>
          </p:cNvCxnSpPr>
          <p:nvPr/>
        </p:nvCxnSpPr>
        <p:spPr>
          <a:xfrm>
            <a:off x="6096000" y="4167553"/>
            <a:ext cx="0" cy="798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0B6A6AD4-AD0C-4E83-AFE2-D32785BCD93A}"/>
              </a:ext>
            </a:extLst>
          </p:cNvPr>
          <p:cNvCxnSpPr>
            <a:stCxn id="2" idx="3"/>
            <a:endCxn id="7" idx="7"/>
          </p:cNvCxnSpPr>
          <p:nvPr/>
        </p:nvCxnSpPr>
        <p:spPr>
          <a:xfrm flipH="1">
            <a:off x="3669659" y="3951236"/>
            <a:ext cx="1436579" cy="84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56DF92B3-F6C6-4D19-8EB3-C064804B5592}"/>
              </a:ext>
            </a:extLst>
          </p:cNvPr>
          <p:cNvCxnSpPr>
            <a:stCxn id="2" idx="2"/>
          </p:cNvCxnSpPr>
          <p:nvPr/>
        </p:nvCxnSpPr>
        <p:spPr>
          <a:xfrm flipH="1">
            <a:off x="3220330" y="3429000"/>
            <a:ext cx="1475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091B8146-B2DA-4B84-A212-62353CD38883}"/>
              </a:ext>
            </a:extLst>
          </p:cNvPr>
          <p:cNvCxnSpPr>
            <a:stCxn id="2" idx="1"/>
            <a:endCxn id="5" idx="5"/>
          </p:cNvCxnSpPr>
          <p:nvPr/>
        </p:nvCxnSpPr>
        <p:spPr>
          <a:xfrm flipH="1" flipV="1">
            <a:off x="3843159" y="2060304"/>
            <a:ext cx="1263079" cy="846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261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97AD05-93D7-4205-985D-FE875401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«Чистота – залог здоровья»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546B01-2775-44EE-8296-C414585A2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2036" y="2073811"/>
            <a:ext cx="3314461" cy="380051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беседы педагоги закрепили с детьми алгоритм мытья рук, мытье рук после посещения туалета и по мере необходимости, а также продолжается работа по формированию умения быстро и аккуратно умываться, соблюдать порядок в умывальной комнате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Д/У «Моем руки кукле Кате» – демонстрация для детей 2ой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ладшей группы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Водичка-водичка,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Умой мое личико,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глазки блестели,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щечки краснели,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смеялся роток,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кусался зубок.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127" y="1905000"/>
            <a:ext cx="2774950" cy="3699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10"/>
          <a:stretch/>
        </p:blipFill>
        <p:spPr>
          <a:xfrm>
            <a:off x="3639199" y="2466109"/>
            <a:ext cx="4570666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45616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365</TotalTime>
  <Words>377</Words>
  <Application>Microsoft Office PowerPoint</Application>
  <PresentationFormat>Произвольный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Формирование культурно-гигиенических навыков в подготовительной группе в процессе образовательной деятельности.</vt:lpstr>
      <vt:lpstr>Слайд 2</vt:lpstr>
      <vt:lpstr>Слайд 3</vt:lpstr>
      <vt:lpstr>Слайд 4</vt:lpstr>
      <vt:lpstr>К основным условиям успешного формирования культурно - гигиенических навыков относятся:</vt:lpstr>
      <vt:lpstr>Методы и приёмы педагога, используемые для формирования КГН у дошкольников</vt:lpstr>
      <vt:lpstr>Надо помнить, что: </vt:lpstr>
      <vt:lpstr>Слайд 8</vt:lpstr>
      <vt:lpstr>Беседа «Чистота – залог здоровья»</vt:lpstr>
      <vt:lpstr>Слайд 10</vt:lpstr>
      <vt:lpstr>Дети самостоятельно выполняют элементарных поручения: готовят материалы к занятиям (кисти, доски для лепки и пр.), после игры убирают на место игрушки, строительный материал, соблюдают порядок и чистоту в помещении. Дети закрепляют  знания и умения по уходу за растениями уголка природы, совершенствуют трудовые навыки и умения самостоятельно пользоваться оборудованием. </vt:lpstr>
      <vt:lpstr>Дидактическое упражнение «Чистоплотные дети»</vt:lpstr>
      <vt:lpstr>Творческая мастерская «Девочка чумазая»</vt:lpstr>
      <vt:lpstr>Итоговое мероприятие «Чистота – залог здоровья»</vt:lpstr>
      <vt:lpstr>Литературный материал проекта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культурно-гигиенических навыков у дошкольников в процессе образовательной деятельности</dc:title>
  <dc:creator>User</dc:creator>
  <cp:lastModifiedBy>Admin</cp:lastModifiedBy>
  <cp:revision>18</cp:revision>
  <dcterms:created xsi:type="dcterms:W3CDTF">2021-11-20T11:57:21Z</dcterms:created>
  <dcterms:modified xsi:type="dcterms:W3CDTF">2021-12-08T10:40:18Z</dcterms:modified>
</cp:coreProperties>
</file>