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0" r:id="rId5"/>
    <p:sldId id="278" r:id="rId6"/>
    <p:sldId id="272" r:id="rId7"/>
    <p:sldId id="279" r:id="rId8"/>
    <p:sldId id="280" r:id="rId9"/>
    <p:sldId id="281" r:id="rId10"/>
    <p:sldId id="282" r:id="rId11"/>
    <p:sldId id="283" r:id="rId12"/>
    <p:sldId id="284" r:id="rId13"/>
    <p:sldId id="274" r:id="rId14"/>
    <p:sldId id="275" r:id="rId15"/>
    <p:sldId id="276" r:id="rId16"/>
    <p:sldId id="286" r:id="rId17"/>
    <p:sldId id="260" r:id="rId18"/>
    <p:sldId id="285" r:id="rId19"/>
    <p:sldId id="27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00"/>
    <a:srgbClr val="008000"/>
    <a:srgbClr val="990033"/>
    <a:srgbClr val="A3BCFB"/>
    <a:srgbClr val="009900"/>
    <a:srgbClr val="A50021"/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846" autoAdjust="0"/>
    <p:restoredTop sz="94660"/>
  </p:normalViewPr>
  <p:slideViewPr>
    <p:cSldViewPr>
      <p:cViewPr>
        <p:scale>
          <a:sx n="66" d="100"/>
          <a:sy n="66" d="100"/>
        </p:scale>
        <p:origin x="-750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7C8B4-8790-4C0A-8D87-A0DBD408F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DB040-7938-4FF0-BA78-670E0149D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5EE19-FBEC-4D9E-A19F-7E2F53F61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A6EB1-C68D-4E10-8A5C-2E7E09709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DE192-D76C-4642-B332-530573849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03612-6CA6-4E1C-8B42-A83EEBF7C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582C8-29A7-43E4-822E-BD35DC71B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7C707-873A-4F07-97B9-133A93229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C15A6-A028-4D2D-A2E2-C6C671D14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02916-2937-4465-9EB8-EDD47662C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6E3E0-601F-4234-9891-DED916A2E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+mn-lt"/>
              </a:defRPr>
            </a:lvl1pPr>
          </a:lstStyle>
          <a:p>
            <a:pPr>
              <a:defRPr/>
            </a:pPr>
            <a:fld id="{7F4862B2-836A-4FDD-8470-93B86DCF9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2"/>
          <p:cNvSpPr txBox="1">
            <a:spLocks noChangeArrowheads="1"/>
          </p:cNvSpPr>
          <p:nvPr/>
        </p:nvSpPr>
        <p:spPr bwMode="auto">
          <a:xfrm>
            <a:off x="5775325" y="3305175"/>
            <a:ext cx="2468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>
              <a:latin typeface="Arial" charset="0"/>
            </a:endParaRPr>
          </a:p>
        </p:txBody>
      </p:sp>
      <p:sp>
        <p:nvSpPr>
          <p:cNvPr id="2051" name="Text Box 15"/>
          <p:cNvSpPr txBox="1">
            <a:spLocks noChangeArrowheads="1"/>
          </p:cNvSpPr>
          <p:nvPr/>
        </p:nvSpPr>
        <p:spPr bwMode="auto">
          <a:xfrm>
            <a:off x="5003800" y="4437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>
              <a:latin typeface="Arial" charset="0"/>
            </a:endParaRPr>
          </a:p>
        </p:txBody>
      </p:sp>
      <p:pic>
        <p:nvPicPr>
          <p:cNvPr id="2052" name="Picture 20" descr="0_831e6_cd2075d3_X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22"/>
          <p:cNvSpPr>
            <a:spLocks noChangeArrowheads="1" noChangeShapeType="1" noTextEdit="1"/>
          </p:cNvSpPr>
          <p:nvPr/>
        </p:nvSpPr>
        <p:spPr bwMode="auto">
          <a:xfrm>
            <a:off x="1571625" y="500063"/>
            <a:ext cx="6143625" cy="194627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74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Что такое </a:t>
            </a:r>
          </a:p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74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Новый год?</a:t>
            </a:r>
          </a:p>
        </p:txBody>
      </p:sp>
      <p:pic>
        <p:nvPicPr>
          <p:cNvPr id="2054" name="Picture 31" descr="3745436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8138"/>
            <a:ext cx="2484438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Box 1"/>
          <p:cNvSpPr txBox="1">
            <a:spLocks noChangeArrowheads="1"/>
          </p:cNvSpPr>
          <p:nvPr/>
        </p:nvSpPr>
        <p:spPr bwMode="auto">
          <a:xfrm>
            <a:off x="971550" y="1412875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00063" y="2786063"/>
            <a:ext cx="8143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800" b="1" i="1">
                <a:cs typeface="Times New Roman" pitchFamily="18" charset="0"/>
              </a:rPr>
              <a:t>Цель проекта</a:t>
            </a:r>
            <a:r>
              <a:rPr lang="ru-RU" sz="1800" b="1">
                <a:cs typeface="Times New Roman" pitchFamily="18" charset="0"/>
              </a:rPr>
              <a:t>: создание условий для формирования представлений о Новом годе как веселом и добром празднике. Развития познавательных и творческих способностей детей в процессе реализации творческого проекта </a:t>
            </a:r>
            <a:r>
              <a:rPr lang="ru-RU" sz="1800" b="1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800" b="1">
                <a:cs typeface="Times New Roman" pitchFamily="18" charset="0"/>
              </a:rPr>
              <a:t>Что такое новый год!?</a:t>
            </a:r>
            <a:r>
              <a:rPr lang="ru-RU" sz="1800" b="1">
                <a:latin typeface="Calibri" pitchFamily="34" charset="0"/>
                <a:cs typeface="Times New Roman" pitchFamily="18" charset="0"/>
              </a:rPr>
              <a:t>»</a:t>
            </a:r>
            <a:r>
              <a:rPr lang="ru-RU" sz="1800" b="1">
                <a:cs typeface="Times New Roman" pitchFamily="18" charset="0"/>
              </a:rPr>
              <a:t>, повышение эффективности детско-родительских отношений.</a:t>
            </a:r>
            <a:endParaRPr lang="ru-RU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0_831e1_6087c16e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68313" y="765175"/>
            <a:ext cx="4535487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800" b="1"/>
              <a:t>У Снегурочки с утра</a:t>
            </a:r>
            <a:br>
              <a:rPr lang="ru-RU" sz="2800" b="1"/>
            </a:br>
            <a:r>
              <a:rPr lang="ru-RU" sz="2800" b="1"/>
              <a:t>Новогодних дел гора:</a:t>
            </a:r>
            <a:br>
              <a:rPr lang="ru-RU" sz="2800" b="1"/>
            </a:br>
            <a:r>
              <a:rPr lang="ru-RU" sz="2800" b="1"/>
              <a:t>Нужно снежной бахромой</a:t>
            </a:r>
            <a:br>
              <a:rPr lang="ru-RU" sz="2800" b="1"/>
            </a:br>
            <a:r>
              <a:rPr lang="ru-RU" sz="2800" b="1"/>
              <a:t>Ей украсить лес родной,</a:t>
            </a:r>
            <a:br>
              <a:rPr lang="ru-RU" sz="2800" b="1"/>
            </a:br>
            <a:r>
              <a:rPr lang="ru-RU" sz="2800" b="1"/>
              <a:t>Для зверят пирог испечь</a:t>
            </a:r>
            <a:br>
              <a:rPr lang="ru-RU" sz="2800" b="1"/>
            </a:br>
            <a:r>
              <a:rPr lang="ru-RU" sz="2800" b="1"/>
              <a:t>И фонарики зажечь.</a:t>
            </a:r>
            <a:br>
              <a:rPr lang="ru-RU" sz="2800" b="1"/>
            </a:br>
            <a:r>
              <a:rPr lang="ru-RU" sz="2800" b="1"/>
              <a:t>А потом на праздник к детям</a:t>
            </a:r>
            <a:br>
              <a:rPr lang="ru-RU" sz="2800" b="1"/>
            </a:br>
            <a:r>
              <a:rPr lang="ru-RU" sz="2800" b="1"/>
              <a:t>В золотой лететь карете. </a:t>
            </a:r>
          </a:p>
        </p:txBody>
      </p:sp>
      <p:pic>
        <p:nvPicPr>
          <p:cNvPr id="11268" name="Picture 8" descr="80671411_large_0_4a3cb_150978fb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5900" y="1774825"/>
            <a:ext cx="38481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0_831e1_6087c16e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WordArt 5"/>
          <p:cNvSpPr>
            <a:spLocks noChangeArrowheads="1" noChangeShapeType="1" noTextEdit="1"/>
          </p:cNvSpPr>
          <p:nvPr/>
        </p:nvSpPr>
        <p:spPr bwMode="auto">
          <a:xfrm>
            <a:off x="827088" y="620713"/>
            <a:ext cx="2303462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Задачи:</a:t>
            </a:r>
          </a:p>
        </p:txBody>
      </p:sp>
      <p:pic>
        <p:nvPicPr>
          <p:cNvPr id="12292" name="Picture 6" descr="0_831e1_6087c16e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323850" y="669925"/>
            <a:ext cx="5710238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	Только у нашего Деда Мороза есть внучка Снегурочка и родилась она в России. Снегурочка - это литературный персонаж. Появилась она в 1873 году и сначала называлась не внучкой деда Мороза, а  дочкой . Произошло это благодаря пьесе Александра Островского «Снегурочка», которую он создал на основе народной сказки о девушке, вылепленной из снега и растаявшей от теплых солнечных лучей. Позже писатели и поэты превратили ее во внучку. </a:t>
            </a:r>
          </a:p>
          <a:p>
            <a:r>
              <a:rPr lang="ru-RU" sz="2000" b="1"/>
              <a:t> Образ Снегурочки - символ застывших вод. Это девушка (а не девочка), одетая только в белые одежды. Никакой иной цвет в традиционной символике не допускается. Её головной убор - восьмилучевой венец, шитый серебром и жемчугом. </a:t>
            </a:r>
          </a:p>
          <a:p>
            <a:endParaRPr lang="ru-RU" sz="2000"/>
          </a:p>
        </p:txBody>
      </p:sp>
      <p:sp>
        <p:nvSpPr>
          <p:cNvPr id="12294" name="WordArt 8"/>
          <p:cNvSpPr>
            <a:spLocks noChangeArrowheads="1" noChangeShapeType="1" noTextEdit="1"/>
          </p:cNvSpPr>
          <p:nvPr/>
        </p:nvSpPr>
        <p:spPr bwMode="auto">
          <a:xfrm>
            <a:off x="2124075" y="188913"/>
            <a:ext cx="38481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Снегурочка</a:t>
            </a:r>
          </a:p>
        </p:txBody>
      </p:sp>
      <p:pic>
        <p:nvPicPr>
          <p:cNvPr id="10250" name="Picture 10" descr="ded-0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0" y="981075"/>
            <a:ext cx="29527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0_831e1_6087c16e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11188" y="692150"/>
            <a:ext cx="37639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Елка в праздник Новый Год </a:t>
            </a:r>
            <a:br>
              <a:rPr lang="ru-RU" sz="2000" b="1"/>
            </a:br>
            <a:r>
              <a:rPr lang="ru-RU" sz="2000" b="1"/>
              <a:t>Взрослых и детей зовет. </a:t>
            </a:r>
            <a:br>
              <a:rPr lang="ru-RU" sz="2000" b="1"/>
            </a:br>
            <a:r>
              <a:rPr lang="ru-RU" sz="2000" b="1"/>
              <a:t>Приглашает весь народ </a:t>
            </a:r>
            <a:br>
              <a:rPr lang="ru-RU" sz="2000" b="1"/>
            </a:br>
            <a:r>
              <a:rPr lang="ru-RU" sz="2000" b="1"/>
              <a:t>В новогодний …</a:t>
            </a:r>
            <a:r>
              <a:rPr lang="ru-RU" sz="1800" b="1">
                <a:latin typeface="Arial" charset="0"/>
              </a:rPr>
              <a:t> </a:t>
            </a:r>
            <a:r>
              <a:rPr lang="ru-RU" sz="1800" b="1">
                <a:solidFill>
                  <a:srgbClr val="A50021"/>
                </a:solidFill>
                <a:latin typeface="Arial" charset="0"/>
              </a:rPr>
              <a:t>(хоровод). </a:t>
            </a:r>
            <a:r>
              <a:rPr lang="ru-RU" sz="1800" b="1">
                <a:latin typeface="Arial" charset="0"/>
              </a:rPr>
              <a:t>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911725" y="615950"/>
            <a:ext cx="41449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Всюду в этот праздник грохот! </a:t>
            </a:r>
            <a:br>
              <a:rPr lang="ru-RU" sz="2000" b="1"/>
            </a:br>
            <a:r>
              <a:rPr lang="ru-RU" sz="2000" b="1"/>
              <a:t>Взрыв, за ним веселый хохот! </a:t>
            </a:r>
            <a:br>
              <a:rPr lang="ru-RU" sz="2000" b="1"/>
            </a:br>
            <a:r>
              <a:rPr lang="ru-RU" sz="2000" b="1"/>
              <a:t>Очень шумная игрушка – </a:t>
            </a:r>
            <a:br>
              <a:rPr lang="ru-RU" sz="2000" b="1"/>
            </a:br>
            <a:r>
              <a:rPr lang="ru-RU" sz="2000" b="1"/>
              <a:t>Новогодняя… </a:t>
            </a:r>
            <a:r>
              <a:rPr lang="ru-RU" sz="2000" b="1">
                <a:solidFill>
                  <a:srgbClr val="A50021"/>
                </a:solidFill>
              </a:rPr>
              <a:t>(хлопушка.) </a:t>
            </a:r>
            <a:r>
              <a:rPr lang="ru-RU" sz="1800">
                <a:solidFill>
                  <a:srgbClr val="A50021"/>
                </a:solidFill>
                <a:latin typeface="Arial" charset="0"/>
              </a:rPr>
              <a:t> 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195513" y="2349500"/>
            <a:ext cx="43926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Дед мороз пришел к нам в гости</a:t>
            </a:r>
            <a:br>
              <a:rPr lang="ru-RU" sz="2000" b="1"/>
            </a:br>
            <a:r>
              <a:rPr lang="ru-RU" sz="2000" b="1"/>
              <a:t>С хрупкой, белоснежной гостьей.</a:t>
            </a:r>
            <a:br>
              <a:rPr lang="ru-RU" sz="2000" b="1"/>
            </a:br>
            <a:r>
              <a:rPr lang="ru-RU" sz="2000" b="1"/>
              <a:t>Он назвал ее дочуркой.</a:t>
            </a:r>
            <a:br>
              <a:rPr lang="ru-RU" sz="2000" b="1"/>
            </a:br>
            <a:r>
              <a:rPr lang="ru-RU" sz="2000" b="1"/>
              <a:t>Эта девочка… </a:t>
            </a:r>
            <a:r>
              <a:rPr lang="ru-RU" sz="2000" b="1">
                <a:solidFill>
                  <a:srgbClr val="A50021"/>
                </a:solidFill>
              </a:rPr>
              <a:t>(Снегурка). 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68313" y="3933825"/>
            <a:ext cx="42116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В небесах она сверкает, </a:t>
            </a:r>
            <a:br>
              <a:rPr lang="ru-RU" sz="2000" b="1"/>
            </a:br>
            <a:r>
              <a:rPr lang="ru-RU" sz="2000" b="1"/>
              <a:t>Нашу елку украшает. </a:t>
            </a:r>
            <a:br>
              <a:rPr lang="ru-RU" sz="2000" b="1"/>
            </a:br>
            <a:r>
              <a:rPr lang="ru-RU" sz="2000" b="1"/>
              <a:t>Не померкнет никогда </a:t>
            </a:r>
            <a:br>
              <a:rPr lang="ru-RU" sz="2000" b="1"/>
            </a:br>
            <a:r>
              <a:rPr lang="ru-RU" sz="2000" b="1"/>
              <a:t>В новогодний день … </a:t>
            </a:r>
            <a:r>
              <a:rPr lang="ru-RU" sz="2000" b="1">
                <a:solidFill>
                  <a:srgbClr val="A50021"/>
                </a:solidFill>
              </a:rPr>
              <a:t>(звезда). </a:t>
            </a:r>
            <a:r>
              <a:rPr lang="ru-RU" sz="1800">
                <a:latin typeface="Arial" charset="0"/>
              </a:rPr>
              <a:t> 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965700" y="3933825"/>
            <a:ext cx="4178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В Новый Год мы не грустим, </a:t>
            </a:r>
            <a:br>
              <a:rPr lang="ru-RU" sz="2000" b="1"/>
            </a:br>
            <a:r>
              <a:rPr lang="ru-RU" sz="2000" b="1"/>
              <a:t>Мы под елочкой сидим</a:t>
            </a:r>
            <a:br>
              <a:rPr lang="ru-RU" sz="2000" b="1"/>
            </a:br>
            <a:r>
              <a:rPr lang="ru-RU" sz="2000" b="1"/>
              <a:t>И друг другу с выраженьем </a:t>
            </a:r>
            <a:br>
              <a:rPr lang="ru-RU" sz="2000" b="1"/>
            </a:br>
            <a:r>
              <a:rPr lang="ru-RU" sz="2000" b="1"/>
              <a:t>Говорим мы… </a:t>
            </a:r>
            <a:r>
              <a:rPr lang="ru-RU" sz="2000" b="1">
                <a:solidFill>
                  <a:srgbClr val="A50021"/>
                </a:solidFill>
              </a:rPr>
              <a:t>(поздравленья</a:t>
            </a:r>
            <a:r>
              <a:rPr lang="ru-RU" sz="1800">
                <a:solidFill>
                  <a:srgbClr val="A50021"/>
                </a:solidFill>
                <a:latin typeface="Arial" charset="0"/>
              </a:rPr>
              <a:t>).</a:t>
            </a:r>
            <a:r>
              <a:rPr lang="ru-RU" sz="1800">
                <a:latin typeface="Arial" charset="0"/>
              </a:rPr>
              <a:t> </a:t>
            </a:r>
          </a:p>
        </p:txBody>
      </p:sp>
      <p:pic>
        <p:nvPicPr>
          <p:cNvPr id="13320" name="Picture 11" descr="80709017_preview_f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4852988"/>
            <a:ext cx="1831975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WordArt 13"/>
          <p:cNvSpPr>
            <a:spLocks noChangeArrowheads="1" noChangeShapeType="1" noTextEdit="1"/>
          </p:cNvSpPr>
          <p:nvPr/>
        </p:nvSpPr>
        <p:spPr bwMode="auto">
          <a:xfrm>
            <a:off x="2843213" y="188913"/>
            <a:ext cx="33845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0_831e1_6087c16e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9" descr="80708519_preview_0_77831_32f5efd9_XX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5865">
            <a:off x="7004050" y="0"/>
            <a:ext cx="213995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" descr="80710709_preview_0_74b90_54394c15_XX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719652"/>
            <a:ext cx="1368448" cy="213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4414" y="214290"/>
            <a:ext cx="5681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Как мы готовимся к Новому году!</a:t>
            </a:r>
          </a:p>
        </p:txBody>
      </p:sp>
      <p:pic>
        <p:nvPicPr>
          <p:cNvPr id="7" name="Рисунок 6" descr="C:\Documents and Settings\Admin\Рабочий стол\Новая папка\IMG-f18c4c129a3b150fd46db2b35beb2f52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2214554"/>
            <a:ext cx="3141980" cy="4189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Documents and Settings\Admin\Рабочий стол\Новая папка\IMG-984a7ff52512e222fcdcc765e6f030f7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857232"/>
            <a:ext cx="2643206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0_831e1_6087c16e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258888" y="1196975"/>
            <a:ext cx="684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	</a:t>
            </a:r>
          </a:p>
        </p:txBody>
      </p:sp>
      <p:pic>
        <p:nvPicPr>
          <p:cNvPr id="15364" name="Picture 6" descr="80671257_preview_0_74bec_15df8851_XX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714620"/>
            <a:ext cx="2236787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852" y="214290"/>
            <a:ext cx="7093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«Мы волшебники». </a:t>
            </a:r>
            <a:r>
              <a:rPr lang="ru-RU" sz="28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Опыты и наблюдения</a:t>
            </a:r>
          </a:p>
        </p:txBody>
      </p:sp>
      <p:pic>
        <p:nvPicPr>
          <p:cNvPr id="6" name="Рисунок 5" descr="C:\Documents and Settings\Admin\Рабочий стол\Новая папка\IMG-035a356a655c57071359d7c64b0cbad6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785794"/>
            <a:ext cx="317500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Documents and Settings\Admin\Рабочий стол\Новая папка\IMG-b3917fe3a43d0c64085f4e80e8c24ce9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428736"/>
            <a:ext cx="2986089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Documents and Settings\Admin\Рабочий стол\Новая папка\IMG-e69d5724e4fdc1714d23b49b669f73a9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857628"/>
            <a:ext cx="3214710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0_831e1_6087c16e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28860" y="357166"/>
            <a:ext cx="4121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Творческая мастерская</a:t>
            </a:r>
          </a:p>
        </p:txBody>
      </p:sp>
      <p:pic>
        <p:nvPicPr>
          <p:cNvPr id="8" name="Рисунок 7" descr="C:\Documents and Settings\Admin\Рабочий стол\Новая папка\20211229_0943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928670"/>
            <a:ext cx="278608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Documents and Settings\Admin\Рабочий стол\Новая папка\20211229_1024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000108"/>
            <a:ext cx="2619375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Documents and Settings\Admin\Рабочий стол\Новая папка\20211229_074740.jpg"/>
          <p:cNvPicPr/>
          <p:nvPr/>
        </p:nvPicPr>
        <p:blipFill>
          <a:blip r:embed="rId5" cstate="print"/>
          <a:srcRect b="13836"/>
          <a:stretch>
            <a:fillRect/>
          </a:stretch>
        </p:blipFill>
        <p:spPr bwMode="auto">
          <a:xfrm>
            <a:off x="1285852" y="3714752"/>
            <a:ext cx="642942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071802" y="3643314"/>
            <a:ext cx="3129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 новым годом!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0_831e1_6087c16e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28860" y="357166"/>
            <a:ext cx="4121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Творческая мастерская</a:t>
            </a:r>
          </a:p>
        </p:txBody>
      </p:sp>
      <p:pic>
        <p:nvPicPr>
          <p:cNvPr id="4" name="Рисунок 3" descr="C:\Documents and Settings\Admin\Рабочий стол\Новая папка\IMG-77c5c63e264fb6d063c76c6b8c1b6e8e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28670"/>
            <a:ext cx="3286148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Documents and Settings\Admin\Рабочий стол\Новая папка\IMG-befdd0692ec610099daeb6f072e3500d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71472" y="3929066"/>
            <a:ext cx="321471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28662" y="3357562"/>
            <a:ext cx="245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Письмо Деду Морозу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7884" y="3357562"/>
            <a:ext cx="1997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«Зимняя сказка»</a:t>
            </a:r>
          </a:p>
          <a:p>
            <a:r>
              <a:rPr lang="ru-RU" sz="18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      Гирлянда </a:t>
            </a:r>
            <a:endParaRPr lang="ru-RU" sz="18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" name="Рисунок 9" descr="C:\Documents and Settings\Admin\Local Settings\Temporary Internet Files\Content.Word\20211229_0939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071942"/>
            <a:ext cx="4229108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Documents and Settings\Admin\Рабочий стол\Новая папка\IMG-d7f922db3ffa404dbdf6c26cab613a78-V.jpg"/>
          <p:cNvPicPr/>
          <p:nvPr/>
        </p:nvPicPr>
        <p:blipFill>
          <a:blip r:embed="rId6" cstate="print"/>
          <a:srcRect t="12121"/>
          <a:stretch>
            <a:fillRect/>
          </a:stretch>
        </p:blipFill>
        <p:spPr bwMode="auto">
          <a:xfrm>
            <a:off x="5000628" y="928670"/>
            <a:ext cx="32861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0_831e1_6087c16e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6" descr="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429000"/>
            <a:ext cx="2217763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28926" y="285728"/>
            <a:ext cx="2537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Книжная зима</a:t>
            </a:r>
          </a:p>
        </p:txBody>
      </p:sp>
      <p:pic>
        <p:nvPicPr>
          <p:cNvPr id="5" name="Рисунок 4" descr="C:\Documents and Settings\Admin\Рабочий стол\Новая папка\20211229_0824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785794"/>
            <a:ext cx="5619038" cy="2593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Documents and Settings\Admin\Рабочий стол\Новая папка\20211229_0748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929066"/>
            <a:ext cx="5438063" cy="2510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80671411_large_0_4a3cb_150978fb_X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642918"/>
            <a:ext cx="205504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0_831e1_6087c16e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28794" y="571480"/>
            <a:ext cx="4601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Праздник к нам приходит !</a:t>
            </a:r>
            <a:endParaRPr lang="ru-RU" sz="28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Рисунок 3" descr="C:\Documents and Settings\Admin\Рабочий стол\Новая папка\IMG-06e761e67fbf464545522a03fc7c14c9-V.jpg"/>
          <p:cNvPicPr/>
          <p:nvPr/>
        </p:nvPicPr>
        <p:blipFill>
          <a:blip r:embed="rId3"/>
          <a:srcRect b="10942"/>
          <a:stretch>
            <a:fillRect/>
          </a:stretch>
        </p:blipFill>
        <p:spPr bwMode="auto">
          <a:xfrm>
            <a:off x="428596" y="1714488"/>
            <a:ext cx="5715040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Documents and Settings\Admin\Рабочий стол\Новая папка\20211221_110247.jpg"/>
          <p:cNvPicPr/>
          <p:nvPr/>
        </p:nvPicPr>
        <p:blipFill>
          <a:blip r:embed="rId4" cstate="print"/>
          <a:srcRect l="17139" r="17593"/>
          <a:stretch>
            <a:fillRect/>
          </a:stretch>
        </p:blipFill>
        <p:spPr bwMode="auto">
          <a:xfrm rot="5400000">
            <a:off x="6543692" y="1242995"/>
            <a:ext cx="2647950" cy="187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1" descr="80709017_preview_f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4071942"/>
            <a:ext cx="2223612" cy="243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0_831e1_6087c16e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1042988" y="2060575"/>
            <a:ext cx="7200900" cy="26638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внимание!!!</a:t>
            </a:r>
          </a:p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 НОВЫМ ГОДОМ!!!</a:t>
            </a:r>
          </a:p>
        </p:txBody>
      </p:sp>
      <p:pic>
        <p:nvPicPr>
          <p:cNvPr id="18436" name="Picture 8" descr="80671411_large_0_4a3cb_150978fb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437063"/>
            <a:ext cx="1833563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 descr="80671414_preview_0_4a3fa_68c0119b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7326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2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0_831e1_6087c16e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611188" y="188913"/>
            <a:ext cx="8532812" cy="642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990033"/>
                </a:solidFill>
              </a:rPr>
              <a:t>Что такое Новый год?</a:t>
            </a:r>
            <a:br>
              <a:rPr lang="ru-RU" sz="3200" b="1">
                <a:solidFill>
                  <a:srgbClr val="990033"/>
                </a:solidFill>
              </a:rPr>
            </a:br>
            <a:r>
              <a:rPr lang="ru-RU" sz="3200" b="1">
                <a:solidFill>
                  <a:srgbClr val="990033"/>
                </a:solidFill>
              </a:rPr>
              <a:t>Это все наоборот:</a:t>
            </a:r>
            <a:br>
              <a:rPr lang="ru-RU" sz="3200" b="1">
                <a:solidFill>
                  <a:srgbClr val="990033"/>
                </a:solidFill>
              </a:rPr>
            </a:br>
            <a:r>
              <a:rPr lang="ru-RU" sz="3200" b="1">
                <a:solidFill>
                  <a:srgbClr val="990033"/>
                </a:solidFill>
              </a:rPr>
              <a:t>Елки в комнате растут,</a:t>
            </a:r>
            <a:br>
              <a:rPr lang="ru-RU" sz="3200" b="1">
                <a:solidFill>
                  <a:srgbClr val="990033"/>
                </a:solidFill>
              </a:rPr>
            </a:br>
            <a:r>
              <a:rPr lang="ru-RU" sz="3200" b="1">
                <a:solidFill>
                  <a:srgbClr val="990033"/>
                </a:solidFill>
              </a:rPr>
              <a:t>Белки шишек не грызут,</a:t>
            </a:r>
            <a:br>
              <a:rPr lang="ru-RU" sz="3200" b="1">
                <a:solidFill>
                  <a:srgbClr val="990033"/>
                </a:solidFill>
              </a:rPr>
            </a:br>
            <a:r>
              <a:rPr lang="ru-RU" sz="3200" b="1">
                <a:solidFill>
                  <a:srgbClr val="990033"/>
                </a:solidFill>
              </a:rPr>
              <a:t>Зайцы рядом с волком</a:t>
            </a:r>
            <a:br>
              <a:rPr lang="ru-RU" sz="3200" b="1">
                <a:solidFill>
                  <a:srgbClr val="990033"/>
                </a:solidFill>
              </a:rPr>
            </a:br>
            <a:r>
              <a:rPr lang="ru-RU" sz="3200" b="1">
                <a:solidFill>
                  <a:srgbClr val="990033"/>
                </a:solidFill>
              </a:rPr>
              <a:t>На колючей елке!</a:t>
            </a:r>
            <a:br>
              <a:rPr lang="ru-RU" sz="3200" b="1">
                <a:solidFill>
                  <a:srgbClr val="990033"/>
                </a:solidFill>
              </a:rPr>
            </a:br>
            <a:r>
              <a:rPr lang="ru-RU" sz="3200" b="1">
                <a:solidFill>
                  <a:srgbClr val="990033"/>
                </a:solidFill>
              </a:rPr>
              <a:t>                         Дождик тоже не простой,</a:t>
            </a:r>
            <a:br>
              <a:rPr lang="ru-RU" sz="3200" b="1">
                <a:solidFill>
                  <a:srgbClr val="990033"/>
                </a:solidFill>
              </a:rPr>
            </a:br>
            <a:r>
              <a:rPr lang="ru-RU" sz="3200" b="1">
                <a:solidFill>
                  <a:srgbClr val="990033"/>
                </a:solidFill>
              </a:rPr>
              <a:t>                         В Новый год он золотой,</a:t>
            </a:r>
            <a:br>
              <a:rPr lang="ru-RU" sz="3200" b="1">
                <a:solidFill>
                  <a:srgbClr val="990033"/>
                </a:solidFill>
              </a:rPr>
            </a:br>
            <a:r>
              <a:rPr lang="ru-RU" sz="3200" b="1">
                <a:solidFill>
                  <a:srgbClr val="990033"/>
                </a:solidFill>
              </a:rPr>
              <a:t>                         Блещет что есть мочи,</a:t>
            </a:r>
            <a:br>
              <a:rPr lang="ru-RU" sz="3200" b="1">
                <a:solidFill>
                  <a:srgbClr val="990033"/>
                </a:solidFill>
              </a:rPr>
            </a:br>
            <a:r>
              <a:rPr lang="ru-RU" sz="3200" b="1">
                <a:solidFill>
                  <a:srgbClr val="990033"/>
                </a:solidFill>
              </a:rPr>
              <a:t>                         Никого не мочит,</a:t>
            </a:r>
            <a:br>
              <a:rPr lang="ru-RU" sz="3200" b="1">
                <a:solidFill>
                  <a:srgbClr val="990033"/>
                </a:solidFill>
              </a:rPr>
            </a:br>
            <a:r>
              <a:rPr lang="ru-RU" sz="3200" b="1">
                <a:solidFill>
                  <a:srgbClr val="990033"/>
                </a:solidFill>
              </a:rPr>
              <a:t>                         Даже Дедушка Мороз</a:t>
            </a:r>
            <a:br>
              <a:rPr lang="ru-RU" sz="3200" b="1">
                <a:solidFill>
                  <a:srgbClr val="990033"/>
                </a:solidFill>
              </a:rPr>
            </a:br>
            <a:r>
              <a:rPr lang="ru-RU" sz="3200" b="1">
                <a:solidFill>
                  <a:srgbClr val="990033"/>
                </a:solidFill>
              </a:rPr>
              <a:t>                         Никому не щиплет нос.</a:t>
            </a:r>
          </a:p>
          <a:p>
            <a:r>
              <a:rPr lang="ru-RU" sz="3200"/>
              <a:t>                                            </a:t>
            </a:r>
            <a:r>
              <a:rPr lang="ru-RU" sz="3200" b="1"/>
              <a:t>Е. Михайлова</a:t>
            </a: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7720013" y="496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>
              <a:latin typeface="Arial" charset="0"/>
            </a:endParaRPr>
          </a:p>
        </p:txBody>
      </p:sp>
      <p:pic>
        <p:nvPicPr>
          <p:cNvPr id="3077" name="Picture 12" descr="80671417_large_0_783f4_91e716fc_XX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429000"/>
            <a:ext cx="21320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0_831e1_6087c16e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2051050" y="333375"/>
            <a:ext cx="518477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Откуда пришел обычай </a:t>
            </a:r>
          </a:p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встречать Новый Год?</a:t>
            </a:r>
          </a:p>
        </p:txBody>
      </p:sp>
      <p:pic>
        <p:nvPicPr>
          <p:cNvPr id="4100" name="Picture 8" descr="80708519_preview_0_77831_32f5efd9_XX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81806">
            <a:off x="7451725" y="333375"/>
            <a:ext cx="120332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9" descr="80671414_preview_0_4a3fa_68c0119b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37063"/>
            <a:ext cx="1852613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1785938" y="1143000"/>
            <a:ext cx="7000875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История этого     замечательного праздника насчитывает, по меньшей мере, 25 веков. Обычай этот впервые родился в Месопотамии (Двуречье).  Здесь, а также в нижней долине Нила в конце IV                                                                       тысячелетия до нашей эры впервые родилась цивилизация. Именно здесь, по мнению ученых, впервые (в третьем тысячелетии) стали праздновать Новый год. У древних народов празднование Нового года было ознаменовано приходом весны, победой жизни над смертью, и приходилось на 1 марта. </a:t>
            </a:r>
          </a:p>
          <a:p>
            <a:endParaRPr lang="ru-RU" sz="2600" b="1"/>
          </a:p>
          <a:p>
            <a:endParaRPr lang="en-US" altLang="ko-KR" sz="2600">
              <a:ea typeface="굴림" pitchFamily="34" charset="-127"/>
            </a:endParaRPr>
          </a:p>
          <a:p>
            <a:endParaRPr lang="ru-RU" sz="2800" b="1"/>
          </a:p>
        </p:txBody>
      </p:sp>
      <p:pic>
        <p:nvPicPr>
          <p:cNvPr id="4103" name="Picture 12" descr="80708519_preview_0_77831_32f5efd9_XX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406247">
            <a:off x="323850" y="333375"/>
            <a:ext cx="120332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0_831e1_6087c16e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928688" y="357188"/>
            <a:ext cx="74168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	 Гораздо позже встречали Новый год 1-го сентября. 1-го января повелел отмечать на Руси Новый год царь Петр I.</a:t>
            </a:r>
            <a:br>
              <a:rPr lang="ru-RU" sz="2400" b="1"/>
            </a:br>
            <a:r>
              <a:rPr lang="ru-RU" sz="2400" b="1"/>
              <a:t>Это было более 300 лет назад. Пётр I повелел 1-го января поздравлять друг друга с Новым годом, выходить на улицу и стрелять в небо из своих ружей. И до сих пор мы стреляем вверх, но уже петардами и хлопушками. </a:t>
            </a:r>
            <a:br>
              <a:rPr lang="ru-RU" sz="2400" b="1"/>
            </a:br>
            <a:r>
              <a:rPr lang="ru-RU" sz="2400" b="1"/>
              <a:t>И хоть зимы тогда были очень морозными, обычай встречать Новый год прижился очень быстро. Люди с радостью выходили на улицу, жгли костры, исполняли вокруг них танцы, призывали солнце согреть скованную снегами и морозом землю.</a:t>
            </a:r>
          </a:p>
          <a:p>
            <a:endParaRPr lang="ru-RU" sz="2400"/>
          </a:p>
        </p:txBody>
      </p:sp>
      <p:pic>
        <p:nvPicPr>
          <p:cNvPr id="5124" name="Picture 6" descr="80709017_preview_f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4076700"/>
            <a:ext cx="2160588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0_831e1_6087c16e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827088" y="2349500"/>
            <a:ext cx="792162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990033"/>
              </a:buClr>
              <a:buFont typeface="Wingdings" pitchFamily="2" charset="2"/>
              <a:buNone/>
            </a:pPr>
            <a:r>
              <a:rPr lang="ru-RU" sz="1800" b="1"/>
              <a:t>	</a:t>
            </a:r>
            <a:r>
              <a:rPr lang="ru-RU" sz="2800" b="1"/>
              <a:t>В традициях встречи Нового Года в России такие атрибуты как: елка, новогодний стол, Дед Мороз,</a:t>
            </a:r>
            <a:r>
              <a:rPr lang="en-US" sz="2800" b="1"/>
              <a:t> </a:t>
            </a:r>
            <a:r>
              <a:rPr lang="ru-RU" sz="2800" b="1"/>
              <a:t>Снегурочка, фейерверки, массовые гуляния.</a:t>
            </a:r>
          </a:p>
          <a:p>
            <a:pPr>
              <a:buClr>
                <a:srgbClr val="990033"/>
              </a:buClr>
              <a:buFont typeface="Wingdings" pitchFamily="2" charset="2"/>
              <a:buNone/>
            </a:pPr>
            <a:endParaRPr lang="ru-RU" sz="2800" b="1"/>
          </a:p>
        </p:txBody>
      </p:sp>
      <p:sp>
        <p:nvSpPr>
          <p:cNvPr id="6148" name="WordArt 6"/>
          <p:cNvSpPr>
            <a:spLocks noChangeArrowheads="1" noChangeShapeType="1" noTextEdit="1"/>
          </p:cNvSpPr>
          <p:nvPr/>
        </p:nvSpPr>
        <p:spPr bwMode="auto">
          <a:xfrm>
            <a:off x="1619250" y="549275"/>
            <a:ext cx="590550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Традиции празднования</a:t>
            </a:r>
          </a:p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Нового года в России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0_831e1_6087c16e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971550" y="500063"/>
            <a:ext cx="74168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	Примерно в 23 часа 55 минут по всем центральным каналам выступает президент страны, он подводит некоторые итоги уходящего года и желает счастья и удачи всем жителям страны в наступающем году. Затем в 23 часов 55 минут 1 января наступает бой курантов. </a:t>
            </a:r>
          </a:p>
          <a:p>
            <a:r>
              <a:rPr lang="ru-RU" sz="2400" b="1"/>
              <a:t>В эту ночь можно встретить людей, гуляющих по городу в костюме Деда Мороза. Еще одного символа этого праздника. Родители детей нередко заказывают на дом артиста в этом образе для своих любимых детей.</a:t>
            </a:r>
          </a:p>
          <a:p>
            <a:endParaRPr lang="ru-RU" sz="2400" b="1"/>
          </a:p>
          <a:p>
            <a:endParaRPr lang="ru-RU" sz="2400" b="1"/>
          </a:p>
        </p:txBody>
      </p:sp>
      <p:pic>
        <p:nvPicPr>
          <p:cNvPr id="7172" name="Picture 7" descr="80710252_preview_0_43620_9d595c97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4214813"/>
            <a:ext cx="1525587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0_831e1_6087c16e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95288" y="1341438"/>
            <a:ext cx="653415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Ёлка — неотъемлемый атрибут зимних праздников —прибыла в Россию вместе с петровскими реформами. </a:t>
            </a:r>
          </a:p>
          <a:p>
            <a:r>
              <a:rPr lang="ru-RU" sz="2400" b="1"/>
              <a:t>Однако прибывшая «чужестранка» хоть и не сразу, но пустила корни в русской земле прочно — так, словно бы всегда тут росла: из веток, которыми украшались дома, выросло роскошное дерево в праздничном уборе. Также именно этот царь приказал всем наряжать хвойные деревья. Только игрушки тогда были очень простые -пряники, баранки, яблоки, кусочки ваты.… </a:t>
            </a:r>
          </a:p>
          <a:p>
            <a:r>
              <a:rPr lang="ru-RU" sz="2400" b="1"/>
              <a:t>Вот откуда пришёл обычай наряжать ёлку.  </a:t>
            </a:r>
          </a:p>
        </p:txBody>
      </p:sp>
      <p:pic>
        <p:nvPicPr>
          <p:cNvPr id="13318" name="Picture 6" descr="80671417_large_0_783f4_91e716fc_XX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1285875"/>
            <a:ext cx="219392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WordArt 7"/>
          <p:cNvSpPr>
            <a:spLocks noChangeArrowheads="1" noChangeShapeType="1" noTextEdit="1"/>
          </p:cNvSpPr>
          <p:nvPr/>
        </p:nvSpPr>
        <p:spPr bwMode="auto">
          <a:xfrm>
            <a:off x="1763713" y="333375"/>
            <a:ext cx="540067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История</a:t>
            </a:r>
          </a:p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новогодней ёлки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0_831e1_6087c16e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2843213" y="1628775"/>
            <a:ext cx="59055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ru-RU" sz="2800"/>
              <a:t> </a:t>
            </a:r>
            <a:r>
              <a:rPr lang="ru-RU" sz="2800" b="1"/>
              <a:t>Кто в нарядной теплой шубе, </a:t>
            </a:r>
            <a:br>
              <a:rPr lang="ru-RU" sz="2800" b="1"/>
            </a:br>
            <a:r>
              <a:rPr lang="ru-RU" sz="2800" b="1"/>
              <a:t>С длинной белой бородой, </a:t>
            </a:r>
            <a:br>
              <a:rPr lang="ru-RU" sz="2800" b="1"/>
            </a:br>
            <a:r>
              <a:rPr lang="ru-RU" sz="2800" b="1"/>
              <a:t>В Новый год приходит в гости, </a:t>
            </a:r>
            <a:br>
              <a:rPr lang="ru-RU" sz="2800" b="1"/>
            </a:br>
            <a:r>
              <a:rPr lang="ru-RU" sz="2800" b="1"/>
              <a:t>И румяный, и седой? </a:t>
            </a:r>
            <a:br>
              <a:rPr lang="ru-RU" sz="2800" b="1"/>
            </a:br>
            <a:r>
              <a:rPr lang="ru-RU" sz="2800" b="1"/>
              <a:t>Он играет с нами, пляшет, </a:t>
            </a:r>
            <a:br>
              <a:rPr lang="ru-RU" sz="2800" b="1"/>
            </a:br>
            <a:r>
              <a:rPr lang="ru-RU" sz="2800" b="1"/>
              <a:t>С ним и праздник веселей! </a:t>
            </a:r>
            <a:br>
              <a:rPr lang="ru-RU" sz="2800" b="1"/>
            </a:br>
            <a:r>
              <a:rPr lang="ru-RU" sz="2800" b="1"/>
              <a:t>- Дед Мороз на елке нашей </a:t>
            </a:r>
            <a:br>
              <a:rPr lang="ru-RU" sz="2800" b="1"/>
            </a:br>
            <a:r>
              <a:rPr lang="ru-RU" sz="2800" b="1"/>
              <a:t>Самый главный из гостей!</a:t>
            </a:r>
          </a:p>
          <a:p>
            <a:endParaRPr lang="ru-RU" sz="2800" b="1"/>
          </a:p>
          <a:p>
            <a:r>
              <a:rPr lang="ru-RU" sz="2800"/>
              <a:t>                                    </a:t>
            </a:r>
            <a:r>
              <a:rPr lang="ru-RU" sz="2800" b="1"/>
              <a:t>И.Черницкая</a:t>
            </a:r>
          </a:p>
          <a:p>
            <a:endParaRPr lang="ru-RU" sz="2800" b="1"/>
          </a:p>
        </p:txBody>
      </p:sp>
      <p:sp>
        <p:nvSpPr>
          <p:cNvPr id="9220" name="WordArt 6"/>
          <p:cNvSpPr>
            <a:spLocks noChangeArrowheads="1" noChangeShapeType="1" noTextEdit="1"/>
          </p:cNvSpPr>
          <p:nvPr/>
        </p:nvSpPr>
        <p:spPr bwMode="auto">
          <a:xfrm>
            <a:off x="1979613" y="549275"/>
            <a:ext cx="5470525" cy="51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Самый главный из гостей</a:t>
            </a:r>
          </a:p>
        </p:txBody>
      </p:sp>
      <p:pic>
        <p:nvPicPr>
          <p:cNvPr id="9221" name="Picture 7" descr="- (4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292893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0_831e1_6087c16e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>
            <a:off x="2987675" y="404813"/>
            <a:ext cx="31686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Дед Мороз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95288" y="981075"/>
            <a:ext cx="4751387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	Дед Мороз стал тем, кто он есть благодаря существованию вполне конкретного и живого прототипа. В IV веке в Малой Азии жил и творил благие дела святой Николай Чудотворец Фигура этого вполне достоверного исторического персонажа постепенно обрастать легендами и сказочными подробностями, в результате чего появился новый образ – доброго дедушки, способного осчастливить малыша, коль скоро тот обратится к нему с просьбой.  В старину Дед Мороз приносил вместе с подарками еще и розги, входя в дом со словами: «Есть ли в этом доме послушные дети?». В наши дни этот своеобразный элемент воспитания почти исчез, и каждый ребенок, даже самый задиристый непоседа получает заветный подарок. </a:t>
            </a:r>
          </a:p>
        </p:txBody>
      </p:sp>
      <p:pic>
        <p:nvPicPr>
          <p:cNvPr id="14344" name="Picture 8" descr="-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341438"/>
            <a:ext cx="328295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331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Times New Roman</vt:lpstr>
      <vt:lpstr>Arial</vt:lpstr>
      <vt:lpstr>Calibri</vt:lpstr>
      <vt:lpstr>굴림</vt:lpstr>
      <vt:lpstr>Wingdings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Admin</cp:lastModifiedBy>
  <cp:revision>37</cp:revision>
  <dcterms:created xsi:type="dcterms:W3CDTF">2012-12-26T14:14:38Z</dcterms:created>
  <dcterms:modified xsi:type="dcterms:W3CDTF">2021-12-29T03:54:56Z</dcterms:modified>
</cp:coreProperties>
</file>