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7" r:id="rId18"/>
    <p:sldId id="278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1162050" y="-552450"/>
            <a:ext cx="7200900" cy="381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000"/>
              <a:buFont typeface="Arial"/>
              <a:buNone/>
            </a:pPr>
            <a:r>
              <a:rPr lang="ru-RU" sz="4000" b="1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25 января </a:t>
            </a:r>
            <a:r>
              <a:rPr lang="ru-RU" sz="32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– </a:t>
            </a:r>
            <a:br>
              <a:rPr lang="ru-RU" sz="32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</a:br>
            <a:r>
              <a:rPr lang="ru-RU" sz="32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День </a:t>
            </a:r>
            <a:r>
              <a:rPr lang="ru-RU" sz="32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32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свобождени</a:t>
            </a:r>
            <a:r>
              <a:rPr lang="ru-RU" sz="32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я </a:t>
            </a:r>
            <a:r>
              <a:rPr lang="en-US" sz="32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Воронеж</a:t>
            </a:r>
            <a:r>
              <a:rPr lang="ru-RU" sz="32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а</a:t>
            </a:r>
            <a:r>
              <a:rPr lang="ru-RU" sz="32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от</a:t>
            </a:r>
            <a:r>
              <a:rPr lang="en-US" sz="32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немецко-фашистских</a:t>
            </a:r>
            <a:r>
              <a:rPr lang="ru-RU" sz="32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захватчиков</a:t>
            </a:r>
            <a:r>
              <a:rPr lang="en-US" sz="32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/>
            </a:r>
            <a:br>
              <a:rPr lang="en-US" sz="32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</a:br>
            <a:r>
              <a:rPr lang="en-US" sz="32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95287" y="3357562"/>
            <a:ext cx="8229600" cy="350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</p:txBody>
      </p:sp>
      <p:pic>
        <p:nvPicPr>
          <p:cNvPr id="1027" name="Picture 3" descr="C:\Users\ПК\Desktop\d04c5b2d5c4ded4164663c4730b72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1952626"/>
            <a:ext cx="6896100" cy="4152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33775" y="533400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 учитель начальных классов МКОУ «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Бабяковская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 №1» Саратовская Елена Ивановна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539750" y="620712"/>
            <a:ext cx="8229600" cy="727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en-US" sz="3200" b="0" i="1" u="none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            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Когда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приш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ё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л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понедельник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25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января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1943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года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и в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правобережной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части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Воронежа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прогремел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последний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выстрел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всюду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громоздились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руины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Не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было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ни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улиц,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кварталов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ни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площадей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ни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дворов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Семимесячные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уличные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бои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превратили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20 тыс.зданий в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развали</a:t>
            </a:r>
            <a:r>
              <a:rPr lang="ru-RU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ны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(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уничтожено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до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92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b="0" i="0" u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        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жилого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фонда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ru-RU" sz="2400" b="0" i="0" u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                                                   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города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). </a:t>
            </a:r>
            <a:endParaRPr lang="ru-RU" sz="2400" b="0" i="0" u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Воронеж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вош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ё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л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 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                                                   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число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5 наиболее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                                                   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разрушенных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городов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страны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98" name="Google Shape;98;p16" descr="Руины Воронежа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0151" y="2676525"/>
            <a:ext cx="5202474" cy="35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447676" y="695325"/>
            <a:ext cx="8315324" cy="4102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lang="ru-RU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Вот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воспоминания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очевидца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от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встречи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                       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 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любимым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городом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"/>
              <a:buNone/>
            </a:pPr>
            <a:r>
              <a:rPr lang="en-US" sz="2400" b="0" i="1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  <a:r>
              <a:rPr lang="ru-RU" sz="2400" b="0" i="1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</a:t>
            </a:r>
            <a:r>
              <a:rPr lang="en-US" sz="2400" b="0" i="1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«</a:t>
            </a:r>
            <a:r>
              <a:rPr lang="en-US" sz="2400" b="0" i="1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От</a:t>
            </a:r>
            <a:r>
              <a:rPr lang="en-US" sz="2400" b="0" i="1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1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проспекта</a:t>
            </a:r>
            <a:r>
              <a:rPr lang="en-US" sz="2400" b="0" i="1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1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Революции</a:t>
            </a:r>
            <a:r>
              <a:rPr lang="en-US" sz="2400" b="0" i="1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1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оста</a:t>
            </a:r>
            <a:r>
              <a:rPr lang="ru-RU" sz="2400" b="0" i="1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ё</a:t>
            </a:r>
            <a:r>
              <a:rPr lang="en-US" sz="2400" b="0" i="1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тся</a:t>
            </a:r>
            <a:r>
              <a:rPr lang="en-US" sz="2400" b="0" i="1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1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страшное</a:t>
            </a:r>
            <a:r>
              <a:rPr lang="en-US" sz="2400" b="0" i="1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1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впечатление</a:t>
            </a:r>
            <a:r>
              <a:rPr lang="en-US" sz="2400" b="0" i="1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2400" b="0" i="1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Нет</a:t>
            </a:r>
            <a:r>
              <a:rPr lang="en-US" sz="2400" b="0" i="1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1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ни</a:t>
            </a:r>
            <a:r>
              <a:rPr lang="en-US" sz="2400" b="0" i="1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1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одного</a:t>
            </a:r>
            <a:r>
              <a:rPr lang="en-US" sz="2400" b="0" i="1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1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целого</a:t>
            </a:r>
            <a:r>
              <a:rPr lang="en-US" sz="2400" b="0" i="1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1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дома</a:t>
            </a:r>
            <a:r>
              <a:rPr lang="en-US" sz="2400" b="0" i="1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2400" b="0" i="1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Все</a:t>
            </a:r>
            <a:r>
              <a:rPr lang="en-US" sz="2400" b="0" i="1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1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сожжено</a:t>
            </a:r>
            <a:r>
              <a:rPr lang="en-US" sz="2400" b="0" i="1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400" b="0" i="1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все</a:t>
            </a:r>
            <a:r>
              <a:rPr lang="en-US" sz="2400" b="0" i="1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1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разрушено</a:t>
            </a:r>
            <a:r>
              <a:rPr lang="en-US" sz="2400" b="0" i="1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2400" b="0" i="1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Попер</a:t>
            </a:r>
            <a:r>
              <a:rPr lang="ru-RU" sz="2400" b="0" i="1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ё</a:t>
            </a:r>
            <a:r>
              <a:rPr lang="en-US" sz="2400" b="0" i="1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к </a:t>
            </a:r>
            <a:r>
              <a:rPr lang="en-US" sz="2400" b="0" i="1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проспекта</a:t>
            </a:r>
            <a:r>
              <a:rPr lang="en-US" sz="2400" b="0" i="1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1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лежат</a:t>
            </a:r>
            <a:r>
              <a:rPr lang="en-US" sz="2400" b="0" i="1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1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вековые</a:t>
            </a:r>
            <a:r>
              <a:rPr lang="en-US" sz="2400" b="0" i="1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1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деревья</a:t>
            </a:r>
            <a:r>
              <a:rPr lang="en-US" sz="2400" b="0" i="1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400" b="0" i="1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много</a:t>
            </a:r>
            <a:r>
              <a:rPr lang="en-US" sz="2400" b="0" i="1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1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кроватей</a:t>
            </a:r>
            <a:r>
              <a:rPr lang="en-US" sz="2400" b="0" i="1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и </a:t>
            </a:r>
            <a:r>
              <a:rPr lang="en-US" sz="2400" b="0" i="1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другой</a:t>
            </a:r>
            <a:r>
              <a:rPr lang="en-US" sz="2400" b="0" i="1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1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мебели</a:t>
            </a:r>
            <a:r>
              <a:rPr lang="en-US" sz="2400" b="0" i="1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2400" b="0" i="1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Подбитые</a:t>
            </a:r>
            <a:r>
              <a:rPr lang="en-US" sz="2400" b="0" i="1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1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танки</a:t>
            </a:r>
            <a:r>
              <a:rPr lang="en-US" sz="2400" b="0" i="1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400" b="0" i="1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автомашины</a:t>
            </a:r>
            <a:r>
              <a:rPr lang="en-US" sz="2400" b="0" i="1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2400" b="0" i="1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Нет</a:t>
            </a:r>
            <a:r>
              <a:rPr lang="en-US" sz="2400" b="0" i="1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1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памятника</a:t>
            </a:r>
            <a:r>
              <a:rPr lang="en-US" sz="2400" b="0" i="1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1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Петру</a:t>
            </a:r>
            <a:r>
              <a:rPr lang="en-US" sz="2400" b="0" i="1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1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I. </a:t>
            </a:r>
            <a:r>
              <a:rPr lang="ru-RU" sz="2400" b="0" i="1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"/>
              <a:buNone/>
            </a:pPr>
            <a:r>
              <a:rPr lang="ru-RU" sz="2400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en-US" sz="2400" b="0" i="1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Петровский</a:t>
            </a:r>
            <a:r>
              <a:rPr lang="en-US" sz="2400" b="0" i="1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1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сквер</a:t>
            </a:r>
            <a:r>
              <a:rPr lang="en-US" sz="2400" b="0" i="1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2400" b="0" i="1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"/>
              <a:buNone/>
            </a:pPr>
            <a:r>
              <a:rPr lang="ru-RU" sz="2400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en-US" sz="2400" b="0" i="1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весь</a:t>
            </a:r>
            <a:r>
              <a:rPr lang="en-US" sz="2400" b="0" i="1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1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 </a:t>
            </a:r>
            <a:r>
              <a:rPr lang="en-US" sz="2400" b="0" i="1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окопах</a:t>
            </a:r>
            <a:r>
              <a:rPr lang="en-US" sz="2400" b="0" i="1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ru-RU" sz="2400" b="0" i="1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                                              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"/>
              <a:buNone/>
            </a:pPr>
            <a:r>
              <a:rPr lang="ru-RU" sz="2400" b="0" i="1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                                                      </a:t>
            </a:r>
            <a:r>
              <a:rPr lang="en-US" sz="2400" b="0" i="1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</a:t>
            </a:r>
            <a:r>
              <a:rPr lang="ru-RU" sz="2400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1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блиндажах</a:t>
            </a:r>
            <a:r>
              <a:rPr lang="en-US" sz="2400" b="0" i="1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lang="ru-RU" sz="2400" b="0" i="1" u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"/>
              <a:buNone/>
            </a:pPr>
            <a:r>
              <a:rPr lang="ru-RU" sz="2400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en-US" sz="2400" b="0" i="1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2400" b="0" i="1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</a:t>
            </a:r>
            <a:r>
              <a:rPr lang="en-US" sz="2400" b="0" i="1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</a:t>
            </a:r>
            <a:r>
              <a:rPr lang="ru-RU" sz="2400" b="0" i="1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1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Кольцовском</a:t>
            </a:r>
            <a:r>
              <a:rPr lang="en-US" sz="2400" b="0" i="1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2400" b="0" i="1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                   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"/>
              <a:buNone/>
            </a:pPr>
            <a:r>
              <a:rPr lang="ru-RU" sz="2400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  <a:r>
              <a:rPr lang="en-US" sz="2400" b="0" i="1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сквере</a:t>
            </a:r>
            <a:r>
              <a:rPr lang="en-US" sz="2400" b="0" i="1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1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тысячи</a:t>
            </a:r>
            <a:r>
              <a:rPr lang="en-US" sz="2400" b="0" i="1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2400" b="0" i="1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"/>
              <a:buNone/>
            </a:pPr>
            <a:r>
              <a:rPr lang="ru-RU" sz="2400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  <a:r>
              <a:rPr lang="en-US" sz="2400" b="0" i="1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могил</a:t>
            </a:r>
            <a:r>
              <a:rPr lang="en-US" sz="2400" b="0" i="1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с</a:t>
            </a:r>
            <a:r>
              <a:rPr lang="ru-RU" sz="2400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1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крестами</a:t>
            </a:r>
            <a:r>
              <a:rPr lang="en-US" sz="2400" b="0" i="1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r>
              <a:rPr lang="ru-RU" sz="2400" b="0" i="1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   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"/>
              <a:buNone/>
            </a:pPr>
            <a:r>
              <a:rPr lang="ru-RU" sz="2400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lang="en-US" sz="2400" b="0" i="1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Здесь</a:t>
            </a:r>
            <a:r>
              <a:rPr lang="en-US" sz="2400" b="0" i="1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«</a:t>
            </a:r>
            <a:r>
              <a:rPr lang="en-US" sz="2400" b="0" i="1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фрицы</a:t>
            </a:r>
            <a:r>
              <a:rPr lang="en-US" sz="2400" b="0" i="1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» </a:t>
            </a:r>
            <a:endParaRPr lang="ru-RU" sz="2400" b="0" i="1" u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"/>
              <a:buNone/>
            </a:pPr>
            <a:r>
              <a:rPr lang="ru-RU" sz="2400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en-US" sz="2400" b="0" i="1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устроили</a:t>
            </a:r>
            <a:r>
              <a:rPr lang="en-US" sz="2400" b="0" i="1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2400" b="0" i="1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"/>
              <a:buNone/>
            </a:pPr>
            <a:r>
              <a:rPr lang="ru-RU" sz="2400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en-US" sz="2400" b="0" i="1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кладбище</a:t>
            </a:r>
            <a:r>
              <a:rPr lang="en-US" sz="2400" b="0" i="1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…»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126" y="2924175"/>
            <a:ext cx="5248274" cy="337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457200" y="400051"/>
            <a:ext cx="8229600" cy="360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en-US" sz="3200" b="0" i="1" u="none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Памятники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Великой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Отечественной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войны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в 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Воронеже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 b="1" i="0" u="none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</a:t>
            </a:r>
            <a:r>
              <a:rPr lang="ru-RU" sz="2400" b="1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                  </a:t>
            </a:r>
            <a:r>
              <a:rPr lang="en-US" b="1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“</a:t>
            </a:r>
            <a:r>
              <a:rPr lang="en-US" b="1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Ротонда</a:t>
            </a:r>
            <a:r>
              <a:rPr lang="en-US" b="1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”.</a:t>
            </a:r>
            <a:r>
              <a:rPr lang="en-US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 </a:t>
            </a:r>
            <a:endParaRPr lang="ru-RU" sz="2400" b="0" i="0" u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"/>
              <a:buNone/>
            </a:pP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                                           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Так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воронежцы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называют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"/>
              <a:buNone/>
            </a:pP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купол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центральной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части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ru-RU" sz="2400" b="0" i="0" u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"/>
              <a:buNone/>
            </a:pP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областной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больницы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endParaRPr lang="ru-RU" sz="2400" b="0" i="0" u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"/>
              <a:buNone/>
            </a:pP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сохранившийся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со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"/>
              <a:buNone/>
            </a:pP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времён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войны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Ротонда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"/>
              <a:buNone/>
            </a:pP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                                            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свидетель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варварства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"/>
              <a:buNone/>
            </a:pP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фашистов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почти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ru-RU" sz="2400" b="0" i="0" u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"/>
              <a:buNone/>
            </a:pP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полностью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разрушивших      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"/>
              <a:buNone/>
            </a:pP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                                     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наш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старый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русский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"/>
              <a:buNone/>
            </a:pP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город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avatars.mds.yandex.net/get-altay/1981910/2a000001763d333ae336cfd56972f97dd4c6/X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908" y="2081719"/>
            <a:ext cx="4336564" cy="4250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8229600" cy="304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r>
              <a:rPr lang="ru-RU" sz="24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US" b="1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Чижовский</a:t>
            </a:r>
            <a:r>
              <a:rPr lang="en-US" b="1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1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плацдарм</a:t>
            </a:r>
            <a:r>
              <a:rPr lang="en-US" b="1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 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ru-RU" sz="2400" b="1" i="0" u="none" dirty="0" smtClean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вечном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молчании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застыли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Чижовском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плацдарме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ru-RU" sz="2400" b="0" i="0" u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"/>
              <a:buNone/>
            </a:pP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солдаты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Именно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отсюда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бойцы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пошли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в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наступление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в 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"/>
              <a:buNone/>
            </a:pP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январе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1943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год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а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и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освободили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город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topwar.ru/uploads/posts/2015-05/1431940722_img_97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" y="2324100"/>
            <a:ext cx="6372226" cy="3908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400049" y="314325"/>
            <a:ext cx="8334375" cy="424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r>
              <a:rPr lang="en-US" sz="4000" b="1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Площадь</a:t>
            </a:r>
            <a:r>
              <a:rPr lang="en-US" sz="4000" b="1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Победы</a:t>
            </a:r>
            <a:r>
              <a:rPr lang="en-US" sz="3600" b="1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endParaRPr lang="ru-RU" sz="3600" b="1" i="0" u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ru-RU" sz="3600" b="1" dirty="0" smtClean="0">
                <a:solidFill>
                  <a:srgbClr val="CC330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     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центре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города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стоит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сте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л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ла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поднявша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я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ввыс</a:t>
            </a:r>
            <a:r>
              <a:rPr lang="ru-RU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ь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изображение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боевого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ордена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Это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площадь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Победы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где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ru-RU" sz="2400" b="0" i="0" u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едином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строю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стоят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рабочий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солдат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женщина-мать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старик-партизан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–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те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кто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стали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защиту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своего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города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Родины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voronezh-news.net/img/20180828/e3bd0081c225655c38968318215e4e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450" y="3133725"/>
            <a:ext cx="4933949" cy="3095624"/>
          </a:xfrm>
          <a:prstGeom prst="rect">
            <a:avLst/>
          </a:prstGeom>
          <a:noFill/>
        </p:spPr>
      </p:pic>
      <p:pic>
        <p:nvPicPr>
          <p:cNvPr id="2" name="Picture 2" descr="https://live.staticflickr.com/569/33291217991_e96d6a43b5_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2150" y="2743200"/>
            <a:ext cx="2505075" cy="3357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457200" y="400050"/>
            <a:ext cx="8229600" cy="3533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r>
              <a:rPr lang="ru-RU" sz="3200" b="1" i="0" u="none" dirty="0" smtClean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lang="en-US" sz="3600" b="1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Песчаный</a:t>
            </a:r>
            <a:r>
              <a:rPr lang="en-US" sz="3600" b="1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лог</a:t>
            </a:r>
            <a:r>
              <a:rPr lang="en-US" sz="3600" b="1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r>
              <a:rPr lang="en-US" sz="36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 </a:t>
            </a:r>
            <a:endParaRPr lang="ru-RU" sz="2800" b="0" i="0" u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42900" lvl="0">
              <a:spcBef>
                <a:spcPts val="0"/>
              </a:spcBef>
              <a:buClr>
                <a:srgbClr val="CC3300"/>
              </a:buClr>
              <a:buSzPts val="3200"/>
              <a:buNone/>
            </a:pPr>
            <a:r>
              <a:rPr lang="ru-RU" sz="2800" dirty="0" smtClean="0">
                <a:solidFill>
                  <a:srgbClr val="CC3300"/>
                </a:solidFill>
              </a:rPr>
              <a:t>     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южной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оконечности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города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по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дороге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к 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Малышево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Песчаном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логу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фашисты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расстреляли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452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мирных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жителя,находящихся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лечении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в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госпитале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в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том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числе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35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детей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Здесь сооружён мемориальный комплекс.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                                         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endParaRPr lang="ru-RU" sz="2400" b="0" i="0" u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4338" name="Picture 2" descr="https://classpic.ru/wp-content/uploads/2019/08/36066/memorial-peschanyj-log-v-voronezh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" y="2552699"/>
            <a:ext cx="6000749" cy="3752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303212" y="447675"/>
            <a:ext cx="8229600" cy="427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lang="ru-RU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Памятник Славы</a:t>
            </a:r>
            <a:r>
              <a:rPr lang="en-US" b="1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r>
              <a:rPr lang="en-US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 </a:t>
            </a:r>
            <a:endParaRPr lang="ru-RU" sz="2400" b="0" i="0" u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районе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Московского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проспекта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и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Задонском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ru-RU" sz="2400" b="0" i="0" u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шоссе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летом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1942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года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насмерть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стояли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защитники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города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Здесь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погибли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тысячи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советских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солдат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и 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офицеров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Память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отважных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воинов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увековечил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мемориал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фигура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павшего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бойца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над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которым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изображены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силуэты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женщины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и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реб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ё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нка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рядом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–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чаша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с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вечным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огнем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https://topgid.net/uploads/posts/2019-11/5dd05a8e3b29a-4461-pamjatnik-voinskoj-slavy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0986" y="3453863"/>
            <a:ext cx="3133985" cy="2353550"/>
          </a:xfrm>
          <a:prstGeom prst="rect">
            <a:avLst/>
          </a:prstGeom>
          <a:noFill/>
        </p:spPr>
      </p:pic>
      <p:pic>
        <p:nvPicPr>
          <p:cNvPr id="12294" name="Picture 6" descr="https://voronezh36.com/wp-content/uploads/2019/02/pamyatnik-slav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571" y="3268494"/>
            <a:ext cx="4464996" cy="3082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539750" y="609600"/>
            <a:ext cx="8229600" cy="382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"/>
              <a:buNone/>
            </a:pPr>
            <a:r>
              <a:rPr lang="en-US" sz="2400" b="0" i="1" u="none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            </a:t>
            </a:r>
            <a:r>
              <a:rPr lang="ru-RU" sz="2400" b="0" i="1" u="none" dirty="0" smtClean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Указом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Президиума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Верховного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Совета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СССР 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"/>
              <a:buNone/>
            </a:pP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от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6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мая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1975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года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за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мужество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и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героизм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в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годы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"/>
              <a:buNone/>
            </a:pP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Великой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Отечественной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войны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и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успехи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в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развитии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народного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хозяйства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город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Воронеж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был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награжд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ё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орденом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Отечественной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войны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I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степени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16 февраля 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2008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год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а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городу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присвоено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звание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–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Город 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Воинской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Славы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58" name="Google Shape;15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6512" y="3384550"/>
            <a:ext cx="3168650" cy="237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0" name="Picture 6" descr="http://900igr.net/up/datai/247269/0014-036-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549" y="3143250"/>
            <a:ext cx="4320209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900" y="962025"/>
            <a:ext cx="7229475" cy="486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457199" y="1247775"/>
            <a:ext cx="5753101" cy="406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 </a:t>
            </a:r>
            <a:r>
              <a:rPr lang="ru-RU" sz="3200" b="0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22 </a:t>
            </a:r>
            <a:r>
              <a:rPr lang="en-US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июня</a:t>
            </a:r>
            <a:r>
              <a:rPr lang="en-US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1941 </a:t>
            </a:r>
            <a:r>
              <a:rPr lang="en-US" b="0" i="0" u="none" strike="noStrike" cap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года</a:t>
            </a:r>
            <a:r>
              <a:rPr lang="ru-RU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strike="noStrike" cap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</a:t>
            </a:r>
            <a:r>
              <a:rPr lang="en-US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нашу</a:t>
            </a:r>
            <a:r>
              <a:rPr lang="en-US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b="0" i="0" u="none" strike="noStrike" cap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одину</a:t>
            </a:r>
            <a:r>
              <a:rPr lang="en-US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напал</a:t>
            </a:r>
            <a:r>
              <a:rPr lang="en-US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злой</a:t>
            </a:r>
            <a:r>
              <a:rPr lang="en-US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и </a:t>
            </a:r>
            <a:r>
              <a:rPr lang="en-US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сильный</a:t>
            </a:r>
            <a:r>
              <a:rPr lang="en-US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враг</a:t>
            </a:r>
            <a:r>
              <a:rPr lang="en-US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</a:t>
            </a:r>
            <a:r>
              <a:rPr lang="ru-RU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strike="noStrike" cap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фашистская</a:t>
            </a:r>
            <a:r>
              <a:rPr lang="en-US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Германия</a:t>
            </a:r>
            <a:r>
              <a:rPr lang="en-US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Они</a:t>
            </a:r>
            <a:r>
              <a:rPr lang="en-US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бомбили</a:t>
            </a:r>
            <a:r>
              <a:rPr lang="en-US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города</a:t>
            </a:r>
            <a:r>
              <a:rPr lang="en-US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b="0" i="0" u="none" strike="noStrike" cap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жгли</a:t>
            </a:r>
            <a:r>
              <a:rPr lang="en-US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с</a:t>
            </a:r>
            <a:r>
              <a:rPr lang="ru-RU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ё</a:t>
            </a:r>
            <a:r>
              <a:rPr lang="en-US" b="0" i="0" u="none" strike="noStrike" cap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ла,убивали</a:t>
            </a:r>
            <a:r>
              <a:rPr lang="en-US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ru-RU" b="0" i="0" u="none" strike="noStrike" cap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0" i="0" u="none" strike="noStrike" cap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людей</a:t>
            </a:r>
            <a:r>
              <a:rPr lang="en-US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Фашисты</a:t>
            </a:r>
            <a:r>
              <a:rPr lang="en-US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хотели</a:t>
            </a:r>
            <a:r>
              <a:rPr lang="en-US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уничтожить</a:t>
            </a:r>
            <a:r>
              <a:rPr lang="en-US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нашу</a:t>
            </a:r>
            <a:r>
              <a:rPr lang="en-US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страну</a:t>
            </a:r>
            <a:r>
              <a:rPr lang="en-US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endParaRPr lang="ru-RU" b="0" i="0" u="none" strike="noStrike" cap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Но </a:t>
            </a:r>
            <a:r>
              <a:rPr lang="ru-RU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а </a:t>
            </a:r>
            <a:r>
              <a:rPr lang="en-US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защиту</a:t>
            </a:r>
            <a:r>
              <a:rPr lang="en-US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своей</a:t>
            </a:r>
            <a:r>
              <a:rPr lang="en-US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страны</a:t>
            </a:r>
            <a:r>
              <a:rPr lang="en-US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встал</a:t>
            </a:r>
            <a:r>
              <a:rPr lang="en-US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весь</a:t>
            </a:r>
            <a:r>
              <a:rPr lang="en-US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советский</a:t>
            </a:r>
            <a:r>
              <a:rPr lang="en-US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народ</a:t>
            </a:r>
            <a:r>
              <a:rPr lang="en-US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Google Shape;3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4526" y="709612"/>
            <a:ext cx="2781299" cy="4281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28626" y="847725"/>
            <a:ext cx="8591549" cy="391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           </a:t>
            </a:r>
            <a:r>
              <a:rPr lang="en-US" sz="2800" b="0" i="0" u="none" strike="noStrike" cap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Город</a:t>
            </a:r>
            <a:r>
              <a:rPr lang="en-US" sz="2800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Воронеж</a:t>
            </a:r>
            <a:r>
              <a:rPr lang="en-US" sz="28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как</a:t>
            </a:r>
            <a:r>
              <a:rPr lang="en-US" sz="28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и </a:t>
            </a:r>
            <a:r>
              <a:rPr lang="en-US" sz="28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сотни</a:t>
            </a:r>
            <a:r>
              <a:rPr lang="en-US" sz="28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других</a:t>
            </a:r>
            <a:r>
              <a:rPr lang="en-US" sz="28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городов</a:t>
            </a:r>
            <a:r>
              <a:rPr lang="en-US" sz="28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был</a:t>
            </a:r>
            <a:r>
              <a:rPr lang="en-US" sz="28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оккупирован</a:t>
            </a:r>
            <a:r>
              <a:rPr lang="en-US" sz="28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гитлеровцами.Рассчитывая</a:t>
            </a:r>
            <a:r>
              <a:rPr lang="en-US" sz="2800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взять</a:t>
            </a:r>
            <a:r>
              <a:rPr lang="en-US" sz="28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Воронеж</a:t>
            </a:r>
            <a:r>
              <a:rPr lang="en-US" sz="28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сходу</a:t>
            </a:r>
            <a:r>
              <a:rPr lang="en-US" sz="28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b="0" i="0" u="none" strike="noStrike" cap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противник</a:t>
            </a:r>
            <a:r>
              <a:rPr lang="en-US" sz="2800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натолкнулся</a:t>
            </a:r>
            <a:r>
              <a:rPr lang="en-US" sz="2800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ru-RU" sz="2800" b="0" i="0" u="none" strike="noStrike" cap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0" i="0" u="none" strike="noStrike" cap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</a:t>
            </a:r>
            <a:r>
              <a:rPr lang="en-US" sz="2800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ожесточ</a:t>
            </a:r>
            <a:r>
              <a:rPr lang="ru-RU" sz="2800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ё</a:t>
            </a:r>
            <a:r>
              <a:rPr lang="en-US" sz="2800" b="0" i="0" u="none" strike="noStrike" cap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нное</a:t>
            </a:r>
            <a:r>
              <a:rPr lang="en-US" sz="2800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ru-RU" sz="2800" b="0" i="0" u="none" strike="noStrike" cap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0" i="0" u="none" strike="noStrike" cap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сопротивление</a:t>
            </a:r>
            <a:r>
              <a:rPr lang="en-US" sz="2800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ru-RU" sz="2800" b="0" i="0" u="none" strike="noStrike" cap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0" i="0" u="none" strike="noStrike" cap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защитников</a:t>
            </a:r>
            <a:r>
              <a:rPr lang="en-US" sz="2800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города</a:t>
            </a:r>
            <a:r>
              <a:rPr lang="en-US" sz="28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ru-RU" sz="2800" b="0" i="0" u="none" strike="noStrike" cap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и </a:t>
            </a:r>
            <a:r>
              <a:rPr lang="en-US" sz="28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был</a:t>
            </a:r>
            <a:r>
              <a:rPr lang="en-US" sz="28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вынужден</a:t>
            </a:r>
            <a:r>
              <a:rPr lang="en-US" sz="28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ru-RU" sz="2800" b="0" i="0" u="none" strike="noStrike" cap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0" i="0" u="none" strike="noStrike" cap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ввязаться</a:t>
            </a:r>
            <a:r>
              <a:rPr lang="en-US" sz="2800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 </a:t>
            </a:r>
            <a:endParaRPr lang="ru-RU" sz="2800" b="0" i="0" u="none" strike="noStrike" cap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0" i="0" u="none" strike="noStrike" cap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многомесячные</a:t>
            </a:r>
            <a:r>
              <a:rPr lang="en-US" sz="2800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ru-RU" sz="2800" b="0" i="0" u="none" strike="noStrike" cap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0" i="0" u="none" strike="noStrike" cap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городские</a:t>
            </a:r>
            <a:r>
              <a:rPr lang="en-US" sz="2800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бои</a:t>
            </a:r>
            <a:r>
              <a:rPr lang="en-US" sz="28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Google Shape;40;p6" descr="У донских переправ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4751" y="2219325"/>
            <a:ext cx="46482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647700" y="714375"/>
            <a:ext cx="8496300" cy="5735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ru-RU" sz="2800" b="0" i="0" u="none" strike="noStrike" cap="none" dirty="0" smtClean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2800" b="0" i="0" u="none" strike="noStrike" cap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Обращаясь</a:t>
            </a:r>
            <a:r>
              <a:rPr lang="en-US" sz="2800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к </a:t>
            </a:r>
            <a:r>
              <a:rPr lang="en-US" sz="28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нашим</a:t>
            </a:r>
            <a:r>
              <a:rPr lang="en-US" sz="28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бойцам</a:t>
            </a:r>
            <a:r>
              <a:rPr lang="en-US" sz="28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и </a:t>
            </a:r>
            <a:r>
              <a:rPr lang="en-US" sz="28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командирам</a:t>
            </a:r>
            <a:r>
              <a:rPr lang="en-US" sz="28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сражавшимся</a:t>
            </a:r>
            <a:r>
              <a:rPr lang="en-US" sz="28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за</a:t>
            </a:r>
            <a:r>
              <a:rPr lang="en-US" sz="28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Воронеж</a:t>
            </a:r>
            <a:r>
              <a:rPr lang="en-US" sz="28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поэт</a:t>
            </a:r>
            <a:r>
              <a:rPr lang="en-US" sz="28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А</a:t>
            </a:r>
            <a:r>
              <a:rPr lang="en-US" sz="2800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r>
              <a:rPr lang="ru-RU" sz="2800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Безыменский</a:t>
            </a:r>
            <a:r>
              <a:rPr lang="en-US" sz="2800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писал</a:t>
            </a:r>
            <a:r>
              <a:rPr lang="en-US" sz="28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</a:t>
            </a:r>
            <a:r>
              <a:rPr lang="ru-RU" sz="2400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                           </a:t>
            </a:r>
            <a:r>
              <a:rPr lang="en-US" sz="2400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У </a:t>
            </a:r>
            <a:r>
              <a:rPr lang="en-US" sz="24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берегов</a:t>
            </a:r>
            <a:r>
              <a:rPr lang="en-US" sz="24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донских</a:t>
            </a:r>
            <a:r>
              <a:rPr lang="en-US" sz="24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в </a:t>
            </a:r>
            <a:r>
              <a:rPr lang="en-US" sz="24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бою</a:t>
            </a:r>
            <a:r>
              <a:rPr lang="en-US" sz="24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/>
            </a:r>
            <a:br>
              <a:rPr lang="en-US" sz="24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</a:br>
            <a:r>
              <a:rPr lang="ru-RU" sz="2400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                           </a:t>
            </a:r>
            <a:r>
              <a:rPr lang="en-US" sz="2400" b="0" i="0" u="none" strike="noStrike" cap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Столицу</a:t>
            </a:r>
            <a:r>
              <a:rPr lang="en-US" sz="2400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грудью</a:t>
            </a:r>
            <a:r>
              <a:rPr lang="en-US" sz="24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ты</a:t>
            </a:r>
            <a:r>
              <a:rPr lang="en-US" sz="24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заслонишь</a:t>
            </a:r>
            <a:r>
              <a:rPr lang="en-US" sz="24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 </a:t>
            </a:r>
            <a:br>
              <a:rPr lang="en-US" sz="24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</a:br>
            <a:r>
              <a:rPr lang="ru-RU" sz="2400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                           </a:t>
            </a:r>
            <a:r>
              <a:rPr lang="en-US" sz="2400" b="0" i="0" u="none" strike="noStrike" cap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Чтоб</a:t>
            </a:r>
            <a:r>
              <a:rPr lang="en-US" sz="2400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защитить</a:t>
            </a:r>
            <a:r>
              <a:rPr lang="en-US" sz="24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Москву</a:t>
            </a:r>
            <a:r>
              <a:rPr lang="en-US" sz="24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свою</a:t>
            </a:r>
            <a:r>
              <a:rPr lang="en-US" sz="24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 </a:t>
            </a:r>
            <a:br>
              <a:rPr lang="en-US" sz="24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</a:br>
            <a:r>
              <a:rPr lang="ru-RU" sz="2400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                           </a:t>
            </a:r>
            <a:r>
              <a:rPr lang="en-US" sz="2400" b="0" i="0" u="none" strike="noStrike" cap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Ты</a:t>
            </a:r>
            <a:r>
              <a:rPr lang="en-US" sz="2400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должен</a:t>
            </a:r>
            <a:r>
              <a:rPr lang="en-US" sz="24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отстоять</a:t>
            </a:r>
            <a:r>
              <a:rPr lang="en-US" sz="24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Воронеж</a:t>
            </a:r>
            <a:r>
              <a:rPr lang="en-US" sz="24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br>
              <a:rPr lang="en-US" sz="24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</a:br>
            <a:r>
              <a:rPr lang="ru-RU" sz="2400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                          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Врага</a:t>
            </a:r>
            <a:r>
              <a:rPr lang="en-US" sz="2400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утопишь</a:t>
            </a:r>
            <a:r>
              <a:rPr lang="en-US" sz="24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ты</a:t>
            </a:r>
            <a:r>
              <a:rPr lang="en-US" sz="24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в </a:t>
            </a:r>
            <a:r>
              <a:rPr lang="en-US" sz="2400" b="0" i="0" u="none" strike="noStrike" cap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Дону</a:t>
            </a:r>
            <a:r>
              <a:rPr lang="en-US" sz="2400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</a:t>
            </a:r>
            <a:endParaRPr lang="ru-RU" sz="2400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lang="ru-RU" sz="2400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                                </a:t>
            </a:r>
            <a:r>
              <a:rPr lang="en-US" sz="2400" b="0" i="0" u="none" strike="noStrike" cap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Сожж</a:t>
            </a:r>
            <a:r>
              <a:rPr lang="ru-RU" sz="2400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ё</a:t>
            </a:r>
            <a:r>
              <a:rPr lang="en-US" sz="2400" b="0" i="0" u="none" strike="noStrike" cap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шь</a:t>
            </a:r>
            <a:r>
              <a:rPr lang="en-US" sz="2400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огнем</a:t>
            </a:r>
            <a:r>
              <a:rPr lang="en-US" sz="24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endParaRPr lang="ru-RU" sz="2400" b="0" i="0" u="none" strike="noStrike" cap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В</a:t>
            </a:r>
            <a:r>
              <a:rPr lang="en-US" sz="2400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могилу</a:t>
            </a:r>
            <a:r>
              <a:rPr lang="en-US" sz="24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вгонишь</a:t>
            </a:r>
            <a:r>
              <a:rPr lang="en-US" sz="24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 </a:t>
            </a:r>
            <a:br>
              <a:rPr lang="en-US" sz="24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</a:br>
            <a:r>
              <a:rPr lang="ru-RU" sz="2400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                            </a:t>
            </a:r>
            <a:r>
              <a:rPr lang="en-US" sz="2400" b="0" i="0" u="none" strike="noStrike" cap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Боец</a:t>
            </a:r>
            <a:r>
              <a:rPr lang="en-US" sz="24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спасая</a:t>
            </a:r>
            <a:r>
              <a:rPr lang="en-US" sz="24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всю</a:t>
            </a:r>
            <a:r>
              <a:rPr lang="en-US" sz="24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страну</a:t>
            </a:r>
            <a:r>
              <a:rPr lang="en-US" sz="24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 </a:t>
            </a:r>
            <a:br>
              <a:rPr lang="en-US" sz="24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</a:br>
            <a:r>
              <a:rPr lang="ru-RU" sz="2400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                            </a:t>
            </a:r>
            <a:r>
              <a:rPr lang="en-US" sz="2400" b="0" i="0" u="none" strike="noStrike" cap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Ты</a:t>
            </a:r>
            <a:r>
              <a:rPr lang="en-US" sz="2400" b="0" i="0" u="none" strike="noStrike" cap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должен</a:t>
            </a:r>
            <a:r>
              <a:rPr lang="en-US" sz="24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отстоять</a:t>
            </a:r>
            <a:r>
              <a:rPr lang="en-US" sz="24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Воронеж</a:t>
            </a:r>
            <a:r>
              <a:rPr lang="en-US" sz="2400" b="0" i="0" u="none" strike="noStrike" cap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!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rgbClr val="CC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74" y="2181225"/>
            <a:ext cx="3724275" cy="34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subTitle" idx="1"/>
          </p:nvPr>
        </p:nvSpPr>
        <p:spPr>
          <a:xfrm>
            <a:off x="723900" y="685799"/>
            <a:ext cx="8020050" cy="475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SzPts val="2400"/>
              <a:buNone/>
            </a:pPr>
            <a:r>
              <a:rPr lang="en-US" sz="24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 </a:t>
            </a:r>
            <a:r>
              <a:rPr lang="ru-RU" sz="2400" b="0" i="1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Наступательная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операция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гитлеровцев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SzPts val="2400"/>
              <a:buNone/>
            </a:pP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воронежском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направлении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получила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кодовое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название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SzPts val="2400"/>
              <a:buNone/>
            </a:pP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“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” 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(“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Синяя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”).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Для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е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ё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осуществления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фашистское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SzPts val="2400"/>
              <a:buNone/>
            </a:pP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командование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специально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собрали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свои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лучшие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силы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Наступление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противника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началось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ночью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28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июня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1942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года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со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стороны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Курска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чере</a:t>
            </a:r>
            <a:r>
              <a:rPr lang="ru-RU" sz="240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Касторное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Воронеж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30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июня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–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со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стороны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Волчанска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Острогожск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endParaRPr lang="ru-RU" sz="2400" b="0" i="0" u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                                                 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первого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дня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ru-RU" sz="2400" b="0" i="0" u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наступления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 </a:t>
            </a:r>
            <a:endParaRPr lang="ru-RU" sz="2400" b="0" i="0" u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течении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недели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ru-RU" sz="2400" b="0" i="0" u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ежед</a:t>
            </a:r>
            <a:r>
              <a:rPr lang="ru-RU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невно</a:t>
            </a:r>
            <a:endParaRPr lang="ru-RU" sz="2400" b="0" i="0" u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осуществлялись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массированные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нал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ё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ты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вражеской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авиации</a:t>
            </a:r>
            <a:r>
              <a:rPr lang="en-US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24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  <a:r>
              <a:rPr lang="en-US" sz="24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Воронеж</a:t>
            </a:r>
            <a:r>
              <a:rPr lang="en-US" sz="24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Google Shape;52;p8" descr="У памятника Ленину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825" y="3135347"/>
            <a:ext cx="5053926" cy="3113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27087" y="781050"/>
            <a:ext cx="7921625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en-US" sz="3200" b="0" i="0" u="none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ru-RU" sz="3200" b="0" i="0" u="none" dirty="0" smtClean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Уже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28июня 1942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года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Германия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направила</a:t>
            </a:r>
            <a:endParaRPr lang="ru-RU" sz="2800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ru-RU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сюда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два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танковых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корпуса</a:t>
            </a: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из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своего</a:t>
            </a: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резерва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</a:t>
            </a:r>
            <a:endParaRPr lang="ru-RU" sz="2800" b="0" i="0" u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усилила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фро</a:t>
            </a:r>
            <a:r>
              <a:rPr lang="ru-RU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нт</a:t>
            </a:r>
            <a:r>
              <a:rPr lang="ru-RU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штурмовым </a:t>
            </a: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истребительным</a:t>
            </a:r>
            <a:endParaRPr lang="ru-RU" sz="2800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ru-RU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авиаполками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endParaRPr lang="ru-RU" sz="2800" b="0" i="0" u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7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июля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1942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года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ru-RU" sz="2800" b="0" i="0" u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ыл</a:t>
            </a: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создан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Воронежский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ru-RU" sz="2800" b="0" i="0" u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фронт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</a:t>
            </a: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командующим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ru-RU" sz="2800" b="0" i="0" u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которого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был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назначен</a:t>
            </a: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генерал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– </a:t>
            </a: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ейтенант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en-US" sz="2800" b="1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Николай</a:t>
            </a:r>
            <a:r>
              <a:rPr lang="en-US" sz="2800" b="1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Федорович</a:t>
            </a:r>
            <a:r>
              <a:rPr lang="ru-RU" sz="2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ru-RU" sz="2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Ватутин.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rgbClr val="CC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3976" y="2266950"/>
            <a:ext cx="2666999" cy="375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457200" y="981075"/>
            <a:ext cx="8229600" cy="514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 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Двести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двенадцать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дней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и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ночей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с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рассвета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28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июня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1942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года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до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середины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дня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25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января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1943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года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бушевала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война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в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кварталах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древнего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Воронежа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Раздел</a:t>
            </a:r>
            <a:r>
              <a:rPr lang="ru-RU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ё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нный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фронтом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две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части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город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жил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ожесточ</a:t>
            </a:r>
            <a:r>
              <a:rPr lang="ru-RU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ё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нно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сражаясь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и,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благодаря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мужеству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и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стойкости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своих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защитников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выдержал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все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испытания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По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накалу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и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продолжительности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уличных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боев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Воронеж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может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сравниться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только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со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Сталинградом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Лишь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эти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два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города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нашей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страны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будучи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рассеч</a:t>
            </a:r>
            <a:r>
              <a:rPr lang="ru-RU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ё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нными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линией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фронта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не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сдались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остановили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и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не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пропустили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врага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body" idx="1"/>
          </p:nvPr>
        </p:nvSpPr>
        <p:spPr>
          <a:xfrm>
            <a:off x="468312" y="714375"/>
            <a:ext cx="8229600" cy="541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en-US" sz="3200" b="0" i="0" u="none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lang="en-US" sz="3200" b="0" i="0" u="none" dirty="0" smtClean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200" b="0" i="0" u="none" dirty="0" smtClean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Особ</a:t>
            </a:r>
            <a:r>
              <a:rPr lang="ru-RU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ую</a:t>
            </a:r>
            <a:r>
              <a:rPr lang="ru-RU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ярост</a:t>
            </a:r>
            <a:r>
              <a:rPr lang="ru-RU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ь</a:t>
            </a:r>
            <a:r>
              <a:rPr lang="ru-RU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у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горожан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вызвал 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случай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ru-RU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произошедший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13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июня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за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месяц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до</a:t>
            </a: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немецкого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вторжения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Тогда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в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воскресный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день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 детском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ru-RU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городском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парке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было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по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обыкновению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много</a:t>
            </a:r>
            <a:endParaRPr lang="ru-RU" sz="2800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детворы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Внезапно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парк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бы</a:t>
            </a: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л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соверш</a:t>
            </a:r>
            <a:r>
              <a:rPr lang="ru-RU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ён</a:t>
            </a: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вражеский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массированный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авиа-нал</a:t>
            </a:r>
            <a:r>
              <a:rPr lang="ru-RU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ё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т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endParaRPr lang="ru-RU" sz="2800" b="0" i="0" u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Погибли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сотни</a:t>
            </a: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маленьких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ru-RU" sz="2800" b="0" i="0" u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воронежцев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Поодиночке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ru-RU" sz="2800" b="0" i="0" u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составе</a:t>
            </a: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десятков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ru-RU" sz="2800" b="0" i="0" u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артизанских</a:t>
            </a: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отрядов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ru-RU" sz="2800" b="0" i="0" u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горожане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безжалостно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ru-RU" sz="2800" b="0" i="0" u="none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мстили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врагу</a:t>
            </a: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rgbClr val="CC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5350" y="3038475"/>
            <a:ext cx="3857625" cy="28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539750" y="714375"/>
            <a:ext cx="8229600" cy="436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en-US" sz="3200" b="0" i="0" u="none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Двадцать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два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месяца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с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осени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1941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года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до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лета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1943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город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находился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боевом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посту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Воронеж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подвергался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то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воздушным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нал</a:t>
            </a:r>
            <a:r>
              <a:rPr lang="ru-RU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ё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там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то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непосредственному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штурму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городских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кварталов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продолжал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жить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и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трудиться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сражаться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с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врагом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и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созидать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r>
              <a:rPr lang="ru-RU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Воронеж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выдержал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труднейшее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испытание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выстоял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      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и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победил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ru-RU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Но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эта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победа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была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достигнута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дорогой</a:t>
            </a:r>
            <a:r>
              <a:rPr lang="en-US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2800" b="0" i="0" u="none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en-US" sz="2800" b="0" i="0" u="none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ценой</a:t>
            </a:r>
            <a:r>
              <a:rPr lang="en-US" sz="2800" b="0" i="0" u="none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926" y="3130279"/>
            <a:ext cx="4491950" cy="3165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388</Words>
  <Application>Microsoft Office PowerPoint</Application>
  <PresentationFormat>Экран (4:3)</PresentationFormat>
  <Paragraphs>117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25 января –  День освобождения Воронежа от немецко-фашистских захватчиков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 января – День освобождения Воронежа  от немецко-фашистских  захватчиков</dc:title>
  <dc:creator>ПК</dc:creator>
  <cp:lastModifiedBy>ПК</cp:lastModifiedBy>
  <cp:revision>25</cp:revision>
  <dcterms:modified xsi:type="dcterms:W3CDTF">2022-02-05T10:33:01Z</dcterms:modified>
</cp:coreProperties>
</file>