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DC5A1-B2FC-46E3-AE6B-AEC242409217}" v="1334" dt="2022-02-14T06:03:36.983"/>
    <p1510:client id="{7E90AA55-E21C-4C9E-AE79-25AAF339543D}" v="187" dt="2022-02-14T14:22:55.546"/>
    <p1510:client id="{A94A5B46-7191-4833-9390-50A5AF9C6E39}" v="20" dt="2022-01-30T17:24:19.280"/>
    <p1510:client id="{B922B9E3-EA76-4BB4-97F5-6A17BEC88A64}" v="339" dt="2022-02-28T06:32:43.068"/>
    <p1510:client id="{CA374FE8-46D6-4300-99A7-2BD06AEF6C8B}" v="133" dt="2022-01-30T17:18:53.955"/>
    <p1510:client id="{E399A205-5A4C-4DA3-98F5-0A0B106D6DCA}" v="327" dt="2022-02-17T15:21:20.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610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0657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8122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7037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t>27.02.2022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407636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t>27.02.2022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6257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t>27.02.2022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880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t>27.02.2022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2953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B779-270B-4192-84BA-A697F48306DC}" type="datetimeFigureOut">
              <a:rPr lang="ru-RU" smtClean="0"/>
              <a:t>27.02.2022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98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27.02.2022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66569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t>27.02.2022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1341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B779-270B-4192-84BA-A697F48306DC}" type="datetimeFigureOut">
              <a:rPr lang="ru-RU" smtClean="0"/>
              <a:t>27.02.2022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315497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3036401"/>
            <a:ext cx="9144000" cy="929389"/>
          </a:xfrm>
        </p:spPr>
        <p:txBody>
          <a:bodyPr>
            <a:normAutofit fontScale="90000"/>
          </a:bodyPr>
          <a:lstStyle/>
          <a:p>
            <a:r>
              <a:rPr lang="ru-RU" b="1" i="1" dirty="0">
                <a:cs typeface="Calibri Light"/>
              </a:rPr>
              <a:t>"В гостях у сказки"</a:t>
            </a:r>
            <a:br>
              <a:rPr lang="ru-RU" b="1" i="1" dirty="0">
                <a:cs typeface="Calibri Light"/>
              </a:rPr>
            </a:br>
            <a:br>
              <a:rPr lang="ru-RU" b="1" i="1" dirty="0">
                <a:cs typeface="Calibri Light"/>
              </a:rPr>
            </a:br>
            <a:r>
              <a:rPr lang="ru-RU" sz="4000" dirty="0">
                <a:latin typeface="Times New Roman"/>
                <a:cs typeface="Calibri Light"/>
              </a:rPr>
              <a:t>Первая младшая группа "Пчелки"</a:t>
            </a:r>
          </a:p>
        </p:txBody>
      </p:sp>
      <p:sp>
        <p:nvSpPr>
          <p:cNvPr id="4" name="TextBox 3">
            <a:extLst>
              <a:ext uri="{FF2B5EF4-FFF2-40B4-BE49-F238E27FC236}">
                <a16:creationId xmlns:a16="http://schemas.microsoft.com/office/drawing/2014/main" id="{67C637F3-0D20-4B89-A57D-A4B762EDDF1F}"/>
              </a:ext>
            </a:extLst>
          </p:cNvPr>
          <p:cNvSpPr txBox="1"/>
          <p:nvPr/>
        </p:nvSpPr>
        <p:spPr>
          <a:xfrm>
            <a:off x="7439115" y="4764523"/>
            <a:ext cx="30873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cs typeface="Calibri"/>
              </a:rPr>
              <a:t>Подготовил воспитатель:</a:t>
            </a:r>
          </a:p>
          <a:p>
            <a:r>
              <a:rPr lang="ru-RU" dirty="0">
                <a:cs typeface="Calibri"/>
              </a:rPr>
              <a:t>Каримова Ю.Д.</a:t>
            </a:r>
          </a:p>
        </p:txBody>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6FAADB-C740-435D-97A5-1BFF227B8145}"/>
              </a:ext>
            </a:extLst>
          </p:cNvPr>
          <p:cNvSpPr>
            <a:spLocks noGrp="1"/>
          </p:cNvSpPr>
          <p:nvPr>
            <p:ph type="title" idx="4294967295"/>
          </p:nvPr>
        </p:nvSpPr>
        <p:spPr>
          <a:xfrm>
            <a:off x="2855913" y="365125"/>
            <a:ext cx="9336087" cy="1349375"/>
          </a:xfrm>
        </p:spPr>
        <p:txBody>
          <a:bodyPr>
            <a:normAutofit/>
          </a:bodyPr>
          <a:lstStyle/>
          <a:p>
            <a:r>
              <a:rPr lang="ru-RU" sz="4000" b="1" i="1" dirty="0">
                <a:latin typeface="Times New Roman"/>
                <a:cs typeface="Calibri Light"/>
              </a:rPr>
              <a:t>Библиография</a:t>
            </a:r>
            <a:endParaRPr lang="ru-RU" sz="4000" b="1" i="1" dirty="0">
              <a:latin typeface="Times New Roman"/>
            </a:endParaRPr>
          </a:p>
        </p:txBody>
      </p:sp>
      <p:sp>
        <p:nvSpPr>
          <p:cNvPr id="5" name="TextBox 4">
            <a:extLst>
              <a:ext uri="{FF2B5EF4-FFF2-40B4-BE49-F238E27FC236}">
                <a16:creationId xmlns:a16="http://schemas.microsoft.com/office/drawing/2014/main" id="{19FE03E7-3885-4A67-833F-C0BE7AC656DD}"/>
              </a:ext>
            </a:extLst>
          </p:cNvPr>
          <p:cNvSpPr txBox="1"/>
          <p:nvPr/>
        </p:nvSpPr>
        <p:spPr>
          <a:xfrm>
            <a:off x="3102077" y="1676399"/>
            <a:ext cx="761775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ru-RU" sz="2400" dirty="0">
                <a:latin typeface="Times New Roman"/>
                <a:cs typeface="Calibri"/>
              </a:rPr>
              <a:t>Акимова Т.М. Русское народное поэтическое творчество: Издательство "Высшая школа" Москва 1969 г.</a:t>
            </a:r>
          </a:p>
          <a:p>
            <a:pPr marL="285750" indent="-285750">
              <a:buFont typeface="Wingdings"/>
              <a:buChar char="v"/>
            </a:pPr>
            <a:r>
              <a:rPr lang="ru-RU" sz="2400" dirty="0">
                <a:latin typeface="Times New Roman"/>
                <a:cs typeface="Calibri"/>
              </a:rPr>
              <a:t>От рождения до школы. </a:t>
            </a:r>
            <a:r>
              <a:rPr lang="ru-RU" sz="2400" dirty="0" err="1">
                <a:latin typeface="Times New Roman"/>
                <a:cs typeface="Calibri"/>
              </a:rPr>
              <a:t>Вераксы</a:t>
            </a:r>
            <a:r>
              <a:rPr lang="ru-RU" sz="2400" dirty="0">
                <a:latin typeface="Times New Roman"/>
                <a:cs typeface="Calibri"/>
              </a:rPr>
              <a:t> Н.Е., Комаровой Т.С., Васильевой М.А.</a:t>
            </a:r>
          </a:p>
        </p:txBody>
      </p:sp>
    </p:spTree>
    <p:extLst>
      <p:ext uri="{BB962C8B-B14F-4D97-AF65-F5344CB8AC3E}">
        <p14:creationId xmlns:p14="http://schemas.microsoft.com/office/powerpoint/2010/main" val="349583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18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F9CD78-FB06-46A8-8826-EB86CAA9CE1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u-RU">
              <a:cs typeface="Calibri"/>
            </a:endParaRPr>
          </a:p>
        </p:txBody>
      </p:sp>
      <p:sp>
        <p:nvSpPr>
          <p:cNvPr id="5" name="Заголовок 4">
            <a:extLst>
              <a:ext uri="{FF2B5EF4-FFF2-40B4-BE49-F238E27FC236}">
                <a16:creationId xmlns:a16="http://schemas.microsoft.com/office/drawing/2014/main" id="{FB58EAF2-5D05-4F82-B2A8-86EB1552B162}"/>
              </a:ext>
            </a:extLst>
          </p:cNvPr>
          <p:cNvSpPr>
            <a:spLocks noGrp="1"/>
          </p:cNvSpPr>
          <p:nvPr>
            <p:ph type="title"/>
          </p:nvPr>
        </p:nvSpPr>
        <p:spPr>
          <a:xfrm>
            <a:off x="1551038" y="365125"/>
            <a:ext cx="7836311" cy="1350143"/>
          </a:xfrm>
        </p:spPr>
        <p:txBody>
          <a:bodyPr>
            <a:normAutofit/>
          </a:bodyPr>
          <a:lstStyle/>
          <a:p>
            <a:r>
              <a:rPr lang="ru-RU" sz="4000" b="1" i="1">
                <a:latin typeface="Times New Roman"/>
                <a:cs typeface="Calibri Light"/>
              </a:rPr>
              <a:t>Вид проекта: познавательный</a:t>
            </a:r>
            <a:endParaRPr lang="ru-RU" sz="4000" i="1">
              <a:latin typeface="Times New Roman"/>
              <a:cs typeface="Times New Roman"/>
            </a:endParaRPr>
          </a:p>
        </p:txBody>
      </p:sp>
      <p:sp>
        <p:nvSpPr>
          <p:cNvPr id="6" name="Объект 5">
            <a:extLst>
              <a:ext uri="{FF2B5EF4-FFF2-40B4-BE49-F238E27FC236}">
                <a16:creationId xmlns:a16="http://schemas.microsoft.com/office/drawing/2014/main" id="{A47E7C42-A1C2-4A31-B092-AD279AEF78EE}"/>
              </a:ext>
            </a:extLst>
          </p:cNvPr>
          <p:cNvSpPr>
            <a:spLocks noGrp="1"/>
          </p:cNvSpPr>
          <p:nvPr>
            <p:ph idx="1"/>
          </p:nvPr>
        </p:nvSpPr>
        <p:spPr>
          <a:xfrm>
            <a:off x="3352292" y="2132883"/>
            <a:ext cx="7399282" cy="2753597"/>
          </a:xfrm>
          <a:ln>
            <a:solidFill>
              <a:schemeClr val="bg1"/>
            </a:solidFill>
          </a:ln>
        </p:spPr>
        <p:txBody>
          <a:bodyPr vert="horz" lIns="91440" tIns="45720" rIns="91440" bIns="45720" rtlCol="0" anchor="t">
            <a:normAutofit/>
          </a:bodyPr>
          <a:lstStyle/>
          <a:p>
            <a:pPr>
              <a:buFont typeface="Wingdings" panose="020B0604020202020204" pitchFamily="34" charset="0"/>
              <a:buChar char="v"/>
            </a:pPr>
            <a:r>
              <a:rPr lang="ru-RU" sz="3200">
                <a:latin typeface="Times New Roman"/>
                <a:cs typeface="Calibri" panose="020F0502020204030204"/>
              </a:rPr>
              <a:t>В рамках группы "Пчелка"</a:t>
            </a:r>
          </a:p>
          <a:p>
            <a:pPr>
              <a:buFont typeface="Wingdings" panose="020B0604020202020204" pitchFamily="34" charset="0"/>
              <a:buChar char="v"/>
            </a:pPr>
            <a:r>
              <a:rPr lang="ru-RU" sz="3200">
                <a:latin typeface="Times New Roman"/>
                <a:cs typeface="Calibri" panose="020F0502020204030204"/>
              </a:rPr>
              <a:t>Участники: воспитатели, дети, родители</a:t>
            </a:r>
          </a:p>
          <a:p>
            <a:pPr>
              <a:buFont typeface="Wingdings" panose="020B0604020202020204" pitchFamily="34" charset="0"/>
              <a:buChar char="v"/>
            </a:pPr>
            <a:r>
              <a:rPr lang="ru-RU" sz="3200">
                <a:latin typeface="Times New Roman"/>
                <a:cs typeface="Calibri" panose="020F0502020204030204"/>
              </a:rPr>
              <a:t>Продолжительность: краткосрочный (декабрь - февраль)</a:t>
            </a:r>
          </a:p>
        </p:txBody>
      </p:sp>
      <p:sp>
        <p:nvSpPr>
          <p:cNvPr id="14" name="TextBox 13">
            <a:extLst>
              <a:ext uri="{FF2B5EF4-FFF2-40B4-BE49-F238E27FC236}">
                <a16:creationId xmlns:a16="http://schemas.microsoft.com/office/drawing/2014/main" id="{90DD004F-6212-4B07-BA1B-EC7CE173E15A}"/>
              </a:ext>
            </a:extLst>
          </p:cNvPr>
          <p:cNvSpPr txBox="1"/>
          <p:nvPr/>
        </p:nvSpPr>
        <p:spPr>
          <a:xfrm>
            <a:off x="3355565" y="23846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u-RU">
              <a:cs typeface="Calibri"/>
            </a:endParaRPr>
          </a:p>
        </p:txBody>
      </p:sp>
    </p:spTree>
    <p:extLst>
      <p:ext uri="{BB962C8B-B14F-4D97-AF65-F5344CB8AC3E}">
        <p14:creationId xmlns:p14="http://schemas.microsoft.com/office/powerpoint/2010/main" val="232739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5D8218-34BC-4C52-8777-78701ADC1B4C}"/>
              </a:ext>
            </a:extLst>
          </p:cNvPr>
          <p:cNvSpPr txBox="1"/>
          <p:nvPr/>
        </p:nvSpPr>
        <p:spPr>
          <a:xfrm>
            <a:off x="1614949" y="447367"/>
            <a:ext cx="7487264" cy="50861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pPr>
            <a:r>
              <a:rPr lang="ru-RU" sz="2800" b="1" u="sng">
                <a:latin typeface="Times New Roman"/>
                <a:cs typeface="Calibri"/>
              </a:rPr>
              <a:t>Сказка</a:t>
            </a:r>
            <a:r>
              <a:rPr lang="ru-RU" sz="2800">
                <a:latin typeface="Times New Roman"/>
                <a:cs typeface="Calibri"/>
              </a:rPr>
              <a:t> - необходимый элемент духовной жизни ребенка. Входя мир чудес и волшебства, ребенок погружается в глубины своей души. Русские народные сказки, вводя детей в круг необыкновенных событий, превращений, происходящих с их героями, выражают глубокие моральные идеи. Они учат доброму отношению к людям, показывают высокие чувства и стремления.</a:t>
            </a:r>
            <a:endParaRPr lang="ru-RU">
              <a:cs typeface="Calibri" panose="020F0502020204030204"/>
            </a:endParaRPr>
          </a:p>
        </p:txBody>
      </p:sp>
    </p:spTree>
    <p:extLst>
      <p:ext uri="{BB962C8B-B14F-4D97-AF65-F5344CB8AC3E}">
        <p14:creationId xmlns:p14="http://schemas.microsoft.com/office/powerpoint/2010/main" val="296053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4917F28-EAD2-49A7-BD7B-B3A651794DDC}"/>
              </a:ext>
            </a:extLst>
          </p:cNvPr>
          <p:cNvSpPr>
            <a:spLocks noGrp="1"/>
          </p:cNvSpPr>
          <p:nvPr>
            <p:ph type="title"/>
          </p:nvPr>
        </p:nvSpPr>
        <p:spPr>
          <a:xfrm>
            <a:off x="1409700" y="365125"/>
            <a:ext cx="8957983" cy="731651"/>
          </a:xfrm>
        </p:spPr>
        <p:txBody>
          <a:bodyPr>
            <a:normAutofit/>
          </a:bodyPr>
          <a:lstStyle/>
          <a:p>
            <a:pPr algn="ctr"/>
            <a:r>
              <a:rPr lang="ru-RU" sz="4000" b="1" i="1">
                <a:latin typeface="Times New Roman"/>
                <a:cs typeface="Calibri Light"/>
              </a:rPr>
              <a:t>Актуальность проекта</a:t>
            </a:r>
            <a:endParaRPr lang="ru-RU" sz="4000" b="1" i="1">
              <a:latin typeface="Times New Roman"/>
              <a:cs typeface="Times New Roman"/>
            </a:endParaRPr>
          </a:p>
        </p:txBody>
      </p:sp>
      <p:sp>
        <p:nvSpPr>
          <p:cNvPr id="4" name="Объект 3">
            <a:extLst>
              <a:ext uri="{FF2B5EF4-FFF2-40B4-BE49-F238E27FC236}">
                <a16:creationId xmlns:a16="http://schemas.microsoft.com/office/drawing/2014/main" id="{35A7DE7B-E7AD-47F9-AFCD-BAD604AE8436}"/>
              </a:ext>
            </a:extLst>
          </p:cNvPr>
          <p:cNvSpPr>
            <a:spLocks noGrp="1"/>
          </p:cNvSpPr>
          <p:nvPr>
            <p:ph idx="1"/>
          </p:nvPr>
        </p:nvSpPr>
        <p:spPr>
          <a:xfrm>
            <a:off x="3045758" y="1164478"/>
            <a:ext cx="7702925" cy="5012485"/>
          </a:xfrm>
        </p:spPr>
        <p:txBody>
          <a:bodyPr vert="horz" lIns="91440" tIns="45720" rIns="91440" bIns="45720" rtlCol="0" anchor="t">
            <a:noAutofit/>
          </a:bodyPr>
          <a:lstStyle/>
          <a:p>
            <a:pPr marL="0" indent="0">
              <a:buNone/>
            </a:pPr>
            <a:r>
              <a:rPr lang="ru-RU" sz="3000">
                <a:latin typeface="Times New Roman"/>
                <a:cs typeface="Calibri"/>
              </a:rPr>
              <a:t>Формирование речи является одной из главных задач речевого воспитания дошкольника, так как играет большую роль в формировании личности. Для развития речи ребенка необходимо использовать различные игры, занятия, сказки. Именно сказки являются прекрасным материалом для обучения детей младшего дошкольного возраста развитию речи. Из сказок дети берут много различных знаний: первые представления об окружающем мире, о взаимосвязи человека с природой.</a:t>
            </a:r>
          </a:p>
        </p:txBody>
      </p:sp>
    </p:spTree>
    <p:extLst>
      <p:ext uri="{BB962C8B-B14F-4D97-AF65-F5344CB8AC3E}">
        <p14:creationId xmlns:p14="http://schemas.microsoft.com/office/powerpoint/2010/main" val="138461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BF5C73-F0A2-4A7E-89E0-C2FF013E487B}"/>
              </a:ext>
            </a:extLst>
          </p:cNvPr>
          <p:cNvSpPr>
            <a:spLocks noGrp="1"/>
          </p:cNvSpPr>
          <p:nvPr>
            <p:ph type="title"/>
          </p:nvPr>
        </p:nvSpPr>
        <p:spPr>
          <a:xfrm>
            <a:off x="1342103" y="365125"/>
            <a:ext cx="9212827" cy="1350143"/>
          </a:xfrm>
        </p:spPr>
        <p:txBody>
          <a:bodyPr/>
          <a:lstStyle/>
          <a:p>
            <a:r>
              <a:rPr lang="ru-RU" sz="3200" dirty="0">
                <a:latin typeface="Times New Roman"/>
                <a:cs typeface="Times New Roman"/>
              </a:rPr>
              <a:t>Знакомство и чтение русских народных сказок</a:t>
            </a:r>
            <a:endParaRPr lang="ru-RU" dirty="0"/>
          </a:p>
        </p:txBody>
      </p:sp>
      <p:pic>
        <p:nvPicPr>
          <p:cNvPr id="5" name="Рисунок 5" descr="Изображение выглядит как внутренний, пол, несколько, загроможденный&#10;&#10;Автоматически созданное описание">
            <a:extLst>
              <a:ext uri="{FF2B5EF4-FFF2-40B4-BE49-F238E27FC236}">
                <a16:creationId xmlns:a16="http://schemas.microsoft.com/office/drawing/2014/main" id="{765A85AD-2A29-4641-ACE2-CBA7FA5FCB74}"/>
              </a:ext>
            </a:extLst>
          </p:cNvPr>
          <p:cNvPicPr>
            <a:picLocks noGrp="1" noChangeAspect="1"/>
          </p:cNvPicPr>
          <p:nvPr>
            <p:ph sz="half" idx="1"/>
          </p:nvPr>
        </p:nvPicPr>
        <p:blipFill>
          <a:blip r:embed="rId2"/>
          <a:stretch>
            <a:fillRect/>
          </a:stretch>
        </p:blipFill>
        <p:spPr>
          <a:xfrm rot="5400000">
            <a:off x="3903633" y="1796433"/>
            <a:ext cx="4377505" cy="4346241"/>
          </a:xfrm>
        </p:spPr>
      </p:pic>
    </p:spTree>
    <p:extLst>
      <p:ext uri="{BB962C8B-B14F-4D97-AF65-F5344CB8AC3E}">
        <p14:creationId xmlns:p14="http://schemas.microsoft.com/office/powerpoint/2010/main" val="224661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F98FF0-A809-4EFE-9D90-CF045EFEA3FB}"/>
              </a:ext>
            </a:extLst>
          </p:cNvPr>
          <p:cNvSpPr>
            <a:spLocks noGrp="1"/>
          </p:cNvSpPr>
          <p:nvPr>
            <p:ph type="title"/>
          </p:nvPr>
        </p:nvSpPr>
        <p:spPr>
          <a:xfrm>
            <a:off x="1364876" y="365125"/>
            <a:ext cx="9271748" cy="1347974"/>
          </a:xfrm>
        </p:spPr>
        <p:txBody>
          <a:bodyPr>
            <a:normAutofit/>
          </a:bodyPr>
          <a:lstStyle/>
          <a:p>
            <a:r>
              <a:rPr lang="ru-RU" sz="3200" dirty="0">
                <a:latin typeface="Times New Roman"/>
                <a:cs typeface="Calibri Light"/>
              </a:rPr>
              <a:t>Лепка героев сказок, изготовление поделок различными методами (аппликации).</a:t>
            </a:r>
            <a:endParaRPr lang="ru-RU" sz="3200">
              <a:latin typeface="Times New Roman"/>
              <a:cs typeface="Times New Roman"/>
            </a:endParaRPr>
          </a:p>
        </p:txBody>
      </p:sp>
      <p:pic>
        <p:nvPicPr>
          <p:cNvPr id="7" name="Рисунок 7" descr="Изображение выглядит как стол, внутренний, конверт&#10;&#10;Автоматически созданное описание">
            <a:extLst>
              <a:ext uri="{FF2B5EF4-FFF2-40B4-BE49-F238E27FC236}">
                <a16:creationId xmlns:a16="http://schemas.microsoft.com/office/drawing/2014/main" id="{314C893B-ABD7-4AB3-A42C-678E4AADC23B}"/>
              </a:ext>
            </a:extLst>
          </p:cNvPr>
          <p:cNvPicPr>
            <a:picLocks noGrp="1" noChangeAspect="1"/>
          </p:cNvPicPr>
          <p:nvPr>
            <p:ph sz="half" idx="1"/>
          </p:nvPr>
        </p:nvPicPr>
        <p:blipFill>
          <a:blip r:embed="rId2"/>
          <a:stretch>
            <a:fillRect/>
          </a:stretch>
        </p:blipFill>
        <p:spPr>
          <a:xfrm>
            <a:off x="1595008" y="1836830"/>
            <a:ext cx="2492451" cy="4340133"/>
          </a:xfrm>
        </p:spPr>
      </p:pic>
      <p:pic>
        <p:nvPicPr>
          <p:cNvPr id="5" name="Рисунок 5" descr="Изображение выглядит как человек, ребенок, внутренний, малыш&#10;&#10;Автоматически созданное описание">
            <a:extLst>
              <a:ext uri="{FF2B5EF4-FFF2-40B4-BE49-F238E27FC236}">
                <a16:creationId xmlns:a16="http://schemas.microsoft.com/office/drawing/2014/main" id="{CA0F42C1-46EA-46B7-A7D6-9F34B0DB42B4}"/>
              </a:ext>
            </a:extLst>
          </p:cNvPr>
          <p:cNvPicPr>
            <a:picLocks noGrp="1" noChangeAspect="1"/>
          </p:cNvPicPr>
          <p:nvPr>
            <p:ph sz="half" idx="2"/>
          </p:nvPr>
        </p:nvPicPr>
        <p:blipFill>
          <a:blip r:embed="rId3"/>
          <a:stretch>
            <a:fillRect/>
          </a:stretch>
        </p:blipFill>
        <p:spPr>
          <a:xfrm rot="5400000">
            <a:off x="6705283" y="2294914"/>
            <a:ext cx="4376420" cy="3462422"/>
          </a:xfrm>
        </p:spPr>
      </p:pic>
      <p:pic>
        <p:nvPicPr>
          <p:cNvPr id="8" name="Рисунок 8" descr="Изображение выглядит как внутренний, конверт, упорядочено&#10;&#10;Автоматически созданное описание">
            <a:extLst>
              <a:ext uri="{FF2B5EF4-FFF2-40B4-BE49-F238E27FC236}">
                <a16:creationId xmlns:a16="http://schemas.microsoft.com/office/drawing/2014/main" id="{D7CB87AD-4816-4B12-BB21-77E9FFD1CB6B}"/>
              </a:ext>
            </a:extLst>
          </p:cNvPr>
          <p:cNvPicPr>
            <a:picLocks noChangeAspect="1"/>
          </p:cNvPicPr>
          <p:nvPr/>
        </p:nvPicPr>
        <p:blipFill>
          <a:blip r:embed="rId4"/>
          <a:stretch>
            <a:fillRect/>
          </a:stretch>
        </p:blipFill>
        <p:spPr>
          <a:xfrm>
            <a:off x="4400206" y="1838632"/>
            <a:ext cx="2506684" cy="4422058"/>
          </a:xfrm>
          <a:prstGeom prst="rect">
            <a:avLst/>
          </a:prstGeom>
        </p:spPr>
      </p:pic>
    </p:spTree>
    <p:extLst>
      <p:ext uri="{BB962C8B-B14F-4D97-AF65-F5344CB8AC3E}">
        <p14:creationId xmlns:p14="http://schemas.microsoft.com/office/powerpoint/2010/main" val="386213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859004-CFFB-4D78-A03E-0F0C4FCB191D}"/>
              </a:ext>
            </a:extLst>
          </p:cNvPr>
          <p:cNvSpPr>
            <a:spLocks noGrp="1"/>
          </p:cNvSpPr>
          <p:nvPr>
            <p:ph type="title"/>
          </p:nvPr>
        </p:nvSpPr>
        <p:spPr>
          <a:xfrm>
            <a:off x="1354393" y="365125"/>
            <a:ext cx="8139231" cy="1350143"/>
          </a:xfrm>
        </p:spPr>
        <p:txBody>
          <a:bodyPr>
            <a:normAutofit/>
          </a:bodyPr>
          <a:lstStyle/>
          <a:p>
            <a:pPr algn="ctr"/>
            <a:r>
              <a:rPr lang="ru-RU" sz="3200" dirty="0">
                <a:latin typeface="Times New Roman"/>
                <a:cs typeface="Calibri Light"/>
              </a:rPr>
              <a:t>Инсценировка сказки "Репка".</a:t>
            </a:r>
            <a:endParaRPr lang="ru-RU" sz="3200">
              <a:latin typeface="Times New Roman"/>
              <a:cs typeface="Times New Roman"/>
            </a:endParaRPr>
          </a:p>
        </p:txBody>
      </p:sp>
      <p:pic>
        <p:nvPicPr>
          <p:cNvPr id="5" name="Рисунок 5" descr="Изображение выглядит как человек, внутренний&#10;&#10;Автоматически созданное описание">
            <a:extLst>
              <a:ext uri="{FF2B5EF4-FFF2-40B4-BE49-F238E27FC236}">
                <a16:creationId xmlns:a16="http://schemas.microsoft.com/office/drawing/2014/main" id="{D50C4147-C776-4927-861D-DA5AC43DD9C7}"/>
              </a:ext>
            </a:extLst>
          </p:cNvPr>
          <p:cNvPicPr>
            <a:picLocks noGrp="1" noChangeAspect="1"/>
          </p:cNvPicPr>
          <p:nvPr>
            <p:ph sz="half" idx="1"/>
          </p:nvPr>
        </p:nvPicPr>
        <p:blipFill>
          <a:blip r:embed="rId2"/>
          <a:stretch>
            <a:fillRect/>
          </a:stretch>
        </p:blipFill>
        <p:spPr>
          <a:xfrm>
            <a:off x="3249863" y="1825625"/>
            <a:ext cx="3012982" cy="4351338"/>
          </a:xfrm>
        </p:spPr>
      </p:pic>
      <p:pic>
        <p:nvPicPr>
          <p:cNvPr id="6" name="Рисунок 6" descr="Изображение выглядит как пол, внутренний, ребенок, человек&#10;&#10;Автоматически созданное описание">
            <a:extLst>
              <a:ext uri="{FF2B5EF4-FFF2-40B4-BE49-F238E27FC236}">
                <a16:creationId xmlns:a16="http://schemas.microsoft.com/office/drawing/2014/main" id="{B54546FA-4C7F-4F44-99E8-B02C52D9D8BD}"/>
              </a:ext>
            </a:extLst>
          </p:cNvPr>
          <p:cNvPicPr>
            <a:picLocks noGrp="1" noChangeAspect="1"/>
          </p:cNvPicPr>
          <p:nvPr>
            <p:ph sz="half" idx="2"/>
          </p:nvPr>
        </p:nvPicPr>
        <p:blipFill>
          <a:blip r:embed="rId3"/>
          <a:stretch>
            <a:fillRect/>
          </a:stretch>
        </p:blipFill>
        <p:spPr>
          <a:xfrm>
            <a:off x="7010703" y="1825625"/>
            <a:ext cx="2976111" cy="4351338"/>
          </a:xfrm>
        </p:spPr>
      </p:pic>
    </p:spTree>
    <p:extLst>
      <p:ext uri="{BB962C8B-B14F-4D97-AF65-F5344CB8AC3E}">
        <p14:creationId xmlns:p14="http://schemas.microsoft.com/office/powerpoint/2010/main" val="375417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806265-F609-4593-B514-8D7F3A624720}"/>
              </a:ext>
            </a:extLst>
          </p:cNvPr>
          <p:cNvSpPr>
            <a:spLocks noGrp="1"/>
          </p:cNvSpPr>
          <p:nvPr>
            <p:ph type="title"/>
          </p:nvPr>
        </p:nvSpPr>
        <p:spPr/>
        <p:txBody>
          <a:bodyPr/>
          <a:lstStyle/>
          <a:p>
            <a:r>
              <a:rPr lang="ru-RU" sz="3200" dirty="0">
                <a:latin typeface="Times New Roman"/>
                <a:cs typeface="Calibri Light"/>
              </a:rPr>
              <a:t>      </a:t>
            </a:r>
            <a:r>
              <a:rPr lang="ru-RU" sz="3200" b="1" i="1" dirty="0">
                <a:latin typeface="Times New Roman"/>
                <a:cs typeface="Calibri Light"/>
              </a:rPr>
              <a:t>     </a:t>
            </a:r>
            <a:r>
              <a:rPr lang="ru-RU" sz="4000" b="1" i="1" dirty="0">
                <a:latin typeface="Times New Roman"/>
                <a:cs typeface="Calibri Light"/>
              </a:rPr>
              <a:t>Предполагаемый результат</a:t>
            </a:r>
          </a:p>
        </p:txBody>
      </p:sp>
      <p:sp>
        <p:nvSpPr>
          <p:cNvPr id="3" name="Объект 2">
            <a:extLst>
              <a:ext uri="{FF2B5EF4-FFF2-40B4-BE49-F238E27FC236}">
                <a16:creationId xmlns:a16="http://schemas.microsoft.com/office/drawing/2014/main" id="{296D5DAE-2294-474E-ADE0-F2C0A8D4A4F2}"/>
              </a:ext>
            </a:extLst>
          </p:cNvPr>
          <p:cNvSpPr>
            <a:spLocks noGrp="1"/>
          </p:cNvSpPr>
          <p:nvPr>
            <p:ph sz="half" idx="1"/>
          </p:nvPr>
        </p:nvSpPr>
        <p:spPr>
          <a:xfrm>
            <a:off x="1698522" y="1825625"/>
            <a:ext cx="8856406" cy="983791"/>
          </a:xfrm>
        </p:spPr>
        <p:txBody>
          <a:bodyPr vert="horz" lIns="91440" tIns="45720" rIns="91440" bIns="45720" rtlCol="0" anchor="t">
            <a:normAutofit/>
          </a:bodyPr>
          <a:lstStyle/>
          <a:p>
            <a:r>
              <a:rPr lang="ru-RU" dirty="0">
                <a:latin typeface="Times New Roman"/>
                <a:cs typeface="Calibri"/>
              </a:rPr>
              <a:t>В ходе активного ознакомления детей со сказками, мы получили дополнительные знания.</a:t>
            </a:r>
          </a:p>
        </p:txBody>
      </p:sp>
      <p:pic>
        <p:nvPicPr>
          <p:cNvPr id="10" name="Рисунок 10" descr="Изображение выглядит как стена, внутренний, пол, загроможденный&#10;&#10;Автоматически созданное описание">
            <a:extLst>
              <a:ext uri="{FF2B5EF4-FFF2-40B4-BE49-F238E27FC236}">
                <a16:creationId xmlns:a16="http://schemas.microsoft.com/office/drawing/2014/main" id="{730D06EB-8683-40BA-8EA8-7C3A837A7BAF}"/>
              </a:ext>
            </a:extLst>
          </p:cNvPr>
          <p:cNvPicPr>
            <a:picLocks noGrp="1" noChangeAspect="1"/>
          </p:cNvPicPr>
          <p:nvPr>
            <p:ph sz="half" idx="2"/>
          </p:nvPr>
        </p:nvPicPr>
        <p:blipFill>
          <a:blip r:embed="rId2"/>
          <a:stretch>
            <a:fillRect/>
          </a:stretch>
        </p:blipFill>
        <p:spPr>
          <a:xfrm>
            <a:off x="5010453" y="2624496"/>
            <a:ext cx="4051515" cy="3933466"/>
          </a:xfrm>
        </p:spPr>
      </p:pic>
      <p:sp>
        <p:nvSpPr>
          <p:cNvPr id="5" name="TextBox 1">
            <a:extLst>
              <a:ext uri="{FF2B5EF4-FFF2-40B4-BE49-F238E27FC236}">
                <a16:creationId xmlns:a16="http://schemas.microsoft.com/office/drawing/2014/main" id="{EE77ACC8-DA76-4CCF-8836-9EBE9541D3C8}"/>
              </a:ext>
            </a:extLst>
          </p:cNvPr>
          <p:cNvSpPr txBox="1"/>
          <p:nvPr/>
        </p:nvSpPr>
        <p:spPr>
          <a:xfrm flipV="1">
            <a:off x="3126658" y="2893763"/>
            <a:ext cx="2743200" cy="14127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ru-RU" dirty="0">
              <a:cs typeface="Calibri"/>
            </a:endParaRPr>
          </a:p>
        </p:txBody>
      </p:sp>
    </p:spTree>
    <p:extLst>
      <p:ext uri="{BB962C8B-B14F-4D97-AF65-F5344CB8AC3E}">
        <p14:creationId xmlns:p14="http://schemas.microsoft.com/office/powerpoint/2010/main" val="233922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F03308-94C7-4B08-A90D-5C7627920BE1}"/>
              </a:ext>
            </a:extLst>
          </p:cNvPr>
          <p:cNvSpPr>
            <a:spLocks noGrp="1"/>
          </p:cNvSpPr>
          <p:nvPr>
            <p:ph type="title"/>
          </p:nvPr>
        </p:nvSpPr>
        <p:spPr>
          <a:xfrm>
            <a:off x="1784554" y="365125"/>
            <a:ext cx="9569246" cy="1350143"/>
          </a:xfrm>
        </p:spPr>
        <p:txBody>
          <a:bodyPr>
            <a:normAutofit/>
          </a:bodyPr>
          <a:lstStyle/>
          <a:p>
            <a:r>
              <a:rPr lang="ru-RU" sz="4000" b="1" i="1" dirty="0">
                <a:latin typeface="Times New Roman"/>
                <a:cs typeface="Calibri Light"/>
              </a:rPr>
              <a:t> Работа с родителями</a:t>
            </a:r>
            <a:endParaRPr lang="ru-RU" sz="4000" b="1" i="1" dirty="0">
              <a:latin typeface="Times New Roman"/>
            </a:endParaRPr>
          </a:p>
        </p:txBody>
      </p:sp>
      <p:pic>
        <p:nvPicPr>
          <p:cNvPr id="13" name="Рисунок 13" descr="Изображение выглядит как стена, внутренний&#10;&#10;Автоматически созданное описание">
            <a:extLst>
              <a:ext uri="{FF2B5EF4-FFF2-40B4-BE49-F238E27FC236}">
                <a16:creationId xmlns:a16="http://schemas.microsoft.com/office/drawing/2014/main" id="{8F2B5D98-E9F0-4325-A0E7-C8F3AEA97F42}"/>
              </a:ext>
            </a:extLst>
          </p:cNvPr>
          <p:cNvPicPr>
            <a:picLocks noGrp="1" noChangeAspect="1"/>
          </p:cNvPicPr>
          <p:nvPr>
            <p:ph sz="half" idx="1"/>
          </p:nvPr>
        </p:nvPicPr>
        <p:blipFill>
          <a:blip r:embed="rId2"/>
          <a:stretch>
            <a:fillRect/>
          </a:stretch>
        </p:blipFill>
        <p:spPr>
          <a:xfrm>
            <a:off x="2930314" y="1641271"/>
            <a:ext cx="3000693" cy="4535692"/>
          </a:xfrm>
        </p:spPr>
      </p:pic>
      <p:pic>
        <p:nvPicPr>
          <p:cNvPr id="14" name="Рисунок 14" descr="Изображение выглядит как текст, внутренний&#10;&#10;Автоматически созданное описание">
            <a:extLst>
              <a:ext uri="{FF2B5EF4-FFF2-40B4-BE49-F238E27FC236}">
                <a16:creationId xmlns:a16="http://schemas.microsoft.com/office/drawing/2014/main" id="{B4939AAB-C7CA-4EE6-94E9-E6286ACDA9F0}"/>
              </a:ext>
            </a:extLst>
          </p:cNvPr>
          <p:cNvPicPr>
            <a:picLocks noGrp="1" noChangeAspect="1"/>
          </p:cNvPicPr>
          <p:nvPr>
            <p:ph sz="half" idx="2"/>
          </p:nvPr>
        </p:nvPicPr>
        <p:blipFill>
          <a:blip r:embed="rId3"/>
          <a:stretch>
            <a:fillRect/>
          </a:stretch>
        </p:blipFill>
        <p:spPr>
          <a:xfrm>
            <a:off x="6135329" y="2298886"/>
            <a:ext cx="5181600" cy="3811120"/>
          </a:xfrm>
        </p:spPr>
      </p:pic>
    </p:spTree>
    <p:extLst>
      <p:ext uri="{BB962C8B-B14F-4D97-AF65-F5344CB8AC3E}">
        <p14:creationId xmlns:p14="http://schemas.microsoft.com/office/powerpoint/2010/main" val="30258389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11</Slides>
  <Notes>0</Notes>
  <HiddenSlides>0</HiddenSlide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"В гостях у сказки"  Первая младшая группа "Пчелки"</vt:lpstr>
      <vt:lpstr>Вид проекта: познавательный</vt:lpstr>
      <vt:lpstr>Презентация PowerPoint</vt:lpstr>
      <vt:lpstr>Актуальность проекта</vt:lpstr>
      <vt:lpstr>Знакомство и чтение русских народных сказок</vt:lpstr>
      <vt:lpstr>Лепка героев сказок, изготовление поделок различными методами (аппликации).</vt:lpstr>
      <vt:lpstr>Инсценировка сказки "Репка".</vt:lpstr>
      <vt:lpstr>           Предполагаемый результат</vt:lpstr>
      <vt:lpstr> Работа с родителями</vt:lpstr>
      <vt:lpstr>Библиография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revision>245</cp:revision>
  <dcterms:created xsi:type="dcterms:W3CDTF">2022-01-30T17:11:23Z</dcterms:created>
  <dcterms:modified xsi:type="dcterms:W3CDTF">2022-02-28T06:32:53Z</dcterms:modified>
</cp:coreProperties>
</file>