
<file path=[Content_Types].xml><?xml version="1.0" encoding="utf-8"?>
<Types xmlns="http://schemas.openxmlformats.org/package/2006/content-types">
  <Default ContentType="application/xml" Extension="xml"/>
  <Default ContentType="image/jpeg" Extension="jpeg"/>
  <Default ContentType="application/vnd.openxmlformats-package.relationships+xml" Extension="rels"/>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0.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3.xml"/>
  <Override ContentType="application/vnd.openxmlformats-officedocument.presentationml.slide+xml" PartName="/ppt/slides/slide13.xml"/>
  <Override ContentType="application/vnd.openxmlformats-officedocument.presentationml.slide+xml" PartName="/ppt/slides/slide9.xml"/>
  <Override ContentType="application/vnd.openxmlformats-officedocument.presentationml.slide+xml" PartName="/ppt/slides/slide7.xml"/>
  <Override ContentType="application/vnd.openxmlformats-officedocument.presentationml.presentation.main+xml" PartName="/ppt/presentation.xml"/>
  <Override ContentType="application/vnd.openxmlformats-officedocument.presentationml.presProps+xml" PartName="/ppt/presProps2.xml"/>
  <Override ContentType="application/vnd.openxmlformats-officedocument.theme+xml" PartName="/ppt/theme/theme1.xml"/>
  <Override ContentType="application/vnd.openxmlformats-officedocument.presentationml.viewProps+xml" PartName="/ppt/viewProps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Lst>
  <p:sldSz cy="6858000" cx="9144000"/>
  <p:notesSz cx="6858000" cy="9144000"/>
  <p:defaultTextStyle>
    <a:defPPr lvl="0">
      <a:defRPr lang="ru-RU"/>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2.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2.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9.xml"/><Relationship Id="rId10" Type="http://schemas.openxmlformats.org/officeDocument/2006/relationships/slide" Target="slides/slide7.xml"/><Relationship Id="rId13" Type="http://schemas.openxmlformats.org/officeDocument/2006/relationships/slide" Target="slides/slide13.xml"/><Relationship Id="rId12" Type="http://schemas.openxmlformats.org/officeDocument/2006/relationships/slide" Target="slides/slide11.xml"/><Relationship Id="rId1" Type="http://schemas.openxmlformats.org/officeDocument/2006/relationships/theme" Target="theme/theme1.xml"/><Relationship Id="rId2" Type="http://schemas.openxmlformats.org/officeDocument/2006/relationships/viewProps" Target="viewProps2.xml"/><Relationship Id="rId3" Type="http://schemas.openxmlformats.org/officeDocument/2006/relationships/presProps" Target="presProps2.xml"/><Relationship Id="rId4" Type="http://schemas.openxmlformats.org/officeDocument/2006/relationships/slideMaster" Target="slideMasters/slideMaster1.xml"/><Relationship Id="rId9" Type="http://schemas.openxmlformats.org/officeDocument/2006/relationships/slide" Target="slides/slide6.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16.02.2021</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16.02.2021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16.02.2021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16.02.2021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16.02.2021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16.02.2021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16.02.2021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16.02.2021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16.02.2021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16.02.2021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16.02.2021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16.02.2021</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28604"/>
            <a:ext cx="7772400" cy="5857916"/>
          </a:xfrm>
        </p:spPr>
        <p:txBody>
          <a:bodyPr>
            <a:noAutofit/>
          </a:bodyPr>
          <a:lstStyle/>
          <a:p>
            <a:r>
              <a:rPr lang="ru-RU" sz="6600" b="1" dirty="0" smtClean="0"/>
              <a:t>Формирование моторных навыков у детей с ОВЗ через кружковую работу.</a:t>
            </a:r>
            <a:r>
              <a:rPr lang="ru-RU" sz="6600" dirty="0" smtClean="0"/>
              <a:t/>
            </a:r>
            <a:br>
              <a:rPr lang="ru-RU" sz="6600" dirty="0" smtClean="0"/>
            </a:br>
            <a:endParaRPr lang="ru-RU" sz="6600" dirty="0"/>
          </a:p>
        </p:txBody>
      </p:sp>
      <p:sp>
        <p:nvSpPr>
          <p:cNvPr id="3" name="Подзаголовок 2"/>
          <p:cNvSpPr>
            <a:spLocks noGrp="1"/>
          </p:cNvSpPr>
          <p:nvPr>
            <p:ph type="subTitle" idx="1"/>
          </p:nvPr>
        </p:nvSpPr>
        <p:spPr>
          <a:xfrm>
            <a:off x="1371600" y="4929198"/>
            <a:ext cx="6400800" cy="709602"/>
          </a:xfrm>
        </p:spPr>
        <p:txBody>
          <a:bodyPr/>
          <a:lstStyle/>
          <a:p>
            <a:endParaRPr lang="ru-RU" dirty="0"/>
          </a:p>
        </p:txBody>
      </p:sp>
    </p:spTree>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0" y="428604"/>
            <a:ext cx="9144000" cy="52322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3 этап.</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Основная задача этапа закрепление и совершенствование действий с мячом: ловить мяч с хлопком, поворотом; отбивание об пол усложняю, провожу в сочетании с ходьбой. Закрепление осуществляю в основном в подвижных играх, включающих эти действия:</a:t>
            </a:r>
            <a:r>
              <a:rPr kumimoji="0" lang="ru-RU" sz="2400" b="0" i="0" u="none" strike="noStrike" cap="none" normalizeH="0" dirty="0" smtClean="0">
                <a:ln>
                  <a:noFill/>
                </a:ln>
                <a:solidFill>
                  <a:schemeClr val="tx1"/>
                </a:solidFill>
                <a:effectLst/>
                <a:latin typeface="Calibri" pitchFamily="34" charset="0"/>
                <a:ea typeface="Times New Roman" pitchFamily="18" charset="0"/>
                <a:cs typeface="Calibri" pitchFamily="34" charset="0"/>
              </a:rPr>
              <a:t> «Самый ловкий»,</a:t>
            </a:r>
            <a:r>
              <a:rPr lang="ru-RU" sz="2400" dirty="0" smtClean="0">
                <a:latin typeface="Calibri" pitchFamily="34" charset="0"/>
                <a:ea typeface="Times New Roman" pitchFamily="18" charset="0"/>
                <a:cs typeface="Calibri" pitchFamily="34" charset="0"/>
              </a:rPr>
              <a:t> «Займи свободный кружок». </a:t>
            </a:r>
          </a:p>
          <a:p>
            <a:pPr lvl="0" eaLnBrk="0" fontAlgn="base" hangingPunct="0">
              <a:spcBef>
                <a:spcPct val="0"/>
              </a:spcBef>
              <a:spcAft>
                <a:spcPct val="0"/>
              </a:spcAft>
            </a:pPr>
            <a:r>
              <a:rPr lang="ru-RU" sz="2400" dirty="0" smtClean="0">
                <a:latin typeface="Calibri" pitchFamily="34" charset="0"/>
                <a:ea typeface="Times New Roman" pitchFamily="18" charset="0"/>
                <a:cs typeface="Calibri" pitchFamily="34" charset="0"/>
              </a:rPr>
              <a:t>Соблюдаю </a:t>
            </a: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постепенное усложнение обучения, на данном его этапе провожу игры, в которых игровое действие развертывается между несколькими командами (например, «Мяч водящему», «Вызов</a:t>
            </a:r>
            <a:r>
              <a:rPr kumimoji="0" lang="ru-RU" sz="2400" b="0" i="0" u="none" strike="noStrike" cap="none" normalizeH="0" dirty="0" smtClean="0">
                <a:ln>
                  <a:noFill/>
                </a:ln>
                <a:solidFill>
                  <a:schemeClr val="tx1"/>
                </a:solidFill>
                <a:effectLst/>
                <a:latin typeface="Calibri" pitchFamily="34" charset="0"/>
                <a:ea typeface="Times New Roman" pitchFamily="18" charset="0"/>
                <a:cs typeface="Calibri" pitchFamily="34" charset="0"/>
              </a:rPr>
              <a:t> </a:t>
            </a:r>
            <a:r>
              <a:rPr kumimoji="0" lang="ru-RU" sz="2400" b="0" i="0" u="none" strike="noStrike" cap="none" normalizeH="0" smtClean="0">
                <a:ln>
                  <a:noFill/>
                </a:ln>
                <a:solidFill>
                  <a:schemeClr val="tx1"/>
                </a:solidFill>
                <a:effectLst/>
                <a:latin typeface="Calibri" pitchFamily="34" charset="0"/>
                <a:ea typeface="Times New Roman" pitchFamily="18" charset="0"/>
                <a:cs typeface="Calibri" pitchFamily="34" charset="0"/>
              </a:rPr>
              <a:t>по имени</a:t>
            </a:r>
            <a:r>
              <a:rPr kumimoji="0" lang="ru-RU" sz="2400" b="0" i="0" u="none" strike="noStrike" cap="none" normalizeH="0" baseline="0" smtClean="0">
                <a:ln>
                  <a:noFill/>
                </a:ln>
                <a:solidFill>
                  <a:schemeClr val="tx1"/>
                </a:solidFill>
                <a:effectLst/>
                <a:latin typeface="Calibri" pitchFamily="34" charset="0"/>
                <a:ea typeface="Times New Roman" pitchFamily="18" charset="0"/>
                <a:cs typeface="Calibri" pitchFamily="34" charset="0"/>
              </a:rPr>
              <a:t>»).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Подвижные игры создают условия для формирования у детей ориентировки в пространстве. Дети учатся находить свое место в колонне, в кругу, действовать по сигналу.</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785794"/>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Игры и игровые упражнения с мячом играют большую роль во всестороннем физическом и интеллектуальном, психическом развитии детей дошкольного возраста. Не стоит рассматривать мяч только как средство для развития физических качеств – ловкости, меткости, силы, координации. Возможности этой игрушки далеко не исчерпываются этим. Мяч может способствовать развитию не только физических, но и многих психических способностей.</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7166"/>
            <a:ext cx="8229600" cy="2643206"/>
          </a:xfrm>
        </p:spPr>
        <p:txBody>
          <a:bodyPr>
            <a:noAutofit/>
          </a:bodyPr>
          <a:lstStyle/>
          <a:p>
            <a:r>
              <a:rPr lang="ru-RU" sz="3200" dirty="0" smtClean="0"/>
              <a:t>Программа кружка «</a:t>
            </a:r>
            <a:r>
              <a:rPr lang="ru-RU" sz="3200" dirty="0" err="1" smtClean="0"/>
              <a:t>Здоровейка</a:t>
            </a:r>
            <a:r>
              <a:rPr lang="ru-RU" sz="3200" dirty="0" smtClean="0"/>
              <a:t>» составлена с учетом специфических особенностей  моторно-двигательного, умственного, эмоционального развития детей с ОВЗ, структуры и степени выраженности дефекта.</a:t>
            </a:r>
            <a:endParaRPr lang="ru-RU" sz="3200" dirty="0"/>
          </a:p>
        </p:txBody>
      </p:sp>
      <p:sp>
        <p:nvSpPr>
          <p:cNvPr id="3" name="Содержимое 2"/>
          <p:cNvSpPr>
            <a:spLocks noGrp="1"/>
          </p:cNvSpPr>
          <p:nvPr>
            <p:ph idx="1"/>
          </p:nvPr>
        </p:nvSpPr>
        <p:spPr>
          <a:xfrm>
            <a:off x="457200" y="3286124"/>
            <a:ext cx="8229600" cy="3038476"/>
          </a:xfrm>
        </p:spPr>
        <p:txBody>
          <a:bodyPr/>
          <a:lstStyle/>
          <a:p>
            <a:r>
              <a:rPr lang="ru-RU" b="1" dirty="0" smtClean="0"/>
              <a:t>Цель программы: </a:t>
            </a:r>
            <a:r>
              <a:rPr lang="ru-RU" dirty="0" smtClean="0"/>
              <a:t>создание условий для коррекции физического и психического развития детей с ОВЗ 5-7 лет через приобретение двигательного опыта в работе с мячом детей со  сложной структурой дефекта.</a:t>
            </a:r>
          </a:p>
          <a:p>
            <a:pPr>
              <a:buNone/>
            </a:pP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857232"/>
            <a:ext cx="91440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49263" algn="l"/>
              </a:tabLst>
            </a:pPr>
            <a:r>
              <a:rPr kumimoji="0" lang="ru-RU" sz="24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Для достижения поставленной цели необходимо решать следующие задачи:</a:t>
            </a:r>
            <a:endParaRPr kumimoji="0" lang="ru-RU"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l"/>
              </a:tabLst>
            </a:pP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1. Формировать у детей интерес к играм с мячом.</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l"/>
              </a:tabLst>
            </a:pP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2. Формировать навыки передачи, ловли, ведения и бросков мяча в корзину; сочетать эти действия между собой.</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l"/>
              </a:tabLst>
            </a:pP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3. Воспитывать умение играть с мячом, не мешая, друг другу, ориентироваться в зале и на площадке.</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l"/>
              </a:tabLst>
            </a:pP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4. Учить детей выполнять действия по образцу и речевой инструкции.</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l"/>
              </a:tabLst>
            </a:pP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5. Воспитывать выдержку, настойчивость, решительность, смелость, организованность.</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l"/>
              </a:tabLst>
            </a:pP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6. Учить играть коллективно, подчинять собственные желания интересам коллектива.</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27" name="Shape 26627"/>
        <p:cNvGrpSpPr/>
        <p:nvPr/>
      </p:nvGrpSpPr>
      <p:grpSpPr>
        <a:xfrm>
          <a:off x="0" y="0"/>
          <a:ext cx="0" cy="0"/>
          <a:chOff x="0" y="0"/>
          <a:chExt cx="0" cy="0"/>
        </a:xfrm>
      </p:grpSpPr>
      <p:sp>
        <p:nvSpPr>
          <p:cNvPr id="26628" name="Google Shape;26628;p1"/>
          <p:cNvSpPr txBox="1"/>
          <p:nvPr>
            <p:ph type="title"/>
          </p:nvPr>
        </p:nvSpPr>
        <p:spPr>
          <a:xfrm>
            <a:off x="457200" y="571480"/>
            <a:ext cx="8229600" cy="1000200"/>
          </a:xfrm>
          <a:prstGeom prst="rect">
            <a:avLst/>
          </a:prstGeom>
          <a:noFill/>
          <a:ln>
            <a:noFill/>
          </a:ln>
        </p:spPr>
        <p:txBody>
          <a:bodyPr anchorCtr="0" anchor="b" bIns="0" lIns="0" spcFirstLastPara="1" rIns="0" wrap="square" tIns="45700">
            <a:normAutofit fontScale="90000"/>
          </a:bodyPr>
          <a:lstStyle/>
          <a:p>
            <a:pPr indent="0" lvl="0" marL="0" rtl="0" algn="l">
              <a:spcBef>
                <a:spcPts val="0"/>
              </a:spcBef>
              <a:spcAft>
                <a:spcPts val="0"/>
              </a:spcAft>
              <a:buClr>
                <a:schemeClr val="dk2"/>
              </a:buClr>
              <a:buSzPct val="125000"/>
              <a:buFont typeface="Calibri"/>
              <a:buNone/>
            </a:pPr>
            <a:br>
              <a:rPr lang="ru-RU"/>
            </a:br>
            <a:r>
              <a:rPr lang="ru-RU" sz="5400"/>
              <a:t> </a:t>
            </a:r>
            <a:r>
              <a:rPr b="1" lang="ru-RU" sz="4000"/>
              <a:t>На занятиях соблюдаются основные педагогические принципы:</a:t>
            </a:r>
            <a:endParaRPr b="1" sz="4000"/>
          </a:p>
        </p:txBody>
      </p:sp>
      <p:sp>
        <p:nvSpPr>
          <p:cNvPr id="26629" name="Google Shape;26629;p1"/>
          <p:cNvSpPr txBox="1"/>
          <p:nvPr>
            <p:ph idx="1" type="body"/>
          </p:nvPr>
        </p:nvSpPr>
        <p:spPr>
          <a:xfrm>
            <a:off x="457200" y="1920085"/>
            <a:ext cx="4038600" cy="443490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660"/>
              <a:buChar char="⚫"/>
            </a:pPr>
            <a:r>
              <a:rPr lang="ru-RU" sz="2800"/>
              <a:t>- последовательность;</a:t>
            </a:r>
            <a:endParaRPr/>
          </a:p>
          <a:p>
            <a:pPr indent="-274320" lvl="0" marL="274320" rtl="0" algn="l">
              <a:spcBef>
                <a:spcPts val="560"/>
              </a:spcBef>
              <a:spcAft>
                <a:spcPts val="0"/>
              </a:spcAft>
              <a:buSzPts val="2660"/>
              <a:buChar char="⚫"/>
            </a:pPr>
            <a:r>
              <a:rPr lang="ru-RU" sz="2800"/>
              <a:t>- повторяемость;</a:t>
            </a:r>
            <a:endParaRPr/>
          </a:p>
          <a:p>
            <a:pPr indent="-274320" lvl="0" marL="274320" rtl="0" algn="l">
              <a:spcBef>
                <a:spcPts val="560"/>
              </a:spcBef>
              <a:spcAft>
                <a:spcPts val="0"/>
              </a:spcAft>
              <a:buSzPts val="2660"/>
              <a:buChar char="⚫"/>
            </a:pPr>
            <a:r>
              <a:rPr lang="ru-RU" sz="2800"/>
              <a:t>- доступность;</a:t>
            </a:r>
            <a:endParaRPr/>
          </a:p>
          <a:p>
            <a:pPr indent="-274320" lvl="0" marL="274320" rtl="0" algn="l">
              <a:spcBef>
                <a:spcPts val="560"/>
              </a:spcBef>
              <a:spcAft>
                <a:spcPts val="0"/>
              </a:spcAft>
              <a:buSzPts val="2660"/>
              <a:buChar char="⚫"/>
            </a:pPr>
            <a:r>
              <a:rPr lang="ru-RU" sz="2800"/>
              <a:t>- эмоциональность;</a:t>
            </a:r>
            <a:endParaRPr/>
          </a:p>
          <a:p>
            <a:pPr indent="-274320" lvl="0" marL="274320" rtl="0" algn="l">
              <a:spcBef>
                <a:spcPts val="560"/>
              </a:spcBef>
              <a:spcAft>
                <a:spcPts val="0"/>
              </a:spcAft>
              <a:buSzPts val="2660"/>
              <a:buChar char="⚫"/>
            </a:pPr>
            <a:r>
              <a:rPr lang="ru-RU" sz="2800"/>
              <a:t>- создание единых игровых ситуаций.</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428604"/>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своей работе</a:t>
            </a: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для формирования моторных навыков,</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 использую различные упражнения с мячом. Упражнения  с мячом различного объема развивают не только крупные</a:t>
            </a: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но и мелкие мышцы</a:t>
            </a: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увеличивают подвижность в суставах пальцев и кистях, усиливают кровообращение. Развитие руки стимулирует формирование остальных двигательных функций организма, активизируя всю психическую деятельность ребенка,  выделение ведущей руки, формируется согласованность совместных действий обеих рук. Все это имеет особое значение для коррекции отклонений в познавательной сфере детей с особенностями интеллектуального развития.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Процесс обучения играм и упражнениям с мячом я разделила на следующие этапы:</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Первоначальное обучение.</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Углубленное разучивание.</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Закрепление и совершенствование движений.</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33" name="Shape 26633"/>
        <p:cNvGrpSpPr/>
        <p:nvPr/>
      </p:nvGrpSpPr>
      <p:grpSpPr>
        <a:xfrm>
          <a:off x="0" y="0"/>
          <a:ext cx="0" cy="0"/>
          <a:chOff x="0" y="0"/>
          <a:chExt cx="0" cy="0"/>
        </a:xfrm>
      </p:grpSpPr>
      <p:sp>
        <p:nvSpPr>
          <p:cNvPr id="26634" name="Google Shape;26634;p1"/>
          <p:cNvSpPr/>
          <p:nvPr/>
        </p:nvSpPr>
        <p:spPr>
          <a:xfrm>
            <a:off x="500111" y="674411"/>
            <a:ext cx="8143800" cy="5509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2800"/>
              <a:buFont typeface="Constantia"/>
              <a:buNone/>
            </a:pPr>
            <a:r>
              <a:rPr b="1" lang="ru-RU" sz="2800">
                <a:solidFill>
                  <a:schemeClr val="dk1"/>
                </a:solidFill>
                <a:latin typeface="Constantia"/>
                <a:ea typeface="Constantia"/>
                <a:cs typeface="Constantia"/>
                <a:sym typeface="Constantia"/>
              </a:rPr>
              <a:t>                                     1 этап. </a:t>
            </a:r>
            <a:endParaRPr sz="1800">
              <a:solidFill>
                <a:schemeClr val="dk1"/>
              </a:solidFill>
              <a:latin typeface="Constantia"/>
              <a:ea typeface="Constantia"/>
              <a:cs typeface="Constantia"/>
              <a:sym typeface="Constantia"/>
            </a:endParaRPr>
          </a:p>
          <a:p>
            <a:pPr indent="0" lvl="0" marL="0" marR="0" rtl="0" algn="l">
              <a:spcBef>
                <a:spcPts val="0"/>
              </a:spcBef>
              <a:spcAft>
                <a:spcPts val="0"/>
              </a:spcAft>
              <a:buClr>
                <a:schemeClr val="dk1"/>
              </a:buClr>
              <a:buSzPts val="1800"/>
              <a:buFont typeface="Constantia"/>
              <a:buNone/>
            </a:pPr>
            <a:r>
              <a:rPr lang="ru-RU" sz="1800">
                <a:solidFill>
                  <a:schemeClr val="dk1"/>
                </a:solidFill>
                <a:latin typeface="Constantia"/>
                <a:ea typeface="Constantia"/>
                <a:cs typeface="Constantia"/>
                <a:sym typeface="Constantia"/>
              </a:rPr>
              <a:t>На начальном этапе обучения упражняю детей в разнообразных действиях, а также стимулирую свободные игры с мячом в самостоятельной двигательной деятельности. При обучении детей упражнениям с мячом особое внимание уделяю главным элементам двигательных действий: ловля, катание, передача, ведение, бросок. </a:t>
            </a:r>
            <a:endParaRPr sz="1800">
              <a:solidFill>
                <a:schemeClr val="dk1"/>
              </a:solidFill>
              <a:latin typeface="Constantia"/>
              <a:ea typeface="Constantia"/>
              <a:cs typeface="Constantia"/>
              <a:sym typeface="Constantia"/>
            </a:endParaRPr>
          </a:p>
          <a:p>
            <a:pPr indent="0" lvl="0" marL="0" marR="0" rtl="0" algn="l">
              <a:spcBef>
                <a:spcPts val="0"/>
              </a:spcBef>
              <a:spcAft>
                <a:spcPts val="0"/>
              </a:spcAft>
              <a:buClr>
                <a:schemeClr val="dk1"/>
              </a:buClr>
              <a:buSzPts val="1800"/>
              <a:buFont typeface="Constantia"/>
              <a:buNone/>
            </a:pPr>
            <a:r>
              <a:rPr lang="ru-RU" sz="1800">
                <a:solidFill>
                  <a:schemeClr val="dk1"/>
                </a:solidFill>
                <a:latin typeface="Constantia"/>
                <a:ea typeface="Constantia"/>
                <a:cs typeface="Constantia"/>
                <a:sym typeface="Constantia"/>
              </a:rPr>
              <a:t>Дети любят играть с мячом, если упражнения с ними не требуют сложных действий. Поэтому в самом начале предлагаю упражнения простые по своей структуре и задачам. Это катание мяча в прямом направлении, катание друг другу, в ворота, бросание мяча педагогу, бросание мяча вверх, об пол, бросание в даль («Кто дальше бросит», «Добрось до меня»). Катание мяча в прямом направлении или друг другу является наиболее простым упражнением, однако для его выполнения ребенок должен оттолкнуть мяч с определенной силой и в нужном направлении. («Кати ко мне», «Докати до меня»). Дети катают и прокатывают мяч между предметами с трудом, поэтому неоднократно повторяем эти упражнения с детьми, чтобы у детей закрепились мышечные ощущения, которые способствуют формированию правильных навыков движения.</a:t>
            </a:r>
            <a:endParaRPr sz="1800">
              <a:solidFill>
                <a:schemeClr val="dk1"/>
              </a:solidFill>
              <a:latin typeface="Constantia"/>
              <a:ea typeface="Constantia"/>
              <a:cs typeface="Constantia"/>
              <a:sym typeface="Constantia"/>
            </a:endParaRPr>
          </a:p>
          <a:p>
            <a:pPr indent="0" lvl="0" marL="0" marR="0" rtl="0" algn="l">
              <a:spcBef>
                <a:spcPts val="0"/>
              </a:spcBef>
              <a:spcAft>
                <a:spcPts val="0"/>
              </a:spcAft>
              <a:buClr>
                <a:schemeClr val="dk1"/>
              </a:buClr>
              <a:buSzPts val="1800"/>
              <a:buFont typeface="Constantia"/>
              <a:buNone/>
            </a:pPr>
            <a:r>
              <a:t/>
            </a:r>
            <a:endParaRPr sz="1800">
              <a:solidFill>
                <a:schemeClr val="dk1"/>
              </a:solidFill>
              <a:latin typeface="Constantia"/>
              <a:ea typeface="Constantia"/>
              <a:cs typeface="Constantia"/>
              <a:sym typeface="Constanti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428604"/>
            <a:ext cx="9144000"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2 этап.</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После овладения основными элементами изучаемого действия осуществляю углубленное разучивание. На данном этапе обучения, отрабатываю точность выполнения движений с мячом, исправляю имеющиеся ошибки.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Отрабатываю с детьми навыки в катании, бросании, метании мяча. При катании мячей, добиваюсь правильного отталкивания мяча обеими руками, придавая движению нужное направление: «Прокати мяч вокруг предметов», «Прокати мяч, не задевая кубиков», «Сбей кеглю».</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Продолжаем с детьми работу по метанию мяча в даль и начинаю учить детей бросать мяч в цель одной или двумя руками: «Сбей игрушку», «Мяч в корзину», «Кто больше забьет мячей в ворота».</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