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8" r:id="rId3"/>
    <p:sldId id="272" r:id="rId4"/>
    <p:sldId id="273" r:id="rId5"/>
    <p:sldId id="275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533E-DBCE-47A3-9F34-4939FB1CA295}" type="datetimeFigureOut">
              <a:rPr lang="ru-RU" smtClean="0"/>
              <a:t>06.03.2022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7641-9626-4D18-8812-0E3DD9CEB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605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533E-DBCE-47A3-9F34-4939FB1CA295}" type="datetimeFigureOut">
              <a:rPr lang="ru-RU" smtClean="0"/>
              <a:t>06.03.2022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7641-9626-4D18-8812-0E3DD9CEB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328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533E-DBCE-47A3-9F34-4939FB1CA295}" type="datetimeFigureOut">
              <a:rPr lang="ru-RU" smtClean="0"/>
              <a:t>06.03.2022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7641-9626-4D18-8812-0E3DD9CEB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190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533E-DBCE-47A3-9F34-4939FB1CA295}" type="datetimeFigureOut">
              <a:rPr lang="ru-RU" smtClean="0"/>
              <a:t>06.03.2022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7641-9626-4D18-8812-0E3DD9CEB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894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533E-DBCE-47A3-9F34-4939FB1CA295}" type="datetimeFigureOut">
              <a:rPr lang="ru-RU" smtClean="0"/>
              <a:t>06.03.2022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7641-9626-4D18-8812-0E3DD9CEB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9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533E-DBCE-47A3-9F34-4939FB1CA295}" type="datetimeFigureOut">
              <a:rPr lang="ru-RU" smtClean="0"/>
              <a:t>06.03.2022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7641-9626-4D18-8812-0E3DD9CEB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350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533E-DBCE-47A3-9F34-4939FB1CA295}" type="datetimeFigureOut">
              <a:rPr lang="ru-RU" smtClean="0"/>
              <a:t>06.03.2022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7641-9626-4D18-8812-0E3DD9CEB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894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533E-DBCE-47A3-9F34-4939FB1CA295}" type="datetimeFigureOut">
              <a:rPr lang="ru-RU" smtClean="0"/>
              <a:t>06.03.2022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7641-9626-4D18-8812-0E3DD9CEB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121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533E-DBCE-47A3-9F34-4939FB1CA295}" type="datetimeFigureOut">
              <a:rPr lang="ru-RU" smtClean="0"/>
              <a:t>06.03.2022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7641-9626-4D18-8812-0E3DD9CEB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600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533E-DBCE-47A3-9F34-4939FB1CA295}" type="datetimeFigureOut">
              <a:rPr lang="ru-RU" smtClean="0"/>
              <a:t>06.03.2022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7641-9626-4D18-8812-0E3DD9CEB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38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533E-DBCE-47A3-9F34-4939FB1CA295}" type="datetimeFigureOut">
              <a:rPr lang="ru-RU" smtClean="0"/>
              <a:t>06.03.2022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7641-9626-4D18-8812-0E3DD9CEB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677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E533E-DBCE-47A3-9F34-4939FB1CA295}" type="datetimeFigureOut">
              <a:rPr lang="ru-RU" smtClean="0"/>
              <a:t>06.03.2022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B7641-9626-4D18-8812-0E3DD9CEB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61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catherineasquithgallery.com/uploads/posts/2021-03/1614694284_150-p-detskii-fon-s-ramkoi-20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82" y="0"/>
            <a:ext cx="122059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11393" y="1430629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Советы для </a:t>
            </a:r>
            <a:r>
              <a:rPr lang="ru-RU" sz="3200" b="1" i="1" dirty="0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родителей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Cambria" pitchFamily="18" charset="0"/>
              </a:rPr>
              <a:t>«</a:t>
            </a:r>
            <a:r>
              <a:rPr lang="ru-RU" sz="3200" b="1" i="1" dirty="0" smtClean="0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Значение рисования для </a:t>
            </a:r>
            <a:r>
              <a:rPr lang="ru-RU" sz="3200" b="1" i="1" smtClean="0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старших </a:t>
            </a:r>
            <a:r>
              <a:rPr lang="ru-RU" sz="3200" b="1" i="1" smtClean="0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дошкольников</a:t>
            </a:r>
            <a:r>
              <a:rPr lang="ru-RU" sz="3200" b="1" i="1" dirty="0" smtClean="0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». </a:t>
            </a:r>
            <a:r>
              <a:rPr lang="ru-RU" sz="3200" b="1" i="1" dirty="0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/>
            </a:r>
            <a:br>
              <a:rPr lang="ru-RU" sz="3200" b="1" i="1" dirty="0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</a:br>
            <a:endParaRPr lang="ru-RU" sz="3200" b="1" i="1" dirty="0"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84021" y="843240"/>
            <a:ext cx="3151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МАДОУ  № 57 г. Красноярск</a:t>
            </a:r>
            <a:endParaRPr lang="ru-RU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729057" y="567697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Воспитатели:</a:t>
            </a:r>
          </a:p>
          <a:p>
            <a:r>
              <a:rPr lang="ru-RU" b="1" dirty="0" err="1" smtClean="0">
                <a:solidFill>
                  <a:srgbClr val="002060"/>
                </a:solidFill>
                <a:latin typeface="Cambria" pitchFamily="18" charset="0"/>
              </a:rPr>
              <a:t>Белошитская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 Татьяна Петровна</a:t>
            </a:r>
          </a:p>
          <a:p>
            <a:r>
              <a:rPr lang="ru-RU" b="1" dirty="0" err="1" smtClean="0">
                <a:solidFill>
                  <a:srgbClr val="002060"/>
                </a:solidFill>
                <a:latin typeface="Cambria" pitchFamily="18" charset="0"/>
              </a:rPr>
              <a:t>Занорина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 Таисия Викторовна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9546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avatars.mds.yandex.net/get-pdb/2435676/1169fb4d-c829-41e6-93e0-074365c5e8c4/s1200?webp=fals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05254" y="2697693"/>
            <a:ext cx="56560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spcAft>
                <a:spcPts val="0"/>
              </a:spcAft>
            </a:pPr>
            <a:r>
              <a:rPr lang="ru-RU" sz="2400" b="1" dirty="0">
                <a:solidFill>
                  <a:srgbClr val="7030A0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Рисование</a:t>
            </a:r>
            <a:r>
              <a:rPr lang="ru-RU" sz="2400" dirty="0">
                <a:solidFill>
                  <a:srgbClr val="7030A0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 для </a:t>
            </a:r>
            <a:r>
              <a:rPr lang="ru-RU" sz="2400" dirty="0" smtClean="0">
                <a:solidFill>
                  <a:srgbClr val="7030A0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ребенка </a:t>
            </a:r>
            <a:r>
              <a:rPr lang="ru-RU" sz="2400" dirty="0">
                <a:solidFill>
                  <a:srgbClr val="7030A0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- это не </a:t>
            </a:r>
            <a:r>
              <a:rPr lang="ru-RU" sz="2400" dirty="0" smtClean="0">
                <a:solidFill>
                  <a:srgbClr val="7030A0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всего лишь </a:t>
            </a:r>
            <a:r>
              <a:rPr lang="ru-RU" sz="2400" dirty="0">
                <a:solidFill>
                  <a:srgbClr val="7030A0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занимательное </a:t>
            </a:r>
            <a:r>
              <a:rPr lang="ru-RU" sz="2400" dirty="0" smtClean="0">
                <a:solidFill>
                  <a:srgbClr val="7030A0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  развлекательное занятие</a:t>
            </a:r>
            <a:r>
              <a:rPr lang="ru-RU" sz="2400" dirty="0">
                <a:solidFill>
                  <a:srgbClr val="7030A0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. </a:t>
            </a:r>
            <a:r>
              <a:rPr lang="ru-RU" sz="2400" b="1" dirty="0">
                <a:solidFill>
                  <a:srgbClr val="7030A0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Рисование позволяет</a:t>
            </a:r>
            <a:r>
              <a:rPr lang="ru-RU" sz="2400" dirty="0">
                <a:solidFill>
                  <a:srgbClr val="7030A0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srgbClr val="7030A0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развивать </a:t>
            </a:r>
            <a:r>
              <a:rPr lang="ru-RU" sz="2400" dirty="0">
                <a:solidFill>
                  <a:srgbClr val="7030A0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мелкую моторику, </a:t>
            </a:r>
            <a:r>
              <a:rPr lang="ru-RU" sz="2400" dirty="0" smtClean="0">
                <a:solidFill>
                  <a:srgbClr val="7030A0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упражнять </a:t>
            </a:r>
            <a:r>
              <a:rPr lang="ru-RU" sz="2400" dirty="0">
                <a:solidFill>
                  <a:srgbClr val="7030A0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память и внимание, </a:t>
            </a:r>
            <a:r>
              <a:rPr lang="ru-RU" sz="2400" dirty="0" smtClean="0">
                <a:solidFill>
                  <a:srgbClr val="7030A0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обучаться </a:t>
            </a:r>
            <a:r>
              <a:rPr lang="ru-RU" sz="2400" dirty="0">
                <a:solidFill>
                  <a:srgbClr val="7030A0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размышлять и анализировать, фантазировать, сопоставлять и сравнивать. У </a:t>
            </a:r>
            <a:r>
              <a:rPr lang="ru-RU" sz="2400" b="1" dirty="0">
                <a:solidFill>
                  <a:srgbClr val="7030A0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детей</a:t>
            </a:r>
            <a:r>
              <a:rPr lang="ru-RU" sz="2400" dirty="0">
                <a:solidFill>
                  <a:srgbClr val="7030A0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, вследствие занятиям </a:t>
            </a:r>
            <a:r>
              <a:rPr lang="ru-RU" sz="2400" b="1" dirty="0">
                <a:solidFill>
                  <a:srgbClr val="7030A0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рисованием</a:t>
            </a:r>
            <a:r>
              <a:rPr lang="ru-RU" sz="2400" dirty="0">
                <a:solidFill>
                  <a:srgbClr val="7030A0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, формируется связанная речь.</a:t>
            </a:r>
            <a:endParaRPr lang="ru-RU" sz="2400" dirty="0">
              <a:solidFill>
                <a:srgbClr val="7030A0"/>
              </a:solidFill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</p:txBody>
      </p:sp>
      <p:pic>
        <p:nvPicPr>
          <p:cNvPr id="6" name="Picture 14" descr="https://ds05.infourok.ru/uploads/ex/0e8b/000f8b62-25f5daca/hello_html_m5784460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179923"/>
            <a:ext cx="4859485" cy="404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027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s://avatars.mds.yandex.net/get-pdb/2435676/1169fb4d-c829-41e6-93e0-074365c5e8c4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61296" y="1964353"/>
            <a:ext cx="796565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spcAft>
                <a:spcPts val="0"/>
              </a:spcAft>
            </a:pPr>
            <a:r>
              <a:rPr lang="ru-RU" sz="2400" dirty="0">
                <a:solidFill>
                  <a:srgbClr val="7030A0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Известный педагог И. </a:t>
            </a:r>
            <a:r>
              <a:rPr lang="ru-RU" sz="2400" u="sng" dirty="0" err="1">
                <a:solidFill>
                  <a:srgbClr val="7030A0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Дистервег</a:t>
            </a:r>
            <a:r>
              <a:rPr lang="ru-RU" sz="2400" u="sng" dirty="0">
                <a:solidFill>
                  <a:srgbClr val="7030A0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 считал</a:t>
            </a:r>
            <a:r>
              <a:rPr lang="ru-RU" sz="2400" dirty="0">
                <a:solidFill>
                  <a:srgbClr val="7030A0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: «Тот, кто рисует, получает в течение одного часа больше, чем тот, кто девять часов только смотрит</a:t>
            </a:r>
            <a:r>
              <a:rPr lang="ru-RU" sz="2400" dirty="0" smtClean="0">
                <a:solidFill>
                  <a:srgbClr val="7030A0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».</a:t>
            </a:r>
          </a:p>
          <a:p>
            <a:pPr indent="228600" algn="ctr">
              <a:spcAft>
                <a:spcPts val="0"/>
              </a:spcAft>
            </a:pPr>
            <a:r>
              <a:rPr lang="ru-RU" sz="2400" dirty="0" smtClean="0">
                <a:solidFill>
                  <a:srgbClr val="7030A0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7030A0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По мнению многих ученых, детское </a:t>
            </a:r>
            <a:r>
              <a:rPr lang="ru-RU" sz="2400" b="1" dirty="0">
                <a:solidFill>
                  <a:srgbClr val="7030A0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рисование</a:t>
            </a:r>
            <a:r>
              <a:rPr lang="ru-RU" sz="2400" dirty="0">
                <a:solidFill>
                  <a:srgbClr val="7030A0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 участвует и в согласовании межполушарных взаимоотношений, потому в течении </a:t>
            </a:r>
            <a:r>
              <a:rPr lang="ru-RU" sz="2400" b="1" dirty="0">
                <a:solidFill>
                  <a:srgbClr val="7030A0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рисования</a:t>
            </a:r>
            <a:r>
              <a:rPr lang="ru-RU" sz="2400" dirty="0">
                <a:solidFill>
                  <a:srgbClr val="7030A0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 согласовывается конкретно-образное мышление, взаимосвязанное в основном с работой правого полушария мозга. </a:t>
            </a:r>
            <a:r>
              <a:rPr lang="ru-RU" sz="2400" dirty="0" smtClean="0">
                <a:solidFill>
                  <a:srgbClr val="7030A0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Согласовывается </a:t>
            </a:r>
            <a:r>
              <a:rPr lang="ru-RU" sz="2400" dirty="0">
                <a:solidFill>
                  <a:srgbClr val="7030A0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и абстрактно-логическое мышление, за которое отвечает левое полушарие. Здесь исключительно главное отношение </a:t>
            </a:r>
            <a:r>
              <a:rPr lang="ru-RU" sz="2400" b="1" dirty="0">
                <a:solidFill>
                  <a:srgbClr val="7030A0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рисования с мышлением и речью</a:t>
            </a:r>
            <a:r>
              <a:rPr lang="ru-RU" sz="2400" dirty="0" smtClean="0">
                <a:solidFill>
                  <a:srgbClr val="7030A0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.</a:t>
            </a:r>
          </a:p>
          <a:p>
            <a:pPr indent="228600" algn="ctr">
              <a:spcAft>
                <a:spcPts val="0"/>
              </a:spcAft>
            </a:pPr>
            <a:r>
              <a:rPr lang="ru-RU" sz="2400" dirty="0" smtClean="0">
                <a:solidFill>
                  <a:srgbClr val="7030A0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7030A0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Постижение окружающего проистекает у ребенка быстрее, чем накопление слов и ассоциаций. И </a:t>
            </a:r>
            <a:r>
              <a:rPr lang="ru-RU" sz="2400" b="1" dirty="0">
                <a:solidFill>
                  <a:srgbClr val="7030A0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рисование</a:t>
            </a:r>
            <a:r>
              <a:rPr lang="ru-RU" sz="2400" dirty="0">
                <a:solidFill>
                  <a:srgbClr val="7030A0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 дает ему эту возможность особенно свободно в образной форме сформулировать то, что он знает, несмотря на нехватку слов.</a:t>
            </a:r>
            <a:endParaRPr lang="ru-RU" sz="2400" dirty="0">
              <a:solidFill>
                <a:srgbClr val="7030A0"/>
              </a:solidFill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</p:txBody>
      </p:sp>
      <p:pic>
        <p:nvPicPr>
          <p:cNvPr id="6" name="Picture 10" descr="http://www.eduportal44.ru/Kostroma_EDU/ds2/DocLib6/play_9%20%E2%80%94%20%D0%BA%D0%BE%D0%BF%D0%B8%D1%8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46" y="2573518"/>
            <a:ext cx="2923096" cy="326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948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2435676/1169fb4d-c829-41e6-93e0-074365c5e8c4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4268" y="2055813"/>
            <a:ext cx="12192000" cy="4393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spcAft>
                <a:spcPts val="0"/>
              </a:spcAft>
            </a:pPr>
            <a:r>
              <a:rPr lang="ru-RU" sz="3200" b="1" dirty="0">
                <a:solidFill>
                  <a:srgbClr val="7030A0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Советы </a:t>
            </a:r>
            <a:r>
              <a:rPr lang="ru-RU" sz="3200" b="1" dirty="0" smtClean="0">
                <a:solidFill>
                  <a:srgbClr val="7030A0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родителям</a:t>
            </a:r>
          </a:p>
          <a:p>
            <a:pPr indent="228600" algn="ctr">
              <a:spcAft>
                <a:spcPts val="0"/>
              </a:spcAft>
            </a:pPr>
            <a:r>
              <a:rPr lang="ru-RU" sz="2000" dirty="0" smtClean="0">
                <a:solidFill>
                  <a:srgbClr val="7030A0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•</a:t>
            </a:r>
            <a:r>
              <a:rPr lang="ru-RU" sz="2000" dirty="0">
                <a:solidFill>
                  <a:srgbClr val="7030A0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 </a:t>
            </a:r>
            <a:r>
              <a:rPr lang="ru-RU" sz="2000" b="1" dirty="0">
                <a:solidFill>
                  <a:srgbClr val="7030A0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Рисовать желательно днем</a:t>
            </a:r>
            <a:r>
              <a:rPr lang="ru-RU" sz="2000" dirty="0">
                <a:solidFill>
                  <a:srgbClr val="7030A0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. При хорошем освещении не более 30 </a:t>
            </a:r>
            <a:r>
              <a:rPr lang="ru-RU" sz="2000" dirty="0" smtClean="0">
                <a:solidFill>
                  <a:srgbClr val="7030A0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минут.</a:t>
            </a:r>
            <a:endParaRPr lang="ru-RU" sz="2000" dirty="0">
              <a:solidFill>
                <a:srgbClr val="7030A0"/>
              </a:solidFill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indent="228600" algn="ctr">
              <a:spcAft>
                <a:spcPts val="0"/>
              </a:spcAft>
            </a:pPr>
            <a:r>
              <a:rPr lang="ru-RU" sz="2000" dirty="0">
                <a:solidFill>
                  <a:srgbClr val="7030A0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• Не допускайте того что бы ребёнок устал, но и не обрывайте его </a:t>
            </a:r>
            <a:r>
              <a:rPr lang="ru-RU" sz="2000" b="1" dirty="0">
                <a:solidFill>
                  <a:srgbClr val="7030A0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рисование</a:t>
            </a:r>
            <a:r>
              <a:rPr lang="ru-RU" sz="2000" dirty="0">
                <a:solidFill>
                  <a:srgbClr val="7030A0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, дайте возможность закончить начатое.</a:t>
            </a:r>
          </a:p>
          <a:p>
            <a:pPr indent="228600" algn="ctr">
              <a:spcAft>
                <a:spcPts val="0"/>
              </a:spcAft>
            </a:pPr>
            <a:r>
              <a:rPr lang="ru-RU" sz="2000" dirty="0">
                <a:solidFill>
                  <a:srgbClr val="7030A0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• У ребенка должен быть отдельный рабочий столик, со всеми удобствами. Где он может </a:t>
            </a:r>
            <a:r>
              <a:rPr lang="ru-RU" sz="2000" b="1" dirty="0">
                <a:solidFill>
                  <a:srgbClr val="7030A0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рисовать</a:t>
            </a:r>
            <a:r>
              <a:rPr lang="ru-RU" sz="2000" dirty="0">
                <a:solidFill>
                  <a:srgbClr val="7030A0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 когда ему это захочется.</a:t>
            </a:r>
          </a:p>
          <a:p>
            <a:pPr indent="228600" algn="ctr">
              <a:spcAft>
                <a:spcPts val="0"/>
              </a:spcAft>
            </a:pPr>
            <a:r>
              <a:rPr lang="ru-RU" sz="2000" dirty="0">
                <a:solidFill>
                  <a:srgbClr val="7030A0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• Для </a:t>
            </a:r>
            <a:r>
              <a:rPr lang="ru-RU" sz="2000" b="1" dirty="0">
                <a:solidFill>
                  <a:srgbClr val="7030A0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рисования</a:t>
            </a:r>
            <a:r>
              <a:rPr lang="ru-RU" sz="2000" dirty="0">
                <a:solidFill>
                  <a:srgbClr val="7030A0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 лучше давать отдельные листы бумаги.</a:t>
            </a:r>
          </a:p>
          <a:p>
            <a:pPr indent="228600" algn="ctr">
              <a:spcAft>
                <a:spcPts val="0"/>
              </a:spcAft>
            </a:pPr>
            <a:r>
              <a:rPr lang="ru-RU" sz="2000" dirty="0">
                <a:solidFill>
                  <a:srgbClr val="7030A0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• Не ругайте ребенка, если у него что то не получается, это может отбить желание </a:t>
            </a:r>
            <a:r>
              <a:rPr lang="ru-RU" sz="2000" b="1" dirty="0">
                <a:solidFill>
                  <a:srgbClr val="7030A0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рисовать</a:t>
            </a:r>
            <a:r>
              <a:rPr lang="ru-RU" sz="2000" dirty="0">
                <a:solidFill>
                  <a:srgbClr val="7030A0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.</a:t>
            </a:r>
          </a:p>
          <a:p>
            <a:pPr indent="228600" algn="ctr"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solidFill>
                  <a:srgbClr val="7030A0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• Ни в коем случае не вмешивайтесь в детское творчество слишком часто и не ждите немедленных результатов. Оказывайте ребёнку поддержку и как можно чаще хвалите его за усердие, не оставляйте без внимания ни одной его работы.</a:t>
            </a:r>
          </a:p>
          <a:p>
            <a:pPr indent="228600" algn="ctr">
              <a:spcAft>
                <a:spcPts val="0"/>
              </a:spcAft>
            </a:pPr>
            <a:r>
              <a:rPr lang="ru-RU" sz="2000" dirty="0">
                <a:solidFill>
                  <a:srgbClr val="7030A0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• Не критикуйте детские рисунки, в противном случае ребенок не захочет больше заниматься </a:t>
            </a:r>
            <a:r>
              <a:rPr lang="ru-RU" sz="2000" b="1" dirty="0">
                <a:solidFill>
                  <a:srgbClr val="7030A0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рисованием</a:t>
            </a:r>
            <a:r>
              <a:rPr lang="ru-RU" sz="2000" dirty="0" smtClean="0">
                <a:solidFill>
                  <a:srgbClr val="7030A0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.</a:t>
            </a:r>
          </a:p>
          <a:p>
            <a:pPr indent="228600" algn="ctr">
              <a:spcAft>
                <a:spcPts val="0"/>
              </a:spcAft>
            </a:pPr>
            <a:endParaRPr lang="ru-RU" sz="2000" dirty="0">
              <a:solidFill>
                <a:srgbClr val="7030A0"/>
              </a:solidFill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indent="228600" algn="ctr">
              <a:spcAft>
                <a:spcPts val="0"/>
              </a:spcAft>
            </a:pPr>
            <a:r>
              <a:rPr lang="ru-RU" sz="2000" dirty="0">
                <a:solidFill>
                  <a:srgbClr val="7030A0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• Научите </a:t>
            </a:r>
            <a:r>
              <a:rPr lang="ru-RU" sz="2000" b="1" dirty="0">
                <a:solidFill>
                  <a:srgbClr val="7030A0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детей рисовать</a:t>
            </a:r>
            <a:r>
              <a:rPr lang="ru-RU" sz="2000" dirty="0">
                <a:solidFill>
                  <a:srgbClr val="7030A0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 аккуратно и убирать за собой после того, как работа закончится.</a:t>
            </a:r>
          </a:p>
          <a:p>
            <a:pPr indent="228600" algn="ctr"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solidFill>
                  <a:srgbClr val="7030A0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• Относитесь бережно к детскому творчеству. Постарайтесь беречь каждую детскую работу.</a:t>
            </a:r>
            <a:endParaRPr lang="ru-RU" sz="2000" dirty="0">
              <a:solidFill>
                <a:srgbClr val="7030A0"/>
              </a:solidFill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991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2435676/1169fb4d-c829-41e6-93e0-074365c5e8c4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578731" y="1950746"/>
            <a:ext cx="515646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spcAft>
                <a:spcPts val="0"/>
              </a:spcAft>
            </a:pPr>
            <a:r>
              <a:rPr lang="ru-RU" sz="2400" dirty="0">
                <a:solidFill>
                  <a:srgbClr val="7030A0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Будучи прямо сопряженным с главнейшими психическими функциями – зрением, двигательной координацией, речью и мышлением, </a:t>
            </a:r>
            <a:r>
              <a:rPr lang="ru-RU" sz="2400" b="1" dirty="0">
                <a:solidFill>
                  <a:srgbClr val="7030A0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рисование</a:t>
            </a:r>
            <a:r>
              <a:rPr lang="ru-RU" sz="2400" dirty="0">
                <a:solidFill>
                  <a:srgbClr val="7030A0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 не просто содействует вырабатыванию любой из этих функций, однако и связывает их между собой, </a:t>
            </a:r>
            <a:r>
              <a:rPr lang="ru-RU" sz="2400" dirty="0" smtClean="0">
                <a:solidFill>
                  <a:srgbClr val="7030A0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позволяет </a:t>
            </a:r>
            <a:r>
              <a:rPr lang="ru-RU" sz="2400" dirty="0">
                <a:solidFill>
                  <a:srgbClr val="7030A0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ребенку отрегулировать бурно усваиваемые знания, оформить и зафиксировать образец все более </a:t>
            </a:r>
            <a:r>
              <a:rPr lang="ru-RU" sz="2400" dirty="0" smtClean="0">
                <a:solidFill>
                  <a:srgbClr val="7030A0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увеличивающегося </a:t>
            </a:r>
            <a:r>
              <a:rPr lang="ru-RU" sz="2400" dirty="0">
                <a:solidFill>
                  <a:srgbClr val="7030A0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представления о мире. Наконец, </a:t>
            </a:r>
            <a:r>
              <a:rPr lang="ru-RU" sz="2400" b="1" dirty="0">
                <a:solidFill>
                  <a:srgbClr val="7030A0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рисование – это многозначительный</a:t>
            </a:r>
            <a:r>
              <a:rPr lang="ru-RU" sz="2400" dirty="0">
                <a:solidFill>
                  <a:srgbClr val="7030A0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 информативный и коммуникативный канал.</a:t>
            </a:r>
            <a:endParaRPr lang="ru-RU" sz="2400" dirty="0">
              <a:solidFill>
                <a:srgbClr val="7030A0"/>
              </a:solidFill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</p:txBody>
      </p:sp>
      <p:pic>
        <p:nvPicPr>
          <p:cNvPr id="7" name="Picture 18" descr="https://mojakroxa.ru/wp-content/uploads/2021/03/analiz-detskogo-risun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082" y="2143119"/>
            <a:ext cx="4141477" cy="418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3728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49</Words>
  <Application>Microsoft Office PowerPoint</Application>
  <PresentationFormat>Широкоэкранный</PresentationFormat>
  <Paragraphs>22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Cambria</vt:lpstr>
      <vt:lpstr>Gabriola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10</cp:revision>
  <dcterms:created xsi:type="dcterms:W3CDTF">2021-09-25T09:34:50Z</dcterms:created>
  <dcterms:modified xsi:type="dcterms:W3CDTF">2022-03-06T06:14:21Z</dcterms:modified>
</cp:coreProperties>
</file>