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2" r:id="rId6"/>
    <p:sldId id="265" r:id="rId7"/>
    <p:sldId id="264" r:id="rId8"/>
    <p:sldId id="266"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2" y="-7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9EB8FF-CF88-460F-A208-64144739DED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9382D53B-A035-4429-B707-53D959BABF8A}" type="pres">
      <dgm:prSet presAssocID="{D29EB8FF-CF88-460F-A208-64144739DED8}" presName="diagram" presStyleCnt="0">
        <dgm:presLayoutVars>
          <dgm:dir/>
          <dgm:resizeHandles val="exact"/>
        </dgm:presLayoutVars>
      </dgm:prSet>
      <dgm:spPr/>
      <dgm:t>
        <a:bodyPr/>
        <a:lstStyle/>
        <a:p>
          <a:endParaRPr lang="ru-RU"/>
        </a:p>
      </dgm:t>
    </dgm:pt>
  </dgm:ptLst>
  <dgm:cxnLst>
    <dgm:cxn modelId="{F519E8DE-EC7B-421F-921E-FFC22C715E46}" type="presOf" srcId="{D29EB8FF-CF88-460F-A208-64144739DED8}" destId="{9382D53B-A035-4429-B707-53D959BABF8A}" srcOrd="0"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B2250706-2A29-41A4-98FE-CABFE9CF00CF}"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ru-RU"/>
        </a:p>
      </dgm:t>
    </dgm:pt>
    <dgm:pt modelId="{01E683B9-680C-466A-8AB4-E5EEB17325F3}" type="pres">
      <dgm:prSet presAssocID="{B2250706-2A29-41A4-98FE-CABFE9CF00CF}" presName="diagram" presStyleCnt="0">
        <dgm:presLayoutVars>
          <dgm:dir/>
          <dgm:resizeHandles val="exact"/>
        </dgm:presLayoutVars>
      </dgm:prSet>
      <dgm:spPr/>
      <dgm:t>
        <a:bodyPr/>
        <a:lstStyle/>
        <a:p>
          <a:endParaRPr lang="ru-RU"/>
        </a:p>
      </dgm:t>
    </dgm:pt>
  </dgm:ptLst>
  <dgm:cxnLst>
    <dgm:cxn modelId="{EBD1DD9C-7348-4F5C-AEA7-B42DCF962CCE}" type="presOf" srcId="{B2250706-2A29-41A4-98FE-CABFE9CF00CF}" destId="{01E683B9-680C-466A-8AB4-E5EEB17325F3}" srcOrd="0"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F7B95-D645-491A-ADE4-2ECF9A0B4061}" type="datetimeFigureOut">
              <a:rPr lang="ru-RU" smtClean="0"/>
              <a:pPr/>
              <a:t>01.04.2022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16E062-634D-4CF4-AC90-03B563605C8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400" dirty="0"/>
          </a:p>
        </p:txBody>
      </p:sp>
      <p:sp>
        <p:nvSpPr>
          <p:cNvPr id="4" name="Номер слайда 3"/>
          <p:cNvSpPr>
            <a:spLocks noGrp="1"/>
          </p:cNvSpPr>
          <p:nvPr>
            <p:ph type="sldNum" sz="quarter" idx="10"/>
          </p:nvPr>
        </p:nvSpPr>
        <p:spPr/>
        <p:txBody>
          <a:bodyPr/>
          <a:lstStyle/>
          <a:p>
            <a:fld id="{F416E062-634D-4CF4-AC90-03B563605C86}"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01.04.2022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solidFill>
                  <a:schemeClr val="tx2"/>
                </a:solidFill>
              </a:rPr>
              <a:t>Пальчиковый театр как средство коммуникативного развития детей дошкольного возраста с ОВЗ.</a:t>
            </a:r>
            <a:endParaRPr lang="ru-RU" dirty="0">
              <a:solidFill>
                <a:schemeClr val="tx2"/>
              </a:solidFill>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68346"/>
          </a:xfrm>
        </p:spPr>
        <p:txBody>
          <a:bodyPr>
            <a:normAutofit/>
          </a:bodyPr>
          <a:lstStyle/>
          <a:p>
            <a:r>
              <a:rPr lang="ru-RU" sz="2000" dirty="0" smtClean="0">
                <a:solidFill>
                  <a:schemeClr val="tx2"/>
                </a:solidFill>
              </a:rPr>
              <a:t>Какую пользу приносит пальчиковый театр в коррекционно-развивающей деятельности с детьми дошкольного возраста с ОВЗ</a:t>
            </a:r>
            <a:endParaRPr lang="ru-RU" sz="2000" dirty="0">
              <a:solidFill>
                <a:schemeClr val="tx2"/>
              </a:solidFill>
            </a:endParaRPr>
          </a:p>
        </p:txBody>
      </p:sp>
      <p:sp>
        <p:nvSpPr>
          <p:cNvPr id="3" name="Содержимое 2"/>
          <p:cNvSpPr>
            <a:spLocks noGrp="1"/>
          </p:cNvSpPr>
          <p:nvPr>
            <p:ph idx="1"/>
          </p:nvPr>
        </p:nvSpPr>
        <p:spPr>
          <a:xfrm>
            <a:off x="457200" y="1071546"/>
            <a:ext cx="8229600" cy="5357850"/>
          </a:xfrm>
        </p:spPr>
        <p:txBody>
          <a:bodyPr>
            <a:noAutofit/>
          </a:bodyPr>
          <a:lstStyle/>
          <a:p>
            <a:r>
              <a:rPr lang="ru-RU" sz="1400" dirty="0" smtClean="0">
                <a:solidFill>
                  <a:schemeClr val="tx2"/>
                </a:solidFill>
              </a:rPr>
              <a:t>Инсценировка сказок и различных сюжетов собственного сочинения при помощи фигурок пальчикового театра обладает несомненной пользой для ребенка:</a:t>
            </a:r>
          </a:p>
          <a:p>
            <a:r>
              <a:rPr lang="ru-RU" sz="1400" dirty="0" smtClean="0">
                <a:solidFill>
                  <a:schemeClr val="tx2"/>
                </a:solidFill>
              </a:rPr>
              <a:t> -развивает мелкую моторику рук (ведь при выборе очередности выхода персонажей на сцену и во многие другие моменты постановки нужна точная, скоординированная работа пальчиков);</a:t>
            </a:r>
          </a:p>
          <a:p>
            <a:r>
              <a:rPr lang="ru-RU" sz="1400" dirty="0" smtClean="0">
                <a:solidFill>
                  <a:schemeClr val="tx2"/>
                </a:solidFill>
              </a:rPr>
              <a:t>-стараясь не пропустить «выход» своего персонажа, малыш вырабатывает способность к концентрации внимания;</a:t>
            </a:r>
          </a:p>
          <a:p>
            <a:r>
              <a:rPr lang="ru-RU" sz="1400" dirty="0" smtClean="0">
                <a:solidFill>
                  <a:schemeClr val="tx2"/>
                </a:solidFill>
              </a:rPr>
              <a:t>-заучивая реплики героев и стремясь не перепутать их во время спектакля, ребенок тренирует память;</a:t>
            </a:r>
          </a:p>
          <a:p>
            <a:r>
              <a:rPr lang="ru-RU" sz="1400" dirty="0" smtClean="0">
                <a:solidFill>
                  <a:schemeClr val="tx2"/>
                </a:solidFill>
              </a:rPr>
              <a:t>-театральные постановки развивают фантазию и воображение, особенно, если речь идёт о сценках - импровизациях;</a:t>
            </a:r>
          </a:p>
          <a:p>
            <a:r>
              <a:rPr lang="ru-RU" sz="1400" dirty="0" smtClean="0">
                <a:solidFill>
                  <a:schemeClr val="tx2"/>
                </a:solidFill>
              </a:rPr>
              <a:t>-обогащается словарный запас, построение предложений становится более правильным и развернутым;</a:t>
            </a:r>
          </a:p>
          <a:p>
            <a:r>
              <a:rPr lang="ru-RU" sz="1400" dirty="0" smtClean="0">
                <a:solidFill>
                  <a:schemeClr val="tx2"/>
                </a:solidFill>
              </a:rPr>
              <a:t>-в процессе перемещения персонажей по сцене развивается пространственное мышление (такие важные понятия как «лево» и «право», вниз и верх, предыдущий и следующий отрабатываются в игровой ненавязчивой форме);</a:t>
            </a:r>
          </a:p>
          <a:p>
            <a:r>
              <a:rPr lang="ru-RU" sz="1400" dirty="0" smtClean="0">
                <a:solidFill>
                  <a:schemeClr val="tx2"/>
                </a:solidFill>
              </a:rPr>
              <a:t>-возможность самовыражения на сцене развивает артистические и творческие способности;</a:t>
            </a:r>
          </a:p>
          <a:p>
            <a:r>
              <a:rPr lang="ru-RU" sz="1400" dirty="0" smtClean="0">
                <a:solidFill>
                  <a:schemeClr val="tx2"/>
                </a:solidFill>
              </a:rPr>
              <a:t>-выступая перед публикой, малыш приобретает уверенность в себе, становится более общительным.</a:t>
            </a:r>
            <a:r>
              <a:rPr lang="ru-RU" sz="1400" dirty="0" smtClean="0"/>
              <a:t> </a:t>
            </a:r>
            <a:r>
              <a:rPr lang="ru-RU" sz="1400" dirty="0" smtClean="0">
                <a:solidFill>
                  <a:schemeClr val="tx2"/>
                </a:solidFill>
              </a:rPr>
              <a:t>В основе пальчикового театра — движения рук, сопровождающиеся рифмой, стихотворением, рассказом, сказкой. Это развивает мелкую моторику пальчиков, что активизирует деятельность головного мозга, в частности, речевых зон — исчезает монотонность, появляется красивая интонация, развивается фантазия. Ребенок при этом — и творец, и актер, и зритель. Это занятие интересное и полезное одновременно. Соединение этих свойств – золотое правило всех </a:t>
            </a:r>
            <a:r>
              <a:rPr lang="ru-RU" sz="1400" smtClean="0">
                <a:solidFill>
                  <a:schemeClr val="tx2"/>
                </a:solidFill>
              </a:rPr>
              <a:t>развивающих упражнений.</a:t>
            </a:r>
            <a:endParaRPr lang="ru-RU" sz="14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i="1" dirty="0" smtClean="0">
                <a:solidFill>
                  <a:schemeClr val="tx2"/>
                </a:solidFill>
              </a:rPr>
              <a:t>Игра и представления</a:t>
            </a:r>
            <a:r>
              <a:rPr lang="ru-RU" sz="2800" dirty="0" smtClean="0">
                <a:solidFill>
                  <a:schemeClr val="tx2"/>
                </a:solidFill>
              </a:rPr>
              <a:t/>
            </a:r>
            <a:br>
              <a:rPr lang="ru-RU" sz="2800" dirty="0" smtClean="0">
                <a:solidFill>
                  <a:schemeClr val="tx2"/>
                </a:solidFill>
              </a:rPr>
            </a:br>
            <a:endParaRPr lang="ru-RU" sz="2800" dirty="0">
              <a:solidFill>
                <a:schemeClr val="tx2"/>
              </a:solidFill>
            </a:endParaRPr>
          </a:p>
        </p:txBody>
      </p:sp>
      <p:sp>
        <p:nvSpPr>
          <p:cNvPr id="3" name="Содержимое 2"/>
          <p:cNvSpPr>
            <a:spLocks noGrp="1"/>
          </p:cNvSpPr>
          <p:nvPr>
            <p:ph idx="1"/>
          </p:nvPr>
        </p:nvSpPr>
        <p:spPr/>
        <p:txBody>
          <a:bodyPr>
            <a:normAutofit/>
          </a:bodyPr>
          <a:lstStyle/>
          <a:p>
            <a:r>
              <a:rPr lang="ru-RU" sz="1600" dirty="0" smtClean="0">
                <a:solidFill>
                  <a:schemeClr val="tx2"/>
                </a:solidFill>
              </a:rPr>
              <a:t>Пальчиковый театр – это игра с набором маленьких фигурок, которые надеваются на пальчик ребенка. Миниатюрные персонажи оживают на руке, приобретая характерные для роли особенности и голос. Как правило, фигурки соответствуют героям детских сказок, но есть и просто куклы, выполняющие разные роли или функции.</a:t>
            </a:r>
          </a:p>
          <a:p>
            <a:r>
              <a:rPr lang="ru-RU" sz="1600" dirty="0" smtClean="0">
                <a:solidFill>
                  <a:schemeClr val="tx2"/>
                </a:solidFill>
              </a:rPr>
              <a:t>Представления на руке — прекрасная сюжетно-ролевая игра, позволяющая решать целый ряд задач:</a:t>
            </a:r>
          </a:p>
          <a:p>
            <a:pPr lvl="0"/>
            <a:r>
              <a:rPr lang="ru-RU" sz="1600" dirty="0" smtClean="0">
                <a:solidFill>
                  <a:schemeClr val="tx2"/>
                </a:solidFill>
              </a:rPr>
              <a:t>развитие речи; </a:t>
            </a:r>
          </a:p>
          <a:p>
            <a:pPr lvl="0"/>
            <a:r>
              <a:rPr lang="ru-RU" sz="1600" dirty="0" smtClean="0">
                <a:solidFill>
                  <a:schemeClr val="tx2"/>
                </a:solidFill>
              </a:rPr>
              <a:t>развитие мелкой моторики руки; </a:t>
            </a:r>
          </a:p>
          <a:p>
            <a:pPr lvl="0"/>
            <a:r>
              <a:rPr lang="ru-RU" sz="1600" dirty="0" smtClean="0">
                <a:solidFill>
                  <a:schemeClr val="tx2"/>
                </a:solidFill>
              </a:rPr>
              <a:t>развитие психических процессов: память, воображение, мышление, внимание;</a:t>
            </a:r>
          </a:p>
          <a:p>
            <a:pPr lvl="0"/>
            <a:r>
              <a:rPr lang="ru-RU" sz="1600" dirty="0" smtClean="0">
                <a:solidFill>
                  <a:schemeClr val="tx2"/>
                </a:solidFill>
              </a:rPr>
              <a:t>развитие пространственного воображения; </a:t>
            </a:r>
          </a:p>
          <a:p>
            <a:pPr lvl="0"/>
            <a:r>
              <a:rPr lang="ru-RU" sz="1600" dirty="0" smtClean="0">
                <a:solidFill>
                  <a:schemeClr val="tx2"/>
                </a:solidFill>
              </a:rPr>
              <a:t>развитие творческих способностей; </a:t>
            </a:r>
          </a:p>
          <a:p>
            <a:pPr lvl="0"/>
            <a:r>
              <a:rPr lang="ru-RU" sz="1600" dirty="0" smtClean="0">
                <a:solidFill>
                  <a:schemeClr val="tx2"/>
                </a:solidFill>
              </a:rPr>
              <a:t>формирование коммуникативных навыков.</a:t>
            </a:r>
          </a:p>
          <a:p>
            <a:r>
              <a:rPr lang="ru-RU" sz="1600" dirty="0" smtClean="0">
                <a:solidFill>
                  <a:schemeClr val="tx2"/>
                </a:solidFill>
              </a:rPr>
              <a:t>Театрализованные игры создают эмоциональный подъем, позволяют ребенку проявлять свои творческие способности.</a:t>
            </a:r>
            <a:endParaRPr lang="ru-RU" sz="16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i="1" dirty="0" smtClean="0">
                <a:solidFill>
                  <a:schemeClr val="tx2"/>
                </a:solidFill>
              </a:rPr>
              <a:t>Пальчиковый театр и речь ребенка</a:t>
            </a:r>
            <a:r>
              <a:rPr lang="ru-RU" sz="2800" dirty="0" smtClean="0"/>
              <a:t/>
            </a:r>
            <a:br>
              <a:rPr lang="ru-RU" sz="2800" dirty="0" smtClean="0"/>
            </a:br>
            <a:endParaRPr lang="ru-RU" sz="2800" dirty="0"/>
          </a:p>
        </p:txBody>
      </p:sp>
      <p:sp>
        <p:nvSpPr>
          <p:cNvPr id="3" name="Содержимое 2"/>
          <p:cNvSpPr>
            <a:spLocks noGrp="1"/>
          </p:cNvSpPr>
          <p:nvPr>
            <p:ph idx="1"/>
          </p:nvPr>
        </p:nvSpPr>
        <p:spPr/>
        <p:txBody>
          <a:bodyPr>
            <a:normAutofit/>
          </a:bodyPr>
          <a:lstStyle/>
          <a:p>
            <a:pPr lvl="0"/>
            <a:r>
              <a:rPr lang="ru-RU" sz="1600" dirty="0" smtClean="0">
                <a:solidFill>
                  <a:schemeClr val="tx2"/>
                </a:solidFill>
              </a:rPr>
              <a:t>обогащается и активизируется словарный запас детей. Ребенок не только запоминает новые слова, но и использует их в речи; </a:t>
            </a:r>
          </a:p>
          <a:p>
            <a:pPr lvl="0"/>
            <a:r>
              <a:rPr lang="ru-RU" sz="1600" dirty="0" smtClean="0">
                <a:solidFill>
                  <a:schemeClr val="tx2"/>
                </a:solidFill>
              </a:rPr>
              <a:t>развивается связная речь. Ребенок пересказывает большие отрывки текста, участвует в диалоге; </a:t>
            </a:r>
          </a:p>
          <a:p>
            <a:pPr lvl="0"/>
            <a:r>
              <a:rPr lang="ru-RU" sz="1600" dirty="0" smtClean="0">
                <a:solidFill>
                  <a:schemeClr val="tx2"/>
                </a:solidFill>
              </a:rPr>
              <a:t>развивается звуковая культура речи. Пальчиковый театр дает уникальную возможность отрабатывать звуки с помощью ролей: можно порычать как медведь , </a:t>
            </a:r>
            <a:r>
              <a:rPr lang="ru-RU" sz="1600" dirty="0" err="1" smtClean="0">
                <a:solidFill>
                  <a:schemeClr val="tx2"/>
                </a:solidFill>
              </a:rPr>
              <a:t>попищать</a:t>
            </a:r>
            <a:r>
              <a:rPr lang="ru-RU" sz="1600" dirty="0" smtClean="0">
                <a:solidFill>
                  <a:schemeClr val="tx2"/>
                </a:solidFill>
              </a:rPr>
              <a:t>  как мышка или  </a:t>
            </a:r>
            <a:r>
              <a:rPr lang="ru-RU" sz="1600" dirty="0" err="1" smtClean="0">
                <a:solidFill>
                  <a:schemeClr val="tx2"/>
                </a:solidFill>
              </a:rPr>
              <a:t>поквакать</a:t>
            </a:r>
            <a:r>
              <a:rPr lang="ru-RU" sz="1600" dirty="0" smtClean="0">
                <a:solidFill>
                  <a:schemeClr val="tx2"/>
                </a:solidFill>
              </a:rPr>
              <a:t> как лягушка;</a:t>
            </a:r>
          </a:p>
          <a:p>
            <a:pPr lvl="0"/>
            <a:r>
              <a:rPr lang="ru-RU" sz="1600" dirty="0" smtClean="0">
                <a:solidFill>
                  <a:schemeClr val="tx2"/>
                </a:solidFill>
              </a:rPr>
              <a:t>происходит усвоение грамматического строя языка. Построение словосочетаний – сложный процесс. Ребенок должен уметь согласовывать слова в роде, числе, падеже, склонении. Пальчиковый театр позволяет закреплять грамматические навыки путем многократных повторений;</a:t>
            </a:r>
          </a:p>
          <a:p>
            <a:pPr lvl="0"/>
            <a:r>
              <a:rPr lang="ru-RU" sz="1600" dirty="0" smtClean="0">
                <a:solidFill>
                  <a:schemeClr val="tx2"/>
                </a:solidFill>
              </a:rPr>
              <a:t>закрепляется знание художественной литературы; </a:t>
            </a:r>
          </a:p>
          <a:p>
            <a:pPr lvl="0"/>
            <a:r>
              <a:rPr lang="ru-RU" sz="1600" dirty="0" smtClean="0">
                <a:solidFill>
                  <a:schemeClr val="tx2"/>
                </a:solidFill>
              </a:rPr>
              <a:t>развивается эмоциональная выразительность речи.</a:t>
            </a:r>
          </a:p>
          <a:p>
            <a:r>
              <a:rPr lang="ru-RU" sz="1600" dirty="0" smtClean="0">
                <a:solidFill>
                  <a:schemeClr val="tx2"/>
                </a:solidFill>
              </a:rPr>
              <a:t>Фигурка на пальце обладает уникальными возможностями — помогают ребенку преодолеть скрытые психологические барьеры, учат правильно излагать мысли и продумывать поведение.</a:t>
            </a:r>
          </a:p>
          <a:p>
            <a:endParaRPr lang="ru-RU" sz="16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928670"/>
          </a:xfrm>
        </p:spPr>
        <p:txBody>
          <a:bodyPr>
            <a:normAutofit/>
          </a:bodyPr>
          <a:lstStyle/>
          <a:p>
            <a:r>
              <a:rPr lang="ru-RU" sz="2000" i="1" dirty="0" smtClean="0">
                <a:solidFill>
                  <a:schemeClr val="tx2"/>
                </a:solidFill>
              </a:rPr>
              <a:t>Как играть в пальчиковый театр</a:t>
            </a:r>
            <a:r>
              <a:rPr lang="ru-RU" sz="2000" dirty="0" smtClean="0">
                <a:solidFill>
                  <a:schemeClr val="tx2"/>
                </a:solidFill>
              </a:rPr>
              <a:t/>
            </a:r>
            <a:br>
              <a:rPr lang="ru-RU" sz="2000" dirty="0" smtClean="0">
                <a:solidFill>
                  <a:schemeClr val="tx2"/>
                </a:solidFill>
              </a:rPr>
            </a:br>
            <a:endParaRPr lang="ru-RU" sz="2000" dirty="0">
              <a:solidFill>
                <a:schemeClr val="tx2"/>
              </a:solidFill>
            </a:endParaRPr>
          </a:p>
        </p:txBody>
      </p:sp>
      <p:sp>
        <p:nvSpPr>
          <p:cNvPr id="3" name="Содержимое 2"/>
          <p:cNvSpPr>
            <a:spLocks noGrp="1"/>
          </p:cNvSpPr>
          <p:nvPr>
            <p:ph idx="1"/>
          </p:nvPr>
        </p:nvSpPr>
        <p:spPr>
          <a:xfrm>
            <a:off x="428596" y="500042"/>
            <a:ext cx="8229600" cy="6215106"/>
          </a:xfrm>
        </p:spPr>
        <p:txBody>
          <a:bodyPr>
            <a:noAutofit/>
          </a:bodyPr>
          <a:lstStyle/>
          <a:p>
            <a:r>
              <a:rPr lang="ru-RU" sz="1550" dirty="0" smtClean="0">
                <a:solidFill>
                  <a:schemeClr val="tx2"/>
                </a:solidFill>
              </a:rPr>
              <a:t>Пальчиковый театр очень разнообразен. Фигурки для него могут быть куплены в наборах по мотивам художественных произведений или в виде отдельных героев, а можно их сделать самостоятельно — они будут уникальными и неповторимыми. Фигурки можно связать из ниток, слепить из пластилина, глины или теста, склеить из бумаги, сделать из папье-маше или пластиковых пузырьков ,крышек — вариантов очень много. В Интернете можно найти массу мастер-классов по изготовлению актеров пальчикового театра. Куклы, сделанные с душой, часто особенно любимы.</a:t>
            </a:r>
          </a:p>
          <a:p>
            <a:r>
              <a:rPr lang="ru-RU" sz="1550" dirty="0" smtClean="0">
                <a:solidFill>
                  <a:schemeClr val="tx2"/>
                </a:solidFill>
              </a:rPr>
              <a:t>Детям двух-трех лет предлагаются простые сценарии для представления на одной руке с одним или двумя героями. После трех лет можно использовать вторю руку. В четыре-пять лет детям доступно проигрывание сложных действий с несколькими героями.</a:t>
            </a:r>
          </a:p>
          <a:p>
            <a:r>
              <a:rPr lang="ru-RU" sz="1550" dirty="0" smtClean="0">
                <a:solidFill>
                  <a:schemeClr val="tx2"/>
                </a:solidFill>
              </a:rPr>
              <a:t>Прежде всего, ребенка нужно познакомить с фигуркой, затем надеть куклу на пальчик и оживить ее. Первый опыт проведите в диалоге. Например, на вашем пальчике собачка, у ребенка кошечка. Поздоровайтесь, пообщайтесь.</a:t>
            </a:r>
          </a:p>
          <a:p>
            <a:r>
              <a:rPr lang="ru-RU" sz="1550" dirty="0" smtClean="0">
                <a:solidFill>
                  <a:schemeClr val="tx2"/>
                </a:solidFill>
              </a:rPr>
              <a:t>Лучше всего предлагать детям для инсценировки знакомые сказки: «Колобок», «Репка», «Теремок».Будет лучше, если непосредственно перед игрой вы </a:t>
            </a:r>
            <a:r>
              <a:rPr lang="ru-RU" sz="1550" dirty="0" smtClean="0">
                <a:solidFill>
                  <a:schemeClr val="tx2"/>
                </a:solidFill>
              </a:rPr>
              <a:t>эти </a:t>
            </a:r>
            <a:r>
              <a:rPr lang="ru-RU" sz="1550" dirty="0" smtClean="0">
                <a:solidFill>
                  <a:schemeClr val="tx2"/>
                </a:solidFill>
              </a:rPr>
              <a:t>сказки</a:t>
            </a:r>
            <a:r>
              <a:rPr lang="ru-RU" sz="1550" dirty="0" smtClean="0">
                <a:solidFill>
                  <a:schemeClr val="tx2"/>
                </a:solidFill>
              </a:rPr>
              <a:t> прочтете детям. </a:t>
            </a:r>
            <a:endParaRPr lang="ru-RU" sz="1550" dirty="0" smtClean="0">
              <a:solidFill>
                <a:schemeClr val="tx2"/>
              </a:solidFill>
            </a:endParaRPr>
          </a:p>
          <a:p>
            <a:r>
              <a:rPr lang="ru-RU" sz="1550" dirty="0" smtClean="0">
                <a:solidFill>
                  <a:schemeClr val="tx2"/>
                </a:solidFill>
              </a:rPr>
              <a:t>При знакомстве  этим видом деятельности взрослый сначала сам показывает детям спектакль. Когда ребенок усвоит смысл игры, вместе выбираем ему конкретную роль. Обязательно нужно делать акцент на интонацию. Фигурка надевается на указательный палец или на два пальчика: средний и указательный. По мере взросления детей инсценировки усложняются: добавляются другие герои и приобщаются другие пальчики.</a:t>
            </a:r>
          </a:p>
          <a:p>
            <a:r>
              <a:rPr lang="ru-RU" sz="1550" dirty="0" smtClean="0">
                <a:solidFill>
                  <a:schemeClr val="tx2"/>
                </a:solidFill>
              </a:rPr>
              <a:t>Дети любят театр, так как он позволяет им отключиться от реальности и перейти в мир сказки, попробовать себя сразу в нескольких ролях. А взрослым пальчиковый театр позволяет решать целый ряд образовательных, развивающих, воспитательных и коррекционных задач.</a:t>
            </a:r>
            <a:endParaRPr lang="ru-RU" sz="1550"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800" b="1" dirty="0" smtClean="0">
                <a:solidFill>
                  <a:schemeClr val="tx2"/>
                </a:solidFill>
              </a:rPr>
              <a:t>Авторская разработка </a:t>
            </a:r>
            <a:br>
              <a:rPr lang="ru-RU" sz="2800" b="1" dirty="0" smtClean="0">
                <a:solidFill>
                  <a:schemeClr val="tx2"/>
                </a:solidFill>
              </a:rPr>
            </a:br>
            <a:r>
              <a:rPr lang="ru-RU" sz="2800" b="1" dirty="0" smtClean="0">
                <a:solidFill>
                  <a:schemeClr val="tx2"/>
                </a:solidFill>
              </a:rPr>
              <a:t>Сказка "Теремок"  </a:t>
            </a:r>
            <a:br>
              <a:rPr lang="ru-RU" sz="2800" b="1" dirty="0" smtClean="0">
                <a:solidFill>
                  <a:schemeClr val="tx2"/>
                </a:solidFill>
              </a:rPr>
            </a:br>
            <a:r>
              <a:rPr lang="ru-RU" sz="2800" b="1" dirty="0" smtClean="0">
                <a:solidFill>
                  <a:schemeClr val="tx2"/>
                </a:solidFill>
              </a:rPr>
              <a:t>(Пальчиковый театр "Теремок" )</a:t>
            </a:r>
            <a:endParaRPr lang="ru-RU" sz="2800" b="1" dirty="0">
              <a:solidFill>
                <a:schemeClr val="tx2"/>
              </a:solidFill>
            </a:endParaRPr>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descr="C:\Users\user\Desktop\Новая папка\IMG-9e009890d96033d39e2fcb71087bcd41-V.jpg"/>
          <p:cNvPicPr/>
          <p:nvPr/>
        </p:nvPicPr>
        <p:blipFill>
          <a:blip r:embed="rId6"/>
          <a:srcRect/>
          <a:stretch>
            <a:fillRect/>
          </a:stretch>
        </p:blipFill>
        <p:spPr bwMode="auto">
          <a:xfrm>
            <a:off x="2428860" y="1714488"/>
            <a:ext cx="4214842" cy="358800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457200" y="1785926"/>
          <a:ext cx="8229600" cy="4340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Рисунок 4" descr="C:\Users\user\Desktop\Новая папка\IMG-21a5e6abdcf62f0c9b558f4a678c8263-V.jpg"/>
          <p:cNvPicPr/>
          <p:nvPr/>
        </p:nvPicPr>
        <p:blipFill>
          <a:blip r:embed="rId6"/>
          <a:srcRect/>
          <a:stretch>
            <a:fillRect/>
          </a:stretch>
        </p:blipFill>
        <p:spPr bwMode="auto">
          <a:xfrm>
            <a:off x="714348" y="2071678"/>
            <a:ext cx="3219450" cy="2976141"/>
          </a:xfrm>
          <a:prstGeom prst="rect">
            <a:avLst/>
          </a:prstGeom>
          <a:noFill/>
          <a:ln w="9525">
            <a:noFill/>
            <a:miter lim="800000"/>
            <a:headEnd/>
            <a:tailEnd/>
          </a:ln>
        </p:spPr>
      </p:pic>
      <p:pic>
        <p:nvPicPr>
          <p:cNvPr id="6" name="Содержимое 3" descr="C:\Users\user\Desktop\Новая папка\IMG-6050032f20b9d9ffa579e16753d9d82e-V.jpg"/>
          <p:cNvPicPr>
            <a:picLocks/>
          </p:cNvPicPr>
          <p:nvPr/>
        </p:nvPicPr>
        <p:blipFill>
          <a:blip r:embed="rId7"/>
          <a:srcRect b="20939"/>
          <a:stretch>
            <a:fillRect/>
          </a:stretch>
        </p:blipFill>
        <p:spPr bwMode="auto">
          <a:xfrm>
            <a:off x="4214810" y="1571612"/>
            <a:ext cx="4291339" cy="452596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b="1" dirty="0" smtClean="0">
                <a:solidFill>
                  <a:schemeClr val="tx2"/>
                </a:solidFill>
              </a:rPr>
              <a:t>Используемые материалы; краткое описание технологии изготовления.</a:t>
            </a:r>
            <a:endParaRPr lang="ru-RU" sz="2800" dirty="0">
              <a:solidFill>
                <a:schemeClr val="tx2"/>
              </a:solidFill>
            </a:endParaRPr>
          </a:p>
        </p:txBody>
      </p:sp>
      <p:sp>
        <p:nvSpPr>
          <p:cNvPr id="5" name="Содержимое 4"/>
          <p:cNvSpPr>
            <a:spLocks noGrp="1"/>
          </p:cNvSpPr>
          <p:nvPr>
            <p:ph idx="1"/>
          </p:nvPr>
        </p:nvSpPr>
        <p:spPr/>
        <p:txBody>
          <a:bodyPr>
            <a:normAutofit fontScale="92500" lnSpcReduction="20000"/>
          </a:bodyPr>
          <a:lstStyle/>
          <a:p>
            <a:r>
              <a:rPr lang="ru-RU" sz="3300" dirty="0" smtClean="0">
                <a:solidFill>
                  <a:schemeClr val="tx2"/>
                </a:solidFill>
              </a:rPr>
              <a:t>На овальные пластмассовые крышки приклеиваются нарисованные на бумаге и  разукрашенные цветными фломастерами персонажи сказки. Затем, в нижней части крышек, проделываются два круглых отверстия для пальчиков.</a:t>
            </a:r>
          </a:p>
          <a:p>
            <a:r>
              <a:rPr lang="ru-RU" sz="3300" dirty="0" smtClean="0">
                <a:solidFill>
                  <a:schemeClr val="tx2"/>
                </a:solidFill>
              </a:rPr>
              <a:t>Разукрашенный цветной домик - теремок  наклеивается на картон и прикрепляется к коробке, которая является внутренней частью "Теремка". В неё будут помещаться персонажи по ходу действия сказки. </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TotalTime>
  <Words>513</Words>
  <PresentationFormat>Экран (4:3)</PresentationFormat>
  <Paragraphs>41</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Пальчиковый театр как средство коммуникативного развития детей дошкольного возраста с ОВЗ.</vt:lpstr>
      <vt:lpstr>Какую пользу приносит пальчиковый театр в коррекционно-развивающей деятельности с детьми дошкольного возраста с ОВЗ</vt:lpstr>
      <vt:lpstr>Игра и представления </vt:lpstr>
      <vt:lpstr>Пальчиковый театр и речь ребенка </vt:lpstr>
      <vt:lpstr>Как играть в пальчиковый театр </vt:lpstr>
      <vt:lpstr>Авторская разработка  Сказка "Теремок"   (Пальчиковый театр "Теремок" )</vt:lpstr>
      <vt:lpstr>Слайд 7</vt:lpstr>
      <vt:lpstr>Используемые материалы; краткое описание технологии изготовления.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Пальчиковый театр как средство коммуникативного развития детей дошкольного возраста с ОВЗ.</dc:title>
  <dc:creator>user</dc:creator>
  <cp:lastModifiedBy>Александр</cp:lastModifiedBy>
  <cp:revision>19</cp:revision>
  <dcterms:created xsi:type="dcterms:W3CDTF">2021-02-12T11:51:01Z</dcterms:created>
  <dcterms:modified xsi:type="dcterms:W3CDTF">2022-03-31T20:24:21Z</dcterms:modified>
</cp:coreProperties>
</file>