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7" r:id="rId6"/>
    <p:sldId id="278" r:id="rId7"/>
    <p:sldId id="279" r:id="rId8"/>
    <p:sldId id="280" r:id="rId9"/>
    <p:sldId id="284" r:id="rId10"/>
    <p:sldId id="281" r:id="rId11"/>
    <p:sldId id="282" r:id="rId12"/>
    <p:sldId id="285" r:id="rId13"/>
    <p:sldId id="286" r:id="rId14"/>
    <p:sldId id="287" r:id="rId15"/>
    <p:sldId id="289" r:id="rId16"/>
    <p:sldId id="288" r:id="rId1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280" autoAdjust="0"/>
  </p:normalViewPr>
  <p:slideViewPr>
    <p:cSldViewPr>
      <p:cViewPr varScale="1">
        <p:scale>
          <a:sx n="119" d="100"/>
          <a:sy n="119" d="100"/>
        </p:scale>
        <p:origin x="96" y="33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</c:v>
                </c:pt>
                <c:pt idx="1">
                  <c:v>69</c:v>
                </c:pt>
                <c:pt idx="2">
                  <c:v>92</c:v>
                </c:pt>
                <c:pt idx="3">
                  <c:v>73</c:v>
                </c:pt>
                <c:pt idx="4">
                  <c:v>8</c:v>
                </c:pt>
                <c:pt idx="5">
                  <c:v>16</c:v>
                </c:pt>
                <c:pt idx="6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70-4384-B141-44AA81F458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84</c:v>
                </c:pt>
                <c:pt idx="1">
                  <c:v>31</c:v>
                </c:pt>
                <c:pt idx="2">
                  <c:v>8</c:v>
                </c:pt>
                <c:pt idx="3">
                  <c:v>27</c:v>
                </c:pt>
                <c:pt idx="4">
                  <c:v>92</c:v>
                </c:pt>
                <c:pt idx="5">
                  <c:v>84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70-4384-B141-44AA81F458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70-4384-B141-44AA81F45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054104"/>
        <c:axId val="470053712"/>
      </c:barChart>
      <c:catAx>
        <c:axId val="47005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0053712"/>
        <c:crosses val="autoZero"/>
        <c:auto val="1"/>
        <c:lblAlgn val="ctr"/>
        <c:lblOffset val="100"/>
        <c:noMultiLvlLbl val="0"/>
      </c:catAx>
      <c:valAx>
        <c:axId val="47005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005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работы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Активные участники</c:v>
                </c:pt>
                <c:pt idx="1">
                  <c:v>Пассивыне наблюдатели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9A-4B1F-BECF-2F428CC47B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работы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Активные участники</c:v>
                </c:pt>
                <c:pt idx="1">
                  <c:v>Пассивыне наблюдатели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73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9A-4B1F-BECF-2F428CC47B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Активные участники</c:v>
                </c:pt>
                <c:pt idx="1">
                  <c:v>Пассивыне наблюдатели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9A-4B1F-BECF-2F428CC47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522808"/>
        <c:axId val="471523200"/>
      </c:barChart>
      <c:catAx>
        <c:axId val="47152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1523200"/>
        <c:crosses val="autoZero"/>
        <c:auto val="1"/>
        <c:lblAlgn val="ctr"/>
        <c:lblOffset val="100"/>
        <c:noMultiLvlLbl val="0"/>
      </c:catAx>
      <c:valAx>
        <c:axId val="47152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152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ТР</c:v>
                </c:pt>
                <c:pt idx="1">
                  <c:v>СС</c:v>
                </c:pt>
                <c:pt idx="2">
                  <c:v>СФ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  <c:pt idx="1">
                  <c:v>46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B0-4648-8839-C7D1D01FFB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ТР</c:v>
                </c:pt>
                <c:pt idx="1">
                  <c:v>СС</c:v>
                </c:pt>
                <c:pt idx="2">
                  <c:v>СФ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50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B0-4648-8839-C7D1D01FFB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ТР</c:v>
                </c:pt>
                <c:pt idx="1">
                  <c:v>СС</c:v>
                </c:pt>
                <c:pt idx="2">
                  <c:v>СФ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B0-4648-8839-C7D1D01FF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523984"/>
        <c:axId val="471524376"/>
      </c:barChart>
      <c:catAx>
        <c:axId val="47152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1524376"/>
        <c:crosses val="autoZero"/>
        <c:auto val="1"/>
        <c:lblAlgn val="ctr"/>
        <c:lblOffset val="100"/>
        <c:noMultiLvlLbl val="0"/>
      </c:catAx>
      <c:valAx>
        <c:axId val="47152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152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4.pd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3.pdf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5.pdf" TargetMode="External"/><Relationship Id="rId4" Type="http://schemas.openxmlformats.org/officeDocument/2006/relationships/hyperlink" Target="2.pdf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3;&#1072;&#1085;&#1080;&#1088;&#1086;&#1074;&#1072;&#1085;&#1080;&#1077;%20&#1089;%20&#1088;&#1086;&#1076;&#1080;&#1090;&#1077;&#1083;&#1103;&#1084;&#1080;%20&#1044;&#1054;&#1059;%2087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youtube.com/channel/UCpm6RQZZLpcP3QxAqal-dtg" TargetMode="External"/><Relationship Id="rId7" Type="http://schemas.openxmlformats.org/officeDocument/2006/relationships/image" Target="../media/image10.jpeg"/><Relationship Id="rId2" Type="http://schemas.openxmlformats.org/officeDocument/2006/relationships/hyperlink" Target="&#1056;&#1086;&#1076;&#1080;&#1090;&#1077;&#1083;&#1100;&#1089;&#1082;&#1086;&#1077;%20&#1089;&#1086;&#1073;&#1088;&#1072;&#1085;&#1080;&#1077;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1;&#1091;&#1082;&#1083;&#1077;&#1090;.pdf" TargetMode="External"/><Relationship Id="rId5" Type="http://schemas.openxmlformats.org/officeDocument/2006/relationships/hyperlink" Target="&#1050;&#1072;&#1088;&#1090;&#1086;&#1090;&#1077;&#1082;&#1072;%20&#1080;&#1075;&#1088;%20&#1087;&#1086;%20&#1047;&#1054;&#1046;.pdf" TargetMode="External"/><Relationship Id="rId4" Type="http://schemas.openxmlformats.org/officeDocument/2006/relationships/hyperlink" Target="&#1050;&#1072;&#1088;&#1090;&#1086;&#1090;&#1077;&#1082;&#1080;.pdf" TargetMode="Externa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780" y="548680"/>
            <a:ext cx="11521280" cy="648072"/>
          </a:xfrm>
        </p:spPr>
        <p:txBody>
          <a:bodyPr rtlCol="0">
            <a:normAutofit/>
          </a:bodyPr>
          <a:lstStyle/>
          <a:p>
            <a:pPr algn="ctr" rtl="0"/>
            <a:r>
              <a:rPr lang="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  <a:br>
              <a:rPr lang="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«Использование здоровьесберегающих технологий в работе с детьми дошкольного возраста»</a:t>
            </a:r>
            <a:endParaRPr lang="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1884" y="2636912"/>
            <a:ext cx="9577064" cy="13716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МБДОУ «Детский сад № 87» Ляховой Т.М.</a:t>
            </a:r>
          </a:p>
          <a:p>
            <a:pPr algn="ctr" rtl="0"/>
            <a:r>
              <a:rPr lang="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теме: </a:t>
            </a:r>
          </a:p>
          <a:p>
            <a:pPr algn="ctr" rtl="0"/>
            <a:r>
              <a:rPr lang="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взаимодействия с семьями воспитанников по формированию здорового образа жизни детей»</a:t>
            </a:r>
            <a:endParaRPr lang="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990" y="5949280"/>
            <a:ext cx="28029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.о.г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Дзержинск, 2021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3763" y="168558"/>
            <a:ext cx="177728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5371" y="561305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степенью включенности родителей в работу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756" y="1852824"/>
            <a:ext cx="352839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 – степень включенности родителей: из 26 семей, лишь 10 (38%) активные участники; 16 (62%) пассивные наблюдатели</a:t>
            </a:r>
          </a:p>
          <a:p>
            <a:pPr algn="ctr"/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работы – степень включенности родителей: из 26 семей, 19 (73%) активные участники; </a:t>
            </a:r>
          </a:p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(27%) пассивные наблюдатели</a:t>
            </a:r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63714981"/>
              </p:ext>
            </p:extLst>
          </p:nvPr>
        </p:nvGraphicFramePr>
        <p:xfrm>
          <a:off x="1413892" y="4365104"/>
          <a:ext cx="4278966" cy="242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670476" y="561305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воспитанников (ОО «Физическое развитие») – 29 проявлений (сводная)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10636" y="1916832"/>
            <a:ext cx="352839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года:</a:t>
            </a:r>
          </a:p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 - 10</a:t>
            </a:r>
          </a:p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 - 12</a:t>
            </a:r>
          </a:p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 – 4</a:t>
            </a:r>
          </a:p>
          <a:p>
            <a:pPr algn="ctr"/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года:</a:t>
            </a:r>
          </a:p>
          <a:p>
            <a:pPr algn="ctr"/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 - 3</a:t>
            </a:r>
          </a:p>
          <a:p>
            <a:pPr algn="ctr"/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 -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 –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69572400"/>
              </p:ext>
            </p:extLst>
          </p:nvPr>
        </p:nvGraphicFramePr>
        <p:xfrm>
          <a:off x="6670476" y="4445112"/>
          <a:ext cx="4278966" cy="242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16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284" y="404664"/>
            <a:ext cx="265534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772" y="1268760"/>
            <a:ext cx="115932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результате проведённой работы можно сформулировать выводы:</a:t>
            </a:r>
          </a:p>
          <a:p>
            <a:pPr algn="ctr"/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Повысилась эффективность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работы по оздоровлению детей;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Родители получили необходимые знания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 физическом развитии ребенка; 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Сформировались потребности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здоровом образе жизни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семьях воспитанников;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Развился интерес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 детей и родителей к занятиям физической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культурой; 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Повысилась активность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родителей в вопросах физического воспитания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детей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060" y="5373216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284" y="404664"/>
            <a:ext cx="170348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060" y="5373216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756" y="908720"/>
            <a:ext cx="11881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от 17.10.2013 №1155;</a:t>
            </a:r>
          </a:p>
          <a:p>
            <a:pPr marL="342900" indent="-342900" algn="just"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 МБДОУ «Детский сад №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87»;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дошкольного образования «От рождения до школы»  - М, МОЗАИКА-СИНТЕЗ, 2018 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с родителями в процессе приобщения дошкольников к здоровому образу жизни» (Из опыта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инструктора по физической культуре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10 «Радуга» Васильева Юлия Андреевна Г. Гаврилов-Ям), 2016 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инструктора по физической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Кушнова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- детский сад №15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Березка"поселка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типа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Северский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район), 2013 год;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III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Центров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родительского просвещения. Сборник, 2019 год;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работы с родителями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 у детей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(конспект родительского собрания с методическими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рекомендациями, консультациями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анкетами))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инструктора по физической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№165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Анищук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Ирины Николаевны), 2017 год;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здорового образа жизни участников образовательного процесса в дошкольном образовательном учреждении» (Из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ГБДОУ детского сада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Невского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Санкт-Петербурга в условиях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ОЭП. Методическое пособие), 2016 год.</a:t>
            </a:r>
          </a:p>
          <a:p>
            <a:pPr marL="342900" indent="-342900" algn="just">
              <a:buFontTx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88" y="2060848"/>
            <a:ext cx="1447454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5527158" y="1067989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Стрелка вниз 7"/>
          <p:cNvSpPr/>
          <p:nvPr/>
        </p:nvSpPr>
        <p:spPr>
          <a:xfrm rot="17873436">
            <a:off x="7399029" y="936461"/>
            <a:ext cx="26878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Стрелка вниз 6"/>
          <p:cNvSpPr/>
          <p:nvPr/>
        </p:nvSpPr>
        <p:spPr>
          <a:xfrm rot="3767823">
            <a:off x="3885661" y="916305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TextBox 4"/>
          <p:cNvSpPr txBox="1"/>
          <p:nvPr/>
        </p:nvSpPr>
        <p:spPr>
          <a:xfrm>
            <a:off x="4622163" y="55026"/>
            <a:ext cx="234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9678" y="392361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 взаимодействии с семьями воспитанников: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0573" y="1578985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Основные принципы дошкольного образования: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сотрудничество Организации с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семьей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0156" y="1941245"/>
            <a:ext cx="4032448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1.6. Стандарт направлен на решение следующих задач: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91415" y="1610810"/>
            <a:ext cx="3891629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 Стандарт является основой для: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оказания 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6702" y="3257750"/>
            <a:ext cx="4152267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…создание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среды, которая: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создает условия для участия родителей (законных представителей) в образовательной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28539" y="4550428"/>
            <a:ext cx="5328592" cy="15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3.2.5. Условия, необходимые для создания социальной ситуации развития детей, соответствующей специфике дошкольного возраста, предполагают: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0442" y="6060001"/>
            <a:ext cx="12071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18 Закона Российской Федерации «Об образовании в РФ» родители являются первыми педагогами, которые должны заложить основы физического, нравственного и интеллектуального развития личности ребенка в раннем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 rot="17873436">
            <a:off x="7427159" y="911275"/>
            <a:ext cx="26878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Стрелка вниз 3"/>
          <p:cNvSpPr/>
          <p:nvPr/>
        </p:nvSpPr>
        <p:spPr>
          <a:xfrm rot="3767823">
            <a:off x="3520173" y="953091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3880213" y="236506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ЗОЖ: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4052" y="3789040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9756" y="1662873"/>
            <a:ext cx="5616624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п.1.6 «направлен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следующих задач: охрану и укрепление физического и психического здоровья детей, в том числе их эмоционального благополучия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8428" y="1662872"/>
            <a:ext cx="5616624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"Физическое развитие включает приобретение опыта в ... становлении ценностей здорового образа жизни, овладении его элементарными нормами и правилами..."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34072" y="3179815"/>
            <a:ext cx="5732784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ДОУ – ОО «Физическое развитие», направление «Становление ценностей здорового образа жизни»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32" y="4725144"/>
            <a:ext cx="11017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дошкольного возраста является по-настоящему уникальным: столь интенсивного развития человек больше не переживает никогда – за 7 лет его формирование достигает невероятных высот, что становится возможным благодаря особому детскому потенциалу развития – психического и физического. В дошкольном возрасте формируются основные жизненные понятия, в том числе понятие здоровья и правильного здорового поведения. Полученные в этом возрасте представления порой бывают необычайно стойкими и ложатся в основу дальнейшего развития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156" y="620688"/>
            <a:ext cx="460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ДЕЯТЕЛЬНОСТИ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748" y="1556792"/>
            <a:ext cx="118093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 внедрить в образовательный процесс разнообразные формы взаимодействия с семьями воспитанников по формированию здорового образа жизни детей</a:t>
            </a:r>
          </a:p>
          <a:p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наработки взаимодействия ДОУ с семьями воспитанников по формированию ЗОЖ;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Подходить личностно к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по результатам учета их интересов и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проблем;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Запланировать разнообразные формы взаимодействия с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семьями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осознанного, бережного отношения к здоровью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роль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семьи в физическом воспитании и укреплении здоровья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через реализацию планирования;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эффективность/не эффективность проделанной работы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1105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124" y="332656"/>
            <a:ext cx="47359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ПОСТАВЛЕННЫХ ЗАДАЧ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3892" y="764704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наработок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ДОУ с семьями воспитанников по формированию ЗОЖ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3083" t="11193" r="42289" b="6730"/>
          <a:stretch/>
        </p:blipFill>
        <p:spPr>
          <a:xfrm>
            <a:off x="65061" y="1628800"/>
            <a:ext cx="2370920" cy="31612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1982" y="5069081"/>
            <a:ext cx="60928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картинки, </a:t>
            </a:r>
          </a:p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просмотреть материал</a:t>
            </a:r>
            <a:endParaRPr lang="ru-RU" sz="1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l="42320" t="12191" r="26960" b="10090"/>
          <a:stretch/>
        </p:blipFill>
        <p:spPr>
          <a:xfrm>
            <a:off x="2533253" y="1626928"/>
            <a:ext cx="2221403" cy="3161228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file"/>
          </p:cNvPr>
          <p:cNvPicPr>
            <a:picLocks noChangeAspect="1"/>
          </p:cNvPicPr>
          <p:nvPr/>
        </p:nvPicPr>
        <p:blipFill rotWithShape="1">
          <a:blip r:embed="rId7"/>
          <a:srcRect l="25188" t="12191" r="41138" b="3789"/>
          <a:stretch/>
        </p:blipFill>
        <p:spPr>
          <a:xfrm>
            <a:off x="4861361" y="1623177"/>
            <a:ext cx="2255047" cy="3164979"/>
          </a:xfrm>
          <a:prstGeom prst="rect">
            <a:avLst/>
          </a:prstGeom>
        </p:spPr>
      </p:pic>
      <p:pic>
        <p:nvPicPr>
          <p:cNvPr id="10" name="Рисунок 9">
            <a:hlinkClick r:id="rId8" action="ppaction://hlinkfile"/>
          </p:cNvPr>
          <p:cNvPicPr>
            <a:picLocks noChangeAspect="1"/>
          </p:cNvPicPr>
          <p:nvPr/>
        </p:nvPicPr>
        <p:blipFill rotWithShape="1">
          <a:blip r:embed="rId9"/>
          <a:srcRect l="42320" t="12191" r="27551" b="10090"/>
          <a:stretch/>
        </p:blipFill>
        <p:spPr>
          <a:xfrm>
            <a:off x="7223113" y="1623176"/>
            <a:ext cx="2183667" cy="3168457"/>
          </a:xfrm>
          <a:prstGeom prst="rect">
            <a:avLst/>
          </a:prstGeom>
        </p:spPr>
      </p:pic>
      <p:pic>
        <p:nvPicPr>
          <p:cNvPr id="12" name="Рисунок 11">
            <a:hlinkClick r:id="rId10" action="ppaction://hlinkfile"/>
          </p:cNvPr>
          <p:cNvPicPr>
            <a:picLocks noChangeAspect="1"/>
          </p:cNvPicPr>
          <p:nvPr/>
        </p:nvPicPr>
        <p:blipFill rotWithShape="1">
          <a:blip r:embed="rId11"/>
          <a:srcRect l="41139" t="17443" r="26369" b="7989"/>
          <a:stretch/>
        </p:blipFill>
        <p:spPr>
          <a:xfrm>
            <a:off x="9544011" y="1623176"/>
            <a:ext cx="2451745" cy="316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916" y="107339"/>
            <a:ext cx="1144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подход к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семье по результатам учета их интересов 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756" y="692696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 (26 человек)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85" y="1973861"/>
            <a:ext cx="3528392" cy="4695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Делаете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утром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зарядку в выходные и праздничные дни?</a:t>
            </a:r>
          </a:p>
          <a:p>
            <a:pPr marL="228600" indent="-228600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 Вашей семье завтракать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28600" indent="-228600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Курит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кто-либо в Вашей семье? </a:t>
            </a:r>
          </a:p>
          <a:p>
            <a:pPr marL="228600" indent="-228600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кто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занимается спортом? </a:t>
            </a:r>
          </a:p>
          <a:p>
            <a:pPr marL="228600" indent="-228600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Используете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хотя бы один выходной для физической работы, туризма, занятий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спортом?</a:t>
            </a:r>
          </a:p>
          <a:p>
            <a:pPr marL="228600" indent="-228600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ли вы дома закаливающие процедуры? </a:t>
            </a:r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смотрят телевизор, сидят за </a:t>
            </a: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 более 1 часа в день?</a:t>
            </a:r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164" y="692695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2164" y="1973861"/>
            <a:ext cx="3528392" cy="289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– 4; Нет - 22</a:t>
            </a: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– 18; Нет - 8</a:t>
            </a: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– 24; Нет - 2</a:t>
            </a:r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– 19; Нет - 7</a:t>
            </a:r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– 2; Нет - 24</a:t>
            </a: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4; Нет - 22</a:t>
            </a: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– 25; Нет -1</a:t>
            </a:r>
            <a:endParaRPr 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11794058"/>
              </p:ext>
            </p:extLst>
          </p:nvPr>
        </p:nvGraphicFramePr>
        <p:xfrm>
          <a:off x="3754197" y="4734201"/>
          <a:ext cx="4284431" cy="213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673122" y="692695"/>
            <a:ext cx="4325946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подход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3122" y="1973861"/>
            <a:ext cx="4325946" cy="48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buAutoNum type="arabicPeriod"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нет (предложить комплекс упражнений – отчетность (фотовыставка «На зарядку становись!»)</a:t>
            </a: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нет (индивидуальные беседы «Польза от завтрака»)</a:t>
            </a: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 (проблемная беседа в мессенджере «Нужно ли скрывать от детей, что их родители курят?)</a:t>
            </a: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нет (составить список спортивных секций, для детей и взрослых) </a:t>
            </a: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нет (Папка-передвижка «Выходные можно и нужно проводить с пользой для здоровья!»)</a:t>
            </a: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нет (Папка-передвижка «Закаливание в домашних условиях»;  Мастер-класс (проходит в мессенджере «Один вид закаливания от каждой семьи»)</a:t>
            </a:r>
          </a:p>
          <a:p>
            <a:pPr marL="228600" indent="-228600" algn="ctr"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 (Беседа в мессенджере «Поразмышляем о вреде чрезмерного использования компьютера и телевизора детьми»</a:t>
            </a:r>
          </a:p>
          <a:p>
            <a:pPr marL="228600" indent="-228600" algn="ctr">
              <a:buAutoNum type="arabicPeriod"/>
            </a:pP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buAutoNum type="arabicPeriod"/>
            </a:pP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buAutoNum type="arabicPeriod"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780" y="188640"/>
            <a:ext cx="115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разнообразных форм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 семьями по формированию осознанного, бережного отношения к здоровью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просмотреть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0196" y="836497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904537" y="3304995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382469" y="2201179"/>
            <a:ext cx="3528392" cy="277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Информационно-просветительские/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56861" y="2627220"/>
            <a:ext cx="2139980" cy="32839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6152" y="2351233"/>
            <a:ext cx="2139980" cy="338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78726" y="2924623"/>
            <a:ext cx="2303951" cy="10748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праздники, досуги, день здоровья (помощь в организации, создании костюмов, атрибутов)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8201" y="2959868"/>
            <a:ext cx="2132602" cy="33845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24617" y="4249443"/>
            <a:ext cx="2139980" cy="638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 (уголок здоровья)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9905" y="3591147"/>
            <a:ext cx="2139980" cy="408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650850" y="4246272"/>
            <a:ext cx="2139980" cy="392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Тематические/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выставки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31216" y="4146566"/>
            <a:ext cx="2139980" cy="39290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6734" y="5190352"/>
            <a:ext cx="352839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(создание общей группы в мессенджере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Viber)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897716" y="573041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6152" y="5354240"/>
            <a:ext cx="2139980" cy="392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диалога, беседы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74512" y="5939941"/>
            <a:ext cx="2139980" cy="392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с фотоотчетами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68501" y="5337511"/>
            <a:ext cx="2139980" cy="392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конкурсах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650850" y="5278882"/>
            <a:ext cx="2303951" cy="1074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видео, фото с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развлечений, утренней гимнастики, подвижных игр, физкультминуток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31216" y="3386893"/>
            <a:ext cx="2127098" cy="32839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68501" y="5939940"/>
            <a:ext cx="2139980" cy="392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полезных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каналов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8188" y="67199"/>
            <a:ext cx="11305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планирования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hlinkClick r:id="rId2" action="ppaction://hlinkfile"/>
          </p:cNvPr>
          <p:cNvSpPr/>
          <p:nvPr/>
        </p:nvSpPr>
        <p:spPr>
          <a:xfrm>
            <a:off x="136383" y="217223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«Роль семьи в формировании здорового образа жизни старших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</a:p>
          <a:p>
            <a:pPr algn="ctr"/>
            <a:r>
              <a:rPr lang="ru-RU" sz="1400" dirty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4107" y="1525594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мессенджере (ссылка на </a:t>
            </a:r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канал) «Веселая утренняя гимнастика с детьми» </a:t>
            </a:r>
            <a:endParaRPr lang="en-US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Канал «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Спортания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hlinkClick r:id="rId4" action="ppaction://hlinkfile"/>
          </p:cNvPr>
          <p:cNvSpPr/>
          <p:nvPr/>
        </p:nvSpPr>
        <p:spPr>
          <a:xfrm>
            <a:off x="3858228" y="2816115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«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разнообразных  гимнастик»</a:t>
            </a:r>
          </a:p>
          <a:p>
            <a:pPr lvl="0" algn="ctr" fontAlgn="base"/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5" action="ppaction://hlinkfile"/>
          </p:cNvPr>
          <p:cNvSpPr/>
          <p:nvPr/>
        </p:nvSpPr>
        <p:spPr>
          <a:xfrm>
            <a:off x="5158308" y="4151283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Папка-передвижка «Формируем ЗОЖ в игре»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54652" y="6298427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</a:t>
            </a:r>
            <a:r>
              <a:rPr lang="ru-RU" sz="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прямоугольники </a:t>
            </a:r>
            <a:endParaRPr lang="ru-RU" sz="9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просмотреть материал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28084" y="268263"/>
            <a:ext cx="3926968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ФОТО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45155" y="3349218"/>
            <a:ext cx="60928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Тематическая выставка совместных работ детей и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</a:p>
          <a:p>
            <a:pPr algn="ctr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«Зима и ЗОЖ» </a:t>
            </a:r>
            <a:endParaRPr lang="ru-RU" sz="1100" dirty="0"/>
          </a:p>
        </p:txBody>
      </p:sp>
      <p:sp>
        <p:nvSpPr>
          <p:cNvPr id="11" name="Прямоугольник 10">
            <a:hlinkClick r:id="rId6" action="ppaction://hlinkfile"/>
          </p:cNvPr>
          <p:cNvSpPr/>
          <p:nvPr/>
        </p:nvSpPr>
        <p:spPr>
          <a:xfrm>
            <a:off x="6837215" y="5468601"/>
            <a:ext cx="3528392" cy="121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«Закаливание детям!»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570" y="3284984"/>
            <a:ext cx="3573074" cy="2883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Фото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0741" y="6176086"/>
            <a:ext cx="3499676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досуг «В гостях у доктора Ай-</a:t>
            </a:r>
            <a:r>
              <a:rPr lang="ru-RU" sz="11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болита</a:t>
            </a:r>
            <a:r>
              <a:rPr lang="ru-RU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046">
            <a:off x="-127143" y="2943994"/>
            <a:ext cx="3003391" cy="2306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94" y="3196944"/>
            <a:ext cx="2253567" cy="30047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92" y="255196"/>
            <a:ext cx="4125363" cy="30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804" y="332656"/>
            <a:ext cx="446449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Фото (</a:t>
            </a:r>
            <a:r>
              <a:rPr lang="ru-RU" sz="2400" dirty="0" err="1" smtClean="0"/>
              <a:t>скрин</a:t>
            </a:r>
            <a:r>
              <a:rPr lang="ru-RU" sz="2400" dirty="0" smtClean="0"/>
              <a:t> экрана телефона в </a:t>
            </a:r>
            <a:r>
              <a:rPr lang="ru-RU" sz="2400" dirty="0" err="1" smtClean="0"/>
              <a:t>вайбере</a:t>
            </a:r>
            <a:r>
              <a:rPr lang="ru-RU" sz="2400" dirty="0" smtClean="0"/>
              <a:t> (общая группа), где выставлена беседа по данной теме (можно прикрепить документ беседы и начать обсуждение)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14492" y="340296"/>
            <a:ext cx="446449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ru-RU" sz="2400" dirty="0" smtClean="0"/>
              <a:t>ФОТО Информационный </a:t>
            </a:r>
            <a:r>
              <a:rPr lang="ru-RU" sz="2400" dirty="0"/>
              <a:t>стенд «Картотека дыхательной гимнастики»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44444" y="3289343"/>
            <a:ext cx="453454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ФОТО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3892" y="6444046"/>
            <a:ext cx="2637260" cy="261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115"/>
              </a:spcAft>
              <a:buClr>
                <a:srgbClr val="000000"/>
              </a:buClr>
              <a:buSzPts val="1400"/>
            </a:pPr>
            <a:r>
              <a:rPr lang="ru-RU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в мессенджере «Что такое ЗОЖ» </a:t>
            </a:r>
            <a:endParaRPr lang="ru-RU" sz="11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6660" y="3220616"/>
            <a:ext cx="1369286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«Уголок здоровья» </a:t>
            </a:r>
            <a:endPara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6540" y="6456657"/>
            <a:ext cx="6092825" cy="2870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5"/>
              </a:spcAft>
              <a:buClr>
                <a:srgbClr val="000000"/>
              </a:buClr>
              <a:buSzPts val="1400"/>
            </a:pPr>
            <a:r>
              <a:rPr lang="ru-RU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Папка-передвижка «Организация двигательного режима» </a:t>
            </a:r>
            <a:endParaRPr lang="ru-RU" sz="11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048" y="3548047"/>
            <a:ext cx="446449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Продолжение </a:t>
            </a:r>
            <a:endParaRPr lang="ru-RU" sz="2400" dirty="0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2732522" y="4005064"/>
            <a:ext cx="288032" cy="7920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8" y="478177"/>
            <a:ext cx="4464496" cy="599163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258" y="271569"/>
            <a:ext cx="4474740" cy="2932541"/>
          </a:xfrm>
          <a:prstGeom prst="rect">
            <a:avLst/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10063" b="14465"/>
          <a:stretch>
            <a:fillRect/>
          </a:stretch>
        </p:blipFill>
        <p:spPr>
          <a:xfrm>
            <a:off x="13403360" y="10422513"/>
            <a:ext cx="1610409" cy="1059707"/>
          </a:xfrm>
          <a:prstGeom prst="rect">
            <a:avLst/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itd2.mycdn.me/image?id=872053671335&amp;t=20&amp;plc=MOBILE&amp;tkn=*gVX_bA64IshnZY9oBVEhD6XI40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80" y="3473991"/>
            <a:ext cx="2187499" cy="29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50" y="3465298"/>
            <a:ext cx="2236857" cy="29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4873beb7-5857-4685-be1f-d57550cc96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1185</TotalTime>
  <Words>1253</Words>
  <Application>Microsoft Office PowerPoint</Application>
  <PresentationFormat>Произвольный</PresentationFormat>
  <Paragraphs>147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Euphemia</vt:lpstr>
      <vt:lpstr>Times New Roman</vt:lpstr>
      <vt:lpstr>Безмятежность 16 х 9</vt:lpstr>
      <vt:lpstr>Круглый стол  «Использование здоровьесберегающих технологий в работе с детьми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  «Использование здоровьесберегающих технологий в работе с детьми дошкольного возраста»</dc:title>
  <dc:creator>Юра</dc:creator>
  <cp:lastModifiedBy>Юра</cp:lastModifiedBy>
  <cp:revision>115</cp:revision>
  <dcterms:created xsi:type="dcterms:W3CDTF">2021-10-12T09:27:29Z</dcterms:created>
  <dcterms:modified xsi:type="dcterms:W3CDTF">2021-12-11T10:54:36Z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