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87" r:id="rId1"/>
  </p:sldMasterIdLst>
  <p:sldIdLst>
    <p:sldId id="256" r:id="rId2"/>
    <p:sldId id="257" r:id="rId3"/>
    <p:sldId id="275" r:id="rId4"/>
    <p:sldId id="277" r:id="rId5"/>
    <p:sldId id="259" r:id="rId6"/>
    <p:sldId id="274" r:id="rId7"/>
    <p:sldId id="278" r:id="rId8"/>
    <p:sldId id="279" r:id="rId9"/>
    <p:sldId id="269" r:id="rId10"/>
    <p:sldId id="272" r:id="rId11"/>
    <p:sldId id="271" r:id="rId12"/>
    <p:sldId id="263" r:id="rId13"/>
    <p:sldId id="265" r:id="rId14"/>
    <p:sldId id="266" r:id="rId15"/>
    <p:sldId id="264" r:id="rId16"/>
    <p:sldId id="260" r:id="rId17"/>
    <p:sldId id="276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6D9F"/>
    <a:srgbClr val="7BD2F0"/>
    <a:srgbClr val="3076A4"/>
    <a:srgbClr val="2F94CE"/>
    <a:srgbClr val="8FDA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-10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8658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49649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291356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25227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45642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93671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600269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7712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183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3655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1888709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036985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20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260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1537608"/>
      </p:ext>
    </p:extLst>
  </p:cSld>
  <p:clrMapOvr>
    <a:masterClrMapping/>
  </p:clrMapOvr>
  <p:extLst>
    <p:ext uri="{DCECCB84-F9BA-43D5-87BE-67443E8EF086}">
      <p15:sldGuideLst xmlns=""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3962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07E8D-5131-44F1-9A34-0E185C1BB0C3}" type="datetimeFigureOut">
              <a:rPr lang="ru-RU" smtClean="0"/>
              <a:t>10.02.2021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3490DB-D92F-4CD0-9138-4794347690D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491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88" r:id="rId1"/>
    <p:sldLayoutId id="2147483989" r:id="rId2"/>
    <p:sldLayoutId id="2147483990" r:id="rId3"/>
    <p:sldLayoutId id="2147483991" r:id="rId4"/>
    <p:sldLayoutId id="2147483992" r:id="rId5"/>
    <p:sldLayoutId id="2147483993" r:id="rId6"/>
    <p:sldLayoutId id="2147483994" r:id="rId7"/>
    <p:sldLayoutId id="2147483995" r:id="rId8"/>
    <p:sldLayoutId id="2147483996" r:id="rId9"/>
    <p:sldLayoutId id="2147483997" r:id="rId10"/>
    <p:sldLayoutId id="2147483998" r:id="rId11"/>
    <p:sldLayoutId id="2147483999" r:id="rId12"/>
    <p:sldLayoutId id="2147484000" r:id="rId13"/>
    <p:sldLayoutId id="2147484001" r:id="rId14"/>
    <p:sldLayoutId id="2147484002" r:id="rId15"/>
    <p:sldLayoutId id="214748400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89647"/>
            <a:ext cx="12192000" cy="6682345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Республиканский </a:t>
            </a:r>
            <a:r>
              <a:rPr lang="ru-RU" sz="31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грантовый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конкурс </a:t>
            </a:r>
            <a:r>
              <a:rPr lang="ru-RU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«Спорт для всех»  </a:t>
            </a:r>
            <a: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br>
              <a:rPr lang="ru-RU" sz="3100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                         </a:t>
            </a:r>
            <a:r>
              <a:rPr lang="ru-RU" sz="5300" i="1" dirty="0" smtClean="0">
                <a:solidFill>
                  <a:srgbClr val="C00000"/>
                </a:solidFill>
                <a:latin typeface="Monotype Corsiva" pitchFamily="66" charset="0"/>
              </a:rPr>
              <a:t>Проект </a:t>
            </a:r>
            <a:r>
              <a:rPr lang="ru-RU" sz="5300" i="1" dirty="0" smtClean="0">
                <a:solidFill>
                  <a:srgbClr val="C00000"/>
                </a:solidFill>
                <a:latin typeface="Monotype Corsiva" pitchFamily="66" charset="0"/>
              </a:rPr>
              <a:t>                                 </a:t>
            </a:r>
            <a:br>
              <a:rPr lang="ru-RU" sz="5300" i="1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5300" i="1" dirty="0" smtClean="0">
                <a:solidFill>
                  <a:srgbClr val="C00000"/>
                </a:solidFill>
                <a:latin typeface="Monotype Corsiva" pitchFamily="66" charset="0"/>
              </a:rPr>
              <a:t>«</a:t>
            </a:r>
            <a:r>
              <a:rPr lang="ru-RU" sz="5300" dirty="0" smtClean="0">
                <a:latin typeface="Monotype Corsiva" pitchFamily="66" charset="0"/>
              </a:rPr>
              <a:t> </a:t>
            </a:r>
            <a:r>
              <a:rPr lang="ru-RU" sz="5300" dirty="0" smtClean="0">
                <a:solidFill>
                  <a:srgbClr val="C00000"/>
                </a:solidFill>
                <a:latin typeface="Monotype Corsiva" pitchFamily="66" charset="0"/>
              </a:rPr>
              <a:t>Школа- территория спорта и ЗОЖ»</a:t>
            </a:r>
            <a:r>
              <a:rPr lang="ru-RU" sz="3100" dirty="0" smtClean="0">
                <a:solidFill>
                  <a:srgbClr val="C00000"/>
                </a:solidFill>
                <a:latin typeface="Monotype Corsiva" pitchFamily="66" charset="0"/>
              </a:rPr>
              <a:t/>
            </a:r>
            <a:br>
              <a:rPr lang="ru-RU" sz="3100" dirty="0" smtClean="0">
                <a:solidFill>
                  <a:srgbClr val="C00000"/>
                </a:solidFill>
                <a:latin typeface="Monotype Corsiva" pitchFamily="66" charset="0"/>
              </a:rPr>
            </a:br>
            <a:r>
              <a:rPr lang="ru-RU" sz="1800" dirty="0" smtClean="0">
                <a:solidFill>
                  <a:srgbClr val="C00000"/>
                </a:solidFill>
              </a:rPr>
              <a:t/>
            </a:r>
            <a:br>
              <a:rPr lang="ru-RU" sz="1800" dirty="0" smtClean="0">
                <a:solidFill>
                  <a:srgbClr val="C00000"/>
                </a:solidFill>
              </a:rPr>
            </a:br>
            <a:r>
              <a:rPr lang="ru-RU" sz="1800" dirty="0">
                <a:solidFill>
                  <a:srgbClr val="C00000"/>
                </a:solidFill>
              </a:rPr>
              <a:t> </a:t>
            </a:r>
            <a:r>
              <a:rPr lang="ru-RU" sz="1800" dirty="0" smtClean="0">
                <a:solidFill>
                  <a:srgbClr val="C00000"/>
                </a:solidFill>
              </a:rPr>
              <a:t>                      </a:t>
            </a:r>
            <a:r>
              <a:rPr lang="ru-RU" sz="1800" dirty="0" smtClean="0">
                <a:solidFill>
                  <a:srgbClr val="3076A4"/>
                </a:solidFill>
              </a:rPr>
              <a:t> </a:t>
            </a:r>
            <a:r>
              <a:rPr lang="ru-RU" sz="1800" dirty="0" smtClean="0">
                <a:solidFill>
                  <a:srgbClr val="3076A4"/>
                </a:solidFill>
              </a:rPr>
              <a:t> </a:t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>
                <a:solidFill>
                  <a:srgbClr val="3076A4"/>
                </a:solidFill>
              </a:rPr>
              <a:t/>
            </a:r>
            <a:br>
              <a:rPr lang="ru-RU" sz="1800" dirty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/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>
                <a:solidFill>
                  <a:srgbClr val="3076A4"/>
                </a:solidFill>
              </a:rPr>
              <a:t/>
            </a:r>
            <a:br>
              <a:rPr lang="ru-RU" sz="1800" dirty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/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/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>
                <a:solidFill>
                  <a:srgbClr val="3076A4"/>
                </a:solidFill>
              </a:rPr>
              <a:t/>
            </a:r>
            <a:br>
              <a:rPr lang="ru-RU" sz="1800" dirty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/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>
                <a:solidFill>
                  <a:srgbClr val="3076A4"/>
                </a:solidFill>
              </a:rPr>
              <a:t/>
            </a:r>
            <a:br>
              <a:rPr lang="ru-RU" sz="1800" dirty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/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>
                <a:solidFill>
                  <a:srgbClr val="3076A4"/>
                </a:solidFill>
              </a:rPr>
              <a:t/>
            </a:r>
            <a:br>
              <a:rPr lang="ru-RU" sz="1800" dirty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/>
            </a:r>
            <a:br>
              <a:rPr lang="ru-RU" sz="1800" dirty="0" smtClean="0">
                <a:solidFill>
                  <a:srgbClr val="3076A4"/>
                </a:solidFill>
              </a:rPr>
            </a:br>
            <a:r>
              <a:rPr lang="ru-RU" sz="1800" dirty="0">
                <a:solidFill>
                  <a:srgbClr val="3076A4"/>
                </a:solidFill>
              </a:rPr>
              <a:t/>
            </a:r>
            <a:br>
              <a:rPr lang="ru-RU" sz="1800" dirty="0">
                <a:solidFill>
                  <a:srgbClr val="3076A4"/>
                </a:solidFill>
              </a:rPr>
            </a:br>
            <a:r>
              <a:rPr lang="ru-RU" sz="1800" dirty="0" smtClean="0">
                <a:solidFill>
                  <a:srgbClr val="3076A4"/>
                </a:solidFill>
              </a:rPr>
              <a:t>													                 </a:t>
            </a:r>
            <a:r>
              <a:rPr lang="ru-RU" sz="2000" dirty="0" smtClean="0">
                <a:solidFill>
                  <a:schemeClr val="tx1"/>
                </a:solidFill>
              </a:rPr>
              <a:t>Номинация: «</a:t>
            </a:r>
            <a:r>
              <a:rPr lang="ru-RU" sz="2000" dirty="0" err="1" smtClean="0">
                <a:solidFill>
                  <a:schemeClr val="tx1"/>
                </a:solidFill>
              </a:rPr>
              <a:t>Здоровьесберегающее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																             пространство школы»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													               Автор проекта:  </a:t>
            </a:r>
            <a:r>
              <a:rPr lang="ru-RU" sz="2000" dirty="0" err="1" smtClean="0">
                <a:solidFill>
                  <a:schemeClr val="tx1"/>
                </a:solidFill>
              </a:rPr>
              <a:t>Яппарова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Фиюза</a:t>
            </a:r>
            <a:r>
              <a:rPr lang="ru-RU" sz="2000" dirty="0" smtClean="0">
                <a:solidFill>
                  <a:schemeClr val="tx1"/>
                </a:solidFill>
              </a:rPr>
              <a:t> </a:t>
            </a:r>
            <a:r>
              <a:rPr lang="ru-RU" sz="2000" dirty="0" err="1" smtClean="0">
                <a:solidFill>
                  <a:schemeClr val="tx1"/>
                </a:solidFill>
              </a:rPr>
              <a:t>Фарвазовна</a:t>
            </a:r>
            <a:r>
              <a:rPr lang="ru-RU" sz="2000" dirty="0" smtClean="0">
                <a:solidFill>
                  <a:schemeClr val="tx1"/>
                </a:solidFill>
              </a:rPr>
              <a:t>,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>
                <a:solidFill>
                  <a:schemeClr val="tx1"/>
                </a:solidFill>
              </a:rPr>
              <a:t> </a:t>
            </a: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учитель физической культуры МБОУ «СОШ № 1»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>
                <a:solidFill>
                  <a:schemeClr val="tx1"/>
                </a:solidFill>
              </a:rPr>
              <a:t>                                                                                                                                 </a:t>
            </a:r>
            <a:r>
              <a:rPr lang="ru-RU" sz="2000" dirty="0" smtClean="0">
                <a:solidFill>
                  <a:schemeClr val="tx1"/>
                </a:solidFill>
              </a:rPr>
              <a:t>г. Мирный Республики Саха (Якутия)</a:t>
            </a:r>
            <a:r>
              <a:rPr lang="ru-RU" sz="2000" dirty="0" smtClean="0">
                <a:solidFill>
                  <a:schemeClr val="tx1"/>
                </a:solidFill>
              </a:rPr>
              <a:t>      </a:t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dirty="0" smtClean="0"/>
              <a:t> </a:t>
            </a: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5300" b="1" i="1" dirty="0" smtClean="0">
                <a:solidFill>
                  <a:srgbClr val="C00000"/>
                </a:solidFill>
              </a:rPr>
              <a:t/>
            </a:r>
            <a:br>
              <a:rPr lang="ru-RU" sz="5300" b="1" i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/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>            </a:t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/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/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/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/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/>
            </a:r>
            <a:br>
              <a:rPr lang="ru-RU" b="1" dirty="0" smtClean="0">
                <a:solidFill>
                  <a:srgbClr val="286D9F"/>
                </a:solidFill>
              </a:rPr>
            </a:br>
            <a:r>
              <a:rPr lang="ru-RU" b="1" dirty="0" smtClean="0">
                <a:solidFill>
                  <a:srgbClr val="286D9F"/>
                </a:solidFill>
              </a:rPr>
              <a:t>              МБОУ СОШ №1 город Мирный Якутия (САХА)</a:t>
            </a:r>
            <a:r>
              <a:rPr lang="ru-RU" b="1" dirty="0" smtClean="0">
                <a:solidFill>
                  <a:srgbClr val="C00000"/>
                </a:solidFill>
              </a:rPr>
              <a:t/>
            </a:r>
            <a:br>
              <a:rPr lang="ru-RU" b="1" dirty="0" smtClean="0">
                <a:solidFill>
                  <a:srgbClr val="C00000"/>
                </a:solidFill>
              </a:rPr>
            </a:b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1026" name="Picture 2" descr="Картинки по запросу &quot;скачать картинку со спортом это жизнь&quot;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535" y="2697932"/>
            <a:ext cx="6065822" cy="390204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42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540" y="770965"/>
            <a:ext cx="10869283" cy="5612581"/>
          </a:xfrm>
        </p:spPr>
        <p:txBody>
          <a:bodyPr>
            <a:normAutofit/>
          </a:bodyPr>
          <a:lstStyle/>
          <a:p>
            <a:r>
              <a:rPr lang="ru-RU" sz="1800" u="sng" dirty="0" smtClean="0">
                <a:solidFill>
                  <a:schemeClr val="tx1"/>
                </a:solidFill>
              </a:rPr>
              <a:t>1 </a:t>
            </a:r>
            <a:r>
              <a:rPr lang="ru-RU" sz="1800" u="sng" dirty="0" smtClean="0">
                <a:solidFill>
                  <a:schemeClr val="tx1"/>
                </a:solidFill>
              </a:rPr>
              <a:t>этап- </a:t>
            </a:r>
            <a:r>
              <a:rPr lang="ru-RU" sz="1800" u="sng" dirty="0" smtClean="0">
                <a:solidFill>
                  <a:schemeClr val="tx1"/>
                </a:solidFill>
              </a:rPr>
              <a:t>подготовительный</a:t>
            </a:r>
            <a:r>
              <a:rPr lang="ru-RU" sz="1800" u="sng" dirty="0" smtClean="0">
                <a:solidFill>
                  <a:schemeClr val="tx1"/>
                </a:solidFill>
              </a:rPr>
              <a:t>: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1.Изучение нормативно-правовых  актов.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2. </a:t>
            </a:r>
            <a:r>
              <a:rPr lang="ru-RU" sz="1800" dirty="0">
                <a:solidFill>
                  <a:schemeClr val="tx1"/>
                </a:solidFill>
              </a:rPr>
              <a:t>Организация работы по обобщению видения современной школы детьми, родительской общественностью, жителями микрорайона (анкетирование, социологический </a:t>
            </a:r>
            <a:r>
              <a:rPr lang="ru-RU" sz="1800" dirty="0" smtClean="0">
                <a:solidFill>
                  <a:schemeClr val="tx1"/>
                </a:solidFill>
              </a:rPr>
              <a:t>опрос жителей </a:t>
            </a:r>
            <a:r>
              <a:rPr lang="ru-RU" sz="1800" dirty="0">
                <a:solidFill>
                  <a:schemeClr val="tx1"/>
                </a:solidFill>
              </a:rPr>
              <a:t>микрорайона, собеседования с детьми и родительской общественностью, </a:t>
            </a:r>
            <a:r>
              <a:rPr lang="ru-RU" sz="1800" dirty="0" smtClean="0">
                <a:solidFill>
                  <a:schemeClr val="tx1"/>
                </a:solidFill>
              </a:rPr>
              <a:t>встречи).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2. Привлечение </a:t>
            </a:r>
            <a:r>
              <a:rPr lang="ru-RU" sz="1800" dirty="0">
                <a:solidFill>
                  <a:schemeClr val="tx1"/>
                </a:solidFill>
              </a:rPr>
              <a:t>к сотрудничеству (социальному партнёрству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r>
              <a:rPr lang="ru-RU" sz="1800" dirty="0">
                <a:solidFill>
                  <a:schemeClr val="tx1"/>
                </a:solidFill>
              </a:rPr>
              <a:t> , общественность, сторонние </a:t>
            </a:r>
            <a:r>
              <a:rPr lang="ru-RU" sz="1800" dirty="0" smtClean="0">
                <a:solidFill>
                  <a:schemeClr val="tx1"/>
                </a:solidFill>
              </a:rPr>
              <a:t>организации,  </a:t>
            </a:r>
            <a:r>
              <a:rPr lang="ru-RU" sz="1800" dirty="0">
                <a:solidFill>
                  <a:schemeClr val="tx1"/>
                </a:solidFill>
              </a:rPr>
              <a:t>педагогов, </a:t>
            </a:r>
            <a:r>
              <a:rPr lang="ru-RU" sz="1800" dirty="0" smtClean="0">
                <a:solidFill>
                  <a:schemeClr val="tx1"/>
                </a:solidFill>
              </a:rPr>
              <a:t>родителей </a:t>
            </a:r>
            <a:r>
              <a:rPr lang="ru-RU" sz="1800" dirty="0">
                <a:solidFill>
                  <a:schemeClr val="tx1"/>
                </a:solidFill>
              </a:rPr>
              <a:t>для участия в проекте</a:t>
            </a:r>
            <a:r>
              <a:rPr lang="ru-RU" sz="1800" dirty="0" smtClean="0">
                <a:solidFill>
                  <a:schemeClr val="tx1"/>
                </a:solidFill>
              </a:rPr>
              <a:t>.</a:t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u="sng" dirty="0" smtClean="0">
                <a:solidFill>
                  <a:schemeClr val="tx1"/>
                </a:solidFill>
              </a:rPr>
              <a:t> 2 этап- </a:t>
            </a:r>
            <a:r>
              <a:rPr lang="ru-RU" sz="1800" u="sng" dirty="0">
                <a:solidFill>
                  <a:schemeClr val="tx1"/>
                </a:solidFill>
              </a:rPr>
              <a:t>п</a:t>
            </a:r>
            <a:r>
              <a:rPr lang="ru-RU" sz="1800" u="sng" dirty="0" smtClean="0">
                <a:solidFill>
                  <a:schemeClr val="tx1"/>
                </a:solidFill>
              </a:rPr>
              <a:t>рактический </a:t>
            </a:r>
            <a:r>
              <a:rPr lang="ru-RU" sz="1800" u="sng" dirty="0">
                <a:solidFill>
                  <a:schemeClr val="tx1"/>
                </a:solidFill>
              </a:rPr>
              <a:t>этап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1</a:t>
            </a:r>
            <a:r>
              <a:rPr lang="ru-RU" sz="1800" dirty="0">
                <a:solidFill>
                  <a:schemeClr val="tx1"/>
                </a:solidFill>
              </a:rPr>
              <a:t>.</a:t>
            </a:r>
            <a:r>
              <a:rPr lang="ru-RU" sz="1800" dirty="0" smtClean="0">
                <a:solidFill>
                  <a:schemeClr val="tx1"/>
                </a:solidFill>
              </a:rPr>
              <a:t>Проведение </a:t>
            </a:r>
            <a:r>
              <a:rPr lang="ru-RU" sz="1800" dirty="0">
                <a:solidFill>
                  <a:schemeClr val="tx1"/>
                </a:solidFill>
              </a:rPr>
              <a:t>информационно – просветительской работы по созданию современной образовательной среды школы, привлечение потенциальных спонсоров проекта. </a:t>
            </a:r>
            <a:br>
              <a:rPr lang="ru-RU" sz="1800" dirty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2.Разработка </a:t>
            </a:r>
            <a:r>
              <a:rPr lang="ru-RU" sz="1800" dirty="0">
                <a:solidFill>
                  <a:schemeClr val="tx1"/>
                </a:solidFill>
              </a:rPr>
              <a:t>системы мероприятий по пропаганде физической культуры и спорта. 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4.Планирование </a:t>
            </a:r>
            <a:r>
              <a:rPr lang="ru-RU" sz="1800" dirty="0">
                <a:solidFill>
                  <a:schemeClr val="tx1"/>
                </a:solidFill>
              </a:rPr>
              <a:t>и организация работы по изменению инфраструктуры спортивно – оздоровительной среды </a:t>
            </a:r>
            <a:r>
              <a:rPr lang="ru-RU" sz="1800" dirty="0" smtClean="0">
                <a:solidFill>
                  <a:schemeClr val="tx1"/>
                </a:solidFill>
              </a:rPr>
              <a:t>школы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u="sng" dirty="0" smtClean="0">
                <a:solidFill>
                  <a:schemeClr val="tx1"/>
                </a:solidFill>
              </a:rPr>
              <a:t>3 </a:t>
            </a:r>
            <a:r>
              <a:rPr lang="ru-RU" sz="1800" u="sng" dirty="0" smtClean="0">
                <a:solidFill>
                  <a:schemeClr val="tx1"/>
                </a:solidFill>
              </a:rPr>
              <a:t>этап </a:t>
            </a:r>
            <a:r>
              <a:rPr lang="ru-RU" sz="1800" u="sng" dirty="0" smtClean="0">
                <a:solidFill>
                  <a:schemeClr val="tx1"/>
                </a:solidFill>
              </a:rPr>
              <a:t>- обобщающий</a:t>
            </a:r>
            <a:r>
              <a:rPr lang="ru-RU" sz="1800" u="sng" dirty="0" smtClean="0">
                <a:solidFill>
                  <a:schemeClr val="tx1"/>
                </a:solidFill>
              </a:rPr>
              <a:t>. </a:t>
            </a:r>
            <a:r>
              <a:rPr lang="ru-RU" sz="1800" u="sng" dirty="0" smtClean="0">
                <a:solidFill>
                  <a:schemeClr val="tx1"/>
                </a:solidFill>
              </a:rPr>
              <a:t/>
            </a:r>
            <a:br>
              <a:rPr lang="ru-RU" sz="1800" u="sng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1</a:t>
            </a:r>
            <a:r>
              <a:rPr lang="ru-RU" sz="1800" dirty="0" smtClean="0">
                <a:solidFill>
                  <a:schemeClr val="tx1"/>
                </a:solidFill>
              </a:rPr>
              <a:t>. подведение </a:t>
            </a:r>
            <a:r>
              <a:rPr lang="ru-RU" sz="1800" dirty="0">
                <a:solidFill>
                  <a:schemeClr val="tx1"/>
                </a:solidFill>
              </a:rPr>
              <a:t>итогов реализации проекта.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2. </a:t>
            </a:r>
            <a:r>
              <a:rPr lang="ru-RU" sz="1800" dirty="0" smtClean="0">
                <a:solidFill>
                  <a:schemeClr val="tx1"/>
                </a:solidFill>
              </a:rPr>
              <a:t>Освещение </a:t>
            </a:r>
            <a:r>
              <a:rPr lang="ru-RU" sz="1800" dirty="0">
                <a:solidFill>
                  <a:schemeClr val="tx1"/>
                </a:solidFill>
              </a:rPr>
              <a:t>хода проекта в СМИ. </a:t>
            </a:r>
            <a:r>
              <a:rPr lang="ru-RU" sz="1800" dirty="0" smtClean="0">
                <a:solidFill>
                  <a:schemeClr val="tx1"/>
                </a:solidFill>
              </a:rPr>
              <a:t/>
            </a:r>
            <a:br>
              <a:rPr lang="ru-RU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3. </a:t>
            </a:r>
            <a:r>
              <a:rPr lang="ru-RU" sz="1800" dirty="0" smtClean="0">
                <a:solidFill>
                  <a:schemeClr val="tx1"/>
                </a:solidFill>
              </a:rPr>
              <a:t>Проведение </a:t>
            </a:r>
            <a:r>
              <a:rPr lang="ru-RU" sz="1800" dirty="0">
                <a:solidFill>
                  <a:schemeClr val="tx1"/>
                </a:solidFill>
              </a:rPr>
              <a:t>мероприятий в различных формах с целью распространения имеющегося опыта работы по </a:t>
            </a:r>
            <a:r>
              <a:rPr lang="ru-RU" sz="1800" dirty="0" smtClean="0">
                <a:solidFill>
                  <a:schemeClr val="tx1"/>
                </a:solidFill>
              </a:rPr>
              <a:t>проекту </a:t>
            </a:r>
            <a:r>
              <a:rPr lang="ru-RU" sz="1800" dirty="0">
                <a:solidFill>
                  <a:schemeClr val="tx1"/>
                </a:solidFill>
              </a:rPr>
              <a:t>и</a:t>
            </a:r>
            <a:r>
              <a:rPr lang="ru-RU" sz="1800" dirty="0" smtClean="0">
                <a:solidFill>
                  <a:schemeClr val="tx1"/>
                </a:solidFill>
              </a:rPr>
              <a:t>зменений  инфраструктуры </a:t>
            </a:r>
            <a:r>
              <a:rPr lang="ru-RU" sz="1800" dirty="0">
                <a:solidFill>
                  <a:schemeClr val="tx1"/>
                </a:solidFill>
              </a:rPr>
              <a:t>спортивно – оздоровительной среды </a:t>
            </a:r>
            <a:r>
              <a:rPr lang="ru-RU" sz="1800" dirty="0" smtClean="0">
                <a:solidFill>
                  <a:schemeClr val="tx1"/>
                </a:solidFill>
              </a:rPr>
              <a:t>школы.  </a:t>
            </a:r>
            <a:endParaRPr lang="ru-RU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471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6298" y="107577"/>
            <a:ext cx="9847231" cy="42134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Рабочий план реализации </a:t>
            </a:r>
            <a:r>
              <a:rPr lang="ru-RU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 </a:t>
            </a:r>
            <a:r>
              <a:rPr lang="ru-RU" sz="1600" dirty="0" smtClean="0">
                <a:solidFill>
                  <a:schemeClr val="tx1"/>
                </a:solidFill>
              </a:rPr>
              <a:t/>
            </a:r>
            <a:br>
              <a:rPr lang="ru-RU" sz="1600" dirty="0" smtClean="0">
                <a:solidFill>
                  <a:schemeClr val="tx1"/>
                </a:solidFill>
              </a:rPr>
            </a:br>
            <a:endParaRPr lang="ru-RU" sz="1600" dirty="0">
              <a:solidFill>
                <a:schemeClr val="tx1"/>
              </a:solidFill>
            </a:endParaRP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85603785"/>
              </p:ext>
            </p:extLst>
          </p:nvPr>
        </p:nvGraphicFramePr>
        <p:xfrm>
          <a:off x="89647" y="762000"/>
          <a:ext cx="11940989" cy="605919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8624047"/>
                <a:gridCol w="1452282"/>
                <a:gridCol w="1864660"/>
              </a:tblGrid>
              <a:tr h="464332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                                          </a:t>
                      </a:r>
                      <a:r>
                        <a:rPr lang="ru-RU" sz="1600" dirty="0" smtClean="0"/>
                        <a:t>Направление </a:t>
                      </a:r>
                      <a:r>
                        <a:rPr lang="ru-RU" sz="1600" dirty="0" smtClean="0"/>
                        <a:t>реализации</a:t>
                      </a:r>
                      <a:r>
                        <a:rPr lang="ru-RU" sz="1600" baseline="0" dirty="0" smtClean="0"/>
                        <a:t> проекта ,мероприятия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Сроки проведения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Ответственные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32470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 Организация работы по обобщению видения современной школы детьми, родительской общественностью, жителями микрорайона (анкетирование, социологический опрос жителей микрорайона, собеседования с детьми и родительской общественностью, встречи).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август    2021год</a:t>
                      </a:r>
                    </a:p>
                    <a:p>
                      <a:r>
                        <a:rPr lang="ru-RU" sz="1200" dirty="0" smtClean="0"/>
                        <a:t>декабрь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Директор школы</a:t>
                      </a:r>
                    </a:p>
                    <a:p>
                      <a:r>
                        <a:rPr lang="ru-RU" sz="1200" dirty="0" smtClean="0"/>
                        <a:t>Администрация школы</a:t>
                      </a:r>
                    </a:p>
                    <a:p>
                      <a:r>
                        <a:rPr lang="ru-RU" sz="1200" dirty="0" smtClean="0"/>
                        <a:t>Родительский</a:t>
                      </a:r>
                      <a:r>
                        <a:rPr lang="ru-RU" sz="1200" baseline="0" dirty="0" smtClean="0"/>
                        <a:t> комитет, классные руководители,</a:t>
                      </a:r>
                    </a:p>
                    <a:p>
                      <a:r>
                        <a:rPr lang="ru-RU" sz="1200" baseline="0" dirty="0" smtClean="0"/>
                        <a:t>учащихся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1347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привлечение к сотрудничеству (социальному партнёрству) , общественность, сторонние организации,  педагогов, родителей для участия в проекте.</a:t>
                      </a:r>
                      <a:br>
                        <a:rPr lang="ru-RU" sz="1200" dirty="0" smtClean="0"/>
                      </a:b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Директор школы Администрация школы</a:t>
                      </a:r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07522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Проведение информационно – просветительской работы по созданию современной образовательной среды школы, привлечение потенциальных спонсоров проекта.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выбор подрядчиков и исполнителей проектных работ, корректировка сметных расходов и </a:t>
                      </a:r>
                      <a:r>
                        <a:rPr lang="ru-RU" sz="1200" dirty="0" err="1" smtClean="0"/>
                        <a:t>т.д</a:t>
                      </a:r>
                      <a:endParaRPr lang="ru-RU" sz="1200" dirty="0" smtClean="0"/>
                    </a:p>
                    <a:p>
                      <a:r>
                        <a:rPr lang="ru-RU" sz="1200" dirty="0" smtClean="0"/>
                        <a:t> Построить дополнительный спортивный зал, переоборудовать малый зал для уч-ся начальной школы.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Оборудовать зал для проведения занятий лечебной физкультуры.</a:t>
                      </a:r>
                    </a:p>
                    <a:p>
                      <a:r>
                        <a:rPr lang="ru-RU" sz="1200" dirty="0" smtClean="0"/>
                        <a:t>Оборудовать школу пандусами для детей</a:t>
                      </a:r>
                      <a:r>
                        <a:rPr lang="ru-RU" sz="1200" baseline="0" dirty="0" smtClean="0"/>
                        <a:t> с ОВЗ.</a:t>
                      </a:r>
                      <a:r>
                        <a:rPr lang="ru-RU" sz="1200" dirty="0" smtClean="0"/>
                        <a:t>  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Оборудовать стадион по новым технологиям, для занятий на улице( спортивно – игровой площадки (зима - лето), спортивных зон).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Перевести школу на одна сменную систему учебы.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Открыть  дополнительные кружки и секции по видам спорта  и полностью вторую смену организовать внеклассную деятельность,  занятие  ФК и спортом по интересам.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Вести занятия по ЛФК (по различным заболеваниям),привлекая специалистов и медицинских работников для занятия с детьми с ограниченными возможностями. Создать для них безопасную среду.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 Разработка системы мероприятий по пропаганде физической культуры и спорта.  Планирование и организация работы по изменению инфраструктуры спортивно – оздоровительной среды школы. </a:t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/>
                      </a:r>
                      <a:br>
                        <a:rPr lang="ru-RU" sz="1200" dirty="0" smtClean="0"/>
                      </a:br>
                      <a:r>
                        <a:rPr lang="ru-RU" sz="1200" dirty="0" smtClean="0"/>
                        <a:t> Подведение итогов реализации проекта. Освещение хода проекта в СМИ. Проведение мероприятий в различных формах с целью распространения имеющегося опыта работы по проекту изменений  инфраструктуры спортивно – оздоровительной среды школы. </a:t>
                      </a:r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Декабрь 2021</a:t>
                      </a:r>
                    </a:p>
                    <a:p>
                      <a:r>
                        <a:rPr lang="ru-RU" sz="1200" dirty="0" smtClean="0"/>
                        <a:t>Август   2024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Сентябрь 2024</a:t>
                      </a:r>
                    </a:p>
                    <a:p>
                      <a:r>
                        <a:rPr lang="ru-RU" sz="1200" dirty="0" smtClean="0"/>
                        <a:t>декабрь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Директор школы</a:t>
                      </a:r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endParaRPr lang="ru-RU" sz="1200" dirty="0" smtClean="0"/>
                    </a:p>
                    <a:p>
                      <a:r>
                        <a:rPr lang="ru-RU" sz="1200" dirty="0" smtClean="0"/>
                        <a:t>Администрация школы</a:t>
                      </a:r>
                    </a:p>
                    <a:p>
                      <a:r>
                        <a:rPr lang="ru-RU" sz="1200" dirty="0" smtClean="0"/>
                        <a:t>Учителя </a:t>
                      </a:r>
                      <a:r>
                        <a:rPr lang="ru-RU" sz="1200" dirty="0" err="1" smtClean="0"/>
                        <a:t>физ.культуры</a:t>
                      </a:r>
                      <a:r>
                        <a:rPr lang="ru-RU" sz="1200" dirty="0" smtClean="0"/>
                        <a:t>,</a:t>
                      </a:r>
                    </a:p>
                    <a:p>
                      <a:r>
                        <a:rPr lang="ru-RU" sz="1200" dirty="0" smtClean="0"/>
                        <a:t>медицинский работник,</a:t>
                      </a:r>
                    </a:p>
                    <a:p>
                      <a:r>
                        <a:rPr lang="ru-RU" sz="1200" dirty="0" smtClean="0"/>
                        <a:t>родительский</a:t>
                      </a:r>
                      <a:r>
                        <a:rPr lang="ru-RU" sz="1200" baseline="0" dirty="0" smtClean="0"/>
                        <a:t> комитет, классные руководители,</a:t>
                      </a:r>
                    </a:p>
                    <a:p>
                      <a:r>
                        <a:rPr lang="ru-RU" sz="1200" baseline="0" dirty="0" smtClean="0"/>
                        <a:t>Учащихся школы</a:t>
                      </a:r>
                      <a:endParaRPr lang="ru-RU" sz="1200" dirty="0" smtClean="0"/>
                    </a:p>
                    <a:p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1673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854" y="896292"/>
            <a:ext cx="11226297" cy="5540721"/>
          </a:xfrm>
        </p:spPr>
        <p:txBody>
          <a:bodyPr>
            <a:normAutofit fontScale="90000"/>
          </a:bodyPr>
          <a:lstStyle/>
          <a:p>
            <a:r>
              <a:rPr lang="ru-RU" sz="2700" b="1" u="sng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2700" b="1" u="sng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700" b="1" dirty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b="1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    </a:t>
            </a:r>
            <a:r>
              <a:rPr lang="ru-RU" sz="27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>1.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Построить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дополнительный спортивный зал, переоборудовать малый зал</a:t>
            </a: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для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   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учащихся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начальной школы.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2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 Зал для проведения занятий лечебной физкультуры.   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3. Оборудовать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стадион по новым технологиям, для занятий на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улице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    (спортивно </a:t>
            </a: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– игровой площадки (зима - лето), спортивных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зон). 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4. Перевести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школу на одна сменную систему учебы.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5. Открыть 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дополнительные кружки и секции по видам спорта </a:t>
            </a: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и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полностью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вторую </a:t>
            </a: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смену организовать внеклассную деятельность,  занятие  ФК и спортом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  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по </a:t>
            </a: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интересам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6.  Вести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занятия по ЛФК (по различным заболеваниям),привлекая специалистов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  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и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медицинских работников для занятия с детьми с ограниченными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+mn-lt"/>
                <a:cs typeface="Times New Roman" pitchFamily="18" charset="0"/>
              </a:rPr>
              <a:t>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        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возможностями</a:t>
            </a:r>
            <a: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. Создать для них безопасную среду. </a:t>
            </a:r>
            <a:br>
              <a:rPr lang="ru-RU" sz="27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81989" y="314210"/>
            <a:ext cx="1151964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cs typeface="Times New Roman" pitchFamily="18" charset="0"/>
              </a:rPr>
              <a:t>Рабочий план для реализации проекта</a:t>
            </a:r>
            <a:r>
              <a:rPr lang="ru-RU" sz="4000" dirty="0" smtClean="0">
                <a:cs typeface="Times New Roman" pitchFamily="18" charset="0"/>
              </a:rPr>
              <a:t>: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337775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506" y="753036"/>
            <a:ext cx="10524565" cy="5486399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Физкультурно- оздоровительная работа в МБОУ «СОШ №1» осуществляется разными формами обучения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:</a:t>
            </a: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-уроки физической культуры - основная форма физического воспитания школьников; </a:t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- физкультурно-оздоровительные мероприятия в режиме  учебного дня (гимнастика до занятий, физкультурные минутки, физические упражнения и игры на удлинённых переменах, оздоровительный час в начальной школе;</a:t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- внеклассная работа  по  различным видам спорта (баскетбол, волейбол, ОФП); </a:t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- массовые спортивно-оздоровительные мероприятия (соревнования, праздники, дни здоровья, бега и ходьбы);</a:t>
            </a:r>
            <a:b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+mn-lt"/>
                <a:cs typeface="Times New Roman" pitchFamily="18" charset="0"/>
              </a:rPr>
              <a:t>- лекции, беседы на тему ЗОЖ (представлены в форме таблицы)</a:t>
            </a:r>
            <a:endParaRPr lang="ru-RU" sz="2400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369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WordArt 5"/>
          <p:cNvSpPr>
            <a:spLocks noChangeArrowheads="1" noChangeShapeType="1" noTextEdit="1"/>
          </p:cNvSpPr>
          <p:nvPr/>
        </p:nvSpPr>
        <p:spPr bwMode="auto">
          <a:xfrm>
            <a:off x="4806553" y="257176"/>
            <a:ext cx="2239963" cy="1485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dirty="0"/>
          </a:p>
        </p:txBody>
      </p:sp>
      <p:sp>
        <p:nvSpPr>
          <p:cNvPr id="9220" name="WordArt 6"/>
          <p:cNvSpPr>
            <a:spLocks noChangeArrowheads="1" noChangeShapeType="1" noTextEdit="1"/>
          </p:cNvSpPr>
          <p:nvPr/>
        </p:nvSpPr>
        <p:spPr bwMode="auto">
          <a:xfrm>
            <a:off x="8253195" y="472610"/>
            <a:ext cx="2220032" cy="2016124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dirty="0"/>
          </a:p>
        </p:txBody>
      </p:sp>
      <p:sp>
        <p:nvSpPr>
          <p:cNvPr id="9222" name="Line 8"/>
          <p:cNvSpPr>
            <a:spLocks noChangeShapeType="1"/>
          </p:cNvSpPr>
          <p:nvPr/>
        </p:nvSpPr>
        <p:spPr bwMode="auto">
          <a:xfrm>
            <a:off x="3388659" y="2155717"/>
            <a:ext cx="1008717" cy="790983"/>
          </a:xfrm>
          <a:prstGeom prst="line">
            <a:avLst/>
          </a:prstGeom>
          <a:noFill/>
          <a:ln w="38100" cmpd="dbl">
            <a:solidFill>
              <a:srgbClr val="0000FF"/>
            </a:solidFill>
            <a:prstDash val="sysDot"/>
            <a:round/>
            <a:headEnd type="stealth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3" name="Line 9"/>
          <p:cNvSpPr>
            <a:spLocks noChangeShapeType="1"/>
          </p:cNvSpPr>
          <p:nvPr/>
        </p:nvSpPr>
        <p:spPr bwMode="auto">
          <a:xfrm flipH="1">
            <a:off x="5957188" y="1112393"/>
            <a:ext cx="0" cy="1513687"/>
          </a:xfrm>
          <a:prstGeom prst="line">
            <a:avLst/>
          </a:prstGeom>
          <a:noFill/>
          <a:ln w="38100" cmpd="dbl">
            <a:solidFill>
              <a:srgbClr val="0000FF"/>
            </a:solidFill>
            <a:prstDash val="sysDot"/>
            <a:round/>
            <a:headEnd type="stealth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4" name="Line 10"/>
          <p:cNvSpPr>
            <a:spLocks noChangeShapeType="1"/>
          </p:cNvSpPr>
          <p:nvPr/>
        </p:nvSpPr>
        <p:spPr bwMode="auto">
          <a:xfrm flipH="1">
            <a:off x="7521387" y="2137073"/>
            <a:ext cx="1165409" cy="1386055"/>
          </a:xfrm>
          <a:prstGeom prst="line">
            <a:avLst/>
          </a:prstGeom>
          <a:noFill/>
          <a:ln w="38100" cmpd="dbl">
            <a:solidFill>
              <a:srgbClr val="0000FF"/>
            </a:solidFill>
            <a:prstDash val="sysDot"/>
            <a:round/>
            <a:headEnd type="stealth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6" name="Line 12"/>
          <p:cNvSpPr>
            <a:spLocks noChangeShapeType="1"/>
          </p:cNvSpPr>
          <p:nvPr/>
        </p:nvSpPr>
        <p:spPr bwMode="auto">
          <a:xfrm flipV="1">
            <a:off x="2820846" y="4258235"/>
            <a:ext cx="1249130" cy="1094594"/>
          </a:xfrm>
          <a:prstGeom prst="line">
            <a:avLst/>
          </a:prstGeom>
          <a:noFill/>
          <a:ln w="38100" cmpd="dbl">
            <a:solidFill>
              <a:srgbClr val="0000FF"/>
            </a:solidFill>
            <a:prstDash val="sysDot"/>
            <a:round/>
            <a:headEnd type="stealth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29" name="Line 15"/>
          <p:cNvSpPr>
            <a:spLocks noChangeShapeType="1"/>
          </p:cNvSpPr>
          <p:nvPr/>
        </p:nvSpPr>
        <p:spPr bwMode="auto">
          <a:xfrm flipH="1" flipV="1">
            <a:off x="5808663" y="4536141"/>
            <a:ext cx="0" cy="1048684"/>
          </a:xfrm>
          <a:prstGeom prst="line">
            <a:avLst/>
          </a:prstGeom>
          <a:noFill/>
          <a:ln w="38100" cmpd="dbl">
            <a:solidFill>
              <a:srgbClr val="0000FF"/>
            </a:solidFill>
            <a:prstDash val="sysDot"/>
            <a:round/>
            <a:headEnd type="stealth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9230" name="Line 16"/>
          <p:cNvSpPr>
            <a:spLocks noChangeShapeType="1"/>
          </p:cNvSpPr>
          <p:nvPr/>
        </p:nvSpPr>
        <p:spPr bwMode="auto">
          <a:xfrm flipH="1" flipV="1">
            <a:off x="7521386" y="4374776"/>
            <a:ext cx="959835" cy="899238"/>
          </a:xfrm>
          <a:prstGeom prst="line">
            <a:avLst/>
          </a:prstGeom>
          <a:noFill/>
          <a:ln w="38100" cmpd="dbl">
            <a:solidFill>
              <a:srgbClr val="0000FF"/>
            </a:solidFill>
            <a:prstDash val="sysDot"/>
            <a:round/>
            <a:headEnd type="stealth" w="lg" len="lg"/>
            <a:tailEnd type="oval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2" name="Овал 1"/>
          <p:cNvSpPr/>
          <p:nvPr/>
        </p:nvSpPr>
        <p:spPr>
          <a:xfrm>
            <a:off x="3627412" y="2155717"/>
            <a:ext cx="4598243" cy="270157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Спортивно-оздоровительная работа в школе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96174" y="567413"/>
            <a:ext cx="363967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Оздоровительная работа</a:t>
            </a:r>
            <a:endParaRPr lang="ru-RU" sz="2400" dirty="0"/>
          </a:p>
          <a:p>
            <a:pPr algn="ctr"/>
            <a:r>
              <a:rPr lang="ru-RU" sz="2400" dirty="0"/>
              <a:t>в </a:t>
            </a:r>
            <a:r>
              <a:rPr lang="ru-RU" sz="2400" dirty="0" smtClean="0"/>
              <a:t>классах (физкультурные минутки, подвижные перемены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475162" y="281396"/>
            <a:ext cx="2902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Уроки </a:t>
            </a:r>
            <a:r>
              <a:rPr lang="ru-RU" sz="2400" dirty="0" smtClean="0"/>
              <a:t>физической </a:t>
            </a:r>
            <a:endParaRPr lang="ru-RU" sz="2400" dirty="0"/>
          </a:p>
          <a:p>
            <a:pPr algn="ctr"/>
            <a:r>
              <a:rPr lang="ru-RU" sz="2400" dirty="0"/>
              <a:t>культуры</a:t>
            </a:r>
            <a:endParaRPr lang="ru-RU" sz="24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7904959" y="586058"/>
            <a:ext cx="33816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 smtClean="0"/>
              <a:t>Спортивные секции </a:t>
            </a:r>
          </a:p>
          <a:p>
            <a:pPr algn="ctr"/>
            <a:r>
              <a:rPr lang="ru-RU" sz="2400" dirty="0"/>
              <a:t>п</a:t>
            </a:r>
            <a:r>
              <a:rPr lang="ru-RU" sz="2400" dirty="0" smtClean="0"/>
              <a:t>о интересам</a:t>
            </a:r>
          </a:p>
          <a:p>
            <a:pPr algn="ctr"/>
            <a:r>
              <a:rPr lang="ru-RU" sz="2400" dirty="0" smtClean="0"/>
              <a:t>(баскетбол, волейбол</a:t>
            </a:r>
          </a:p>
          <a:p>
            <a:pPr algn="ctr"/>
            <a:r>
              <a:rPr lang="ru-RU" sz="2400" dirty="0" smtClean="0"/>
              <a:t>ОФП)</a:t>
            </a:r>
            <a:endParaRPr lang="ru-RU" sz="2400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77650" y="5516482"/>
            <a:ext cx="32153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2400" dirty="0"/>
              <a:t>Оздоровительный час  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760663" y="5562648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400" dirty="0"/>
              <a:t>Спортивные</a:t>
            </a:r>
          </a:p>
          <a:p>
            <a:pPr algn="ctr"/>
            <a:r>
              <a:rPr lang="ru-RU" sz="2400" dirty="0"/>
              <a:t>соревнования</a:t>
            </a:r>
            <a:endParaRPr lang="ru-RU" sz="2400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7742727" y="5343678"/>
            <a:ext cx="263840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dirty="0"/>
              <a:t>Лекции,</a:t>
            </a:r>
          </a:p>
          <a:p>
            <a:pPr algn="ctr"/>
            <a:r>
              <a:rPr lang="ru-RU" sz="2400" dirty="0"/>
              <a:t>беседы по теме </a:t>
            </a:r>
            <a:r>
              <a:rPr lang="ru-RU" sz="2400" dirty="0" smtClean="0"/>
              <a:t>«ЗОЖ»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23287147"/>
      </p:ext>
    </p:extLst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859" y="222934"/>
            <a:ext cx="11726341" cy="6142008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СОШ№1 обучается 847 учащихся. Из них: охват учащихся, занятых физической культурой и спортом - 572  (67,5%) от общего количества обучающихся.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Школа является  неоднократным победителем и призерам среди школ  города Мирный по итогом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Спартакиады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школьников, участниками городских и республиканских соревнований, олимпиад. Выпускники 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учащиеся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 достигают высоких результатов по спорту, имеют спортивные разряды. Увеличиваются количество и качество по результатам сдачи норм ГТО.</a:t>
            </a:r>
            <a:b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достижения более высоких результатов в спортивно-оздоровительной работе необходимо улучшить материально-техническую базу школы,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т.к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кола  с 1964 года постройки, уже далеко не отвечает современным  требованиям.. В школе один спортивный зал, большая загруженность зала, не оборудованный стадион. В перспективе стоит план постройка спортивного зала, оборудовать стадион.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4425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609599"/>
            <a:ext cx="8570183" cy="5515155"/>
          </a:xfrm>
        </p:spPr>
        <p:txBody>
          <a:bodyPr>
            <a:normAutofit/>
          </a:bodyPr>
          <a:lstStyle/>
          <a:p>
            <a:pPr fontAlgn="t"/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     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08230" y="612845"/>
            <a:ext cx="1129348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000" dirty="0" smtClean="0"/>
          </a:p>
          <a:p>
            <a:r>
              <a:rPr lang="ru-RU" sz="2000" dirty="0" smtClean="0"/>
              <a:t> </a:t>
            </a:r>
            <a:r>
              <a:rPr lang="ru-RU" sz="2000" dirty="0" smtClean="0"/>
              <a:t>   1</a:t>
            </a:r>
            <a:r>
              <a:rPr lang="ru-RU" sz="2000" dirty="0"/>
              <a:t>. Функционирование всех объектов инфраструктуры спортивно оздоровительной среды, которая позволит круглый год вовлекать всех участников проекта в двигательную активность, формировать потребность в занятиях физической культурой и спортом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  2.Осущиствить </a:t>
            </a:r>
            <a:r>
              <a:rPr lang="ru-RU" sz="2000" dirty="0" smtClean="0"/>
              <a:t>программу </a:t>
            </a:r>
            <a:r>
              <a:rPr lang="ru-RU" sz="2000" dirty="0"/>
              <a:t>б</a:t>
            </a:r>
            <a:r>
              <a:rPr lang="ru-RU" sz="2000" dirty="0" smtClean="0"/>
              <a:t>ез барьерная среда.</a:t>
            </a:r>
          </a:p>
          <a:p>
            <a:r>
              <a:rPr lang="ru-RU" sz="2000" dirty="0" smtClean="0"/>
              <a:t> </a:t>
            </a:r>
            <a:r>
              <a:rPr lang="ru-RU" sz="2000" dirty="0" smtClean="0"/>
              <a:t>  3</a:t>
            </a:r>
            <a:r>
              <a:rPr lang="ru-RU" sz="2000" dirty="0" smtClean="0"/>
              <a:t>. </a:t>
            </a:r>
            <a:r>
              <a:rPr lang="ru-RU" sz="2000" dirty="0"/>
              <a:t>Подведение итогов учебного года: выстраивание рейтинговой активности классов в номинации «Самый спортивный класс». </a:t>
            </a:r>
            <a:endParaRPr lang="ru-RU" sz="2000" dirty="0" smtClean="0"/>
          </a:p>
          <a:p>
            <a:r>
              <a:rPr lang="ru-RU" sz="2000" dirty="0" smtClean="0"/>
              <a:t>   4</a:t>
            </a:r>
            <a:r>
              <a:rPr lang="ru-RU" sz="2000" dirty="0" smtClean="0"/>
              <a:t>. </a:t>
            </a:r>
            <a:r>
              <a:rPr lang="ru-RU" sz="2000" dirty="0"/>
              <a:t>Мониторинг физической подготовки учащихся и сдачи норм ГТО. </a:t>
            </a:r>
            <a:endParaRPr lang="ru-RU" sz="2000" dirty="0" smtClean="0"/>
          </a:p>
          <a:p>
            <a:r>
              <a:rPr lang="ru-RU" sz="2000" dirty="0" smtClean="0"/>
              <a:t>   5</a:t>
            </a:r>
            <a:r>
              <a:rPr lang="ru-RU" sz="2000" dirty="0" smtClean="0"/>
              <a:t>. </a:t>
            </a:r>
            <a:r>
              <a:rPr lang="ru-RU" sz="2000" dirty="0"/>
              <a:t>Обсуждение результатов реализации и освещение в СМИ на различных уровнях</a:t>
            </a:r>
            <a:r>
              <a:rPr lang="ru-RU" sz="2000" dirty="0" smtClean="0"/>
              <a:t>.</a:t>
            </a:r>
          </a:p>
          <a:p>
            <a:endParaRPr lang="ru-RU" sz="2000" dirty="0" smtClean="0"/>
          </a:p>
          <a:p>
            <a:r>
              <a:rPr lang="ru-RU" sz="2000" dirty="0" smtClean="0"/>
              <a:t>Дальнейшее </a:t>
            </a:r>
            <a:r>
              <a:rPr lang="ru-RU" sz="2000" dirty="0"/>
              <a:t>развитие </a:t>
            </a:r>
            <a:r>
              <a:rPr lang="ru-RU" sz="2000" dirty="0" smtClean="0"/>
              <a:t>проекта: </a:t>
            </a:r>
            <a:r>
              <a:rPr lang="ru-RU" sz="2000" dirty="0"/>
              <a:t>р</a:t>
            </a:r>
            <a:r>
              <a:rPr lang="ru-RU" sz="2000" dirty="0" smtClean="0"/>
              <a:t>еализация </a:t>
            </a:r>
            <a:r>
              <a:rPr lang="ru-RU" sz="2000" dirty="0"/>
              <a:t>предложенного проекта будет способствовать модернизации системы физкультурно-спортивного движения, созданию эффективной системы физического воспитания и развития массового спорта. Предлагаемые материалы реализации проекта могут непосредственно использоваться в практике образовательного процесса в школе, позволят педагогам совершенствовать процесс формирования физических качеств обучающихся и взрослых</a:t>
            </a:r>
            <a:r>
              <a:rPr lang="ru-RU" sz="2000" dirty="0" smtClean="0"/>
              <a:t>.</a:t>
            </a:r>
          </a:p>
          <a:p>
            <a:r>
              <a:rPr lang="ru-RU" sz="2000" dirty="0" smtClean="0"/>
              <a:t>                                                             </a:t>
            </a:r>
            <a:endParaRPr lang="ru-RU" sz="36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265545" y="128723"/>
            <a:ext cx="87229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/>
              <a:t>Механизм оценки результатов проекта</a:t>
            </a:r>
          </a:p>
        </p:txBody>
      </p:sp>
    </p:spTree>
    <p:extLst>
      <p:ext uri="{BB962C8B-B14F-4D97-AF65-F5344CB8AC3E}">
        <p14:creationId xmlns:p14="http://schemas.microsoft.com/office/powerpoint/2010/main" val="1446923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079981" y="2845981"/>
            <a:ext cx="7404591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/>
              <a:t>Спасибо за внимание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313894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4945" y="3769703"/>
            <a:ext cx="9890646" cy="489527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3076A4"/>
                </a:solidFill>
              </a:rPr>
              <a:t/>
            </a:r>
            <a:br>
              <a:rPr lang="ru-RU" sz="4000" dirty="0" smtClean="0">
                <a:solidFill>
                  <a:srgbClr val="3076A4"/>
                </a:solidFill>
              </a:rPr>
            </a:br>
            <a:r>
              <a:rPr lang="ru-RU" sz="2700" dirty="0">
                <a:solidFill>
                  <a:srgbClr val="3076A4"/>
                </a:solidFill>
              </a:rPr>
              <a:t/>
            </a:r>
            <a:br>
              <a:rPr lang="ru-RU" sz="2700" dirty="0">
                <a:solidFill>
                  <a:srgbClr val="3076A4"/>
                </a:solidFill>
              </a:rPr>
            </a:br>
            <a:r>
              <a:rPr lang="ru-RU" sz="2700" dirty="0">
                <a:solidFill>
                  <a:srgbClr val="3076A4"/>
                </a:solidFill>
              </a:rPr>
              <a:t> </a:t>
            </a:r>
            <a:br>
              <a:rPr lang="ru-RU" sz="2700" dirty="0">
                <a:solidFill>
                  <a:srgbClr val="3076A4"/>
                </a:solidFill>
              </a:rPr>
            </a:br>
            <a:r>
              <a:rPr lang="ru-RU" sz="2700" dirty="0">
                <a:solidFill>
                  <a:srgbClr val="3076A4"/>
                </a:solidFill>
              </a:rPr>
              <a:t/>
            </a:r>
            <a:br>
              <a:rPr lang="ru-RU" sz="2700" dirty="0">
                <a:solidFill>
                  <a:srgbClr val="3076A4"/>
                </a:solidFill>
              </a:rPr>
            </a:br>
            <a:r>
              <a:rPr lang="ru-RU" sz="3100" dirty="0"/>
              <a:t/>
            </a:r>
            <a:br>
              <a:rPr lang="ru-RU" sz="3100" dirty="0"/>
            </a:br>
            <a:endParaRPr lang="ru-RU" sz="31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68379" y="653986"/>
            <a:ext cx="103632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>
                <a:solidFill>
                  <a:srgbClr val="3076A4"/>
                </a:solidFill>
              </a:rPr>
              <a:t> </a:t>
            </a:r>
            <a:r>
              <a:rPr lang="ru-RU" sz="4000" b="1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</a:t>
            </a:r>
            <a:r>
              <a:rPr lang="ru-RU" sz="40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адровый состав проекта</a:t>
            </a:r>
            <a:endParaRPr lang="ru-RU" sz="4000" b="1" dirty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24944" y="1755251"/>
            <a:ext cx="10298234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8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800" dirty="0">
                <a:solidFill>
                  <a:srgbClr val="3076A4"/>
                </a:solidFill>
              </a:rPr>
              <a:t/>
            </a:r>
            <a:br>
              <a:rPr lang="ru-RU" sz="2800" dirty="0">
                <a:solidFill>
                  <a:srgbClr val="3076A4"/>
                </a:solidFill>
              </a:rPr>
            </a:br>
            <a:endParaRPr lang="ru-RU" sz="28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3435" y="1775197"/>
            <a:ext cx="108652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Зятькова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Е.Л.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, директор МБОУ СОШ №1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ru-RU" sz="2400" dirty="0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Андреева Н.П. , з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аместитель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директора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по 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воспитательной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работе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МБОУ СОШ №1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Серегина Т.Ю.,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заместитель директора по 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учебно-воспитательной работе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МБОУ СОШ №1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 err="1" smtClean="0">
                <a:solidFill>
                  <a:schemeClr val="accent2">
                    <a:lumMod val="50000"/>
                  </a:schemeClr>
                </a:solidFill>
              </a:rPr>
              <a:t>Яппарова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</a:rPr>
              <a:t>Ф.Ф. , учитель физической культуры МБОУ «СОШ № 1» </a:t>
            </a: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ru-RU" sz="2400" dirty="0">
                <a:solidFill>
                  <a:srgbClr val="3076A4"/>
                </a:solidFill>
              </a:rPr>
              <a:t/>
            </a:r>
            <a:br>
              <a:rPr lang="ru-RU" sz="2400" dirty="0">
                <a:solidFill>
                  <a:srgbClr val="3076A4"/>
                </a:solidFill>
              </a:rPr>
            </a:br>
            <a:r>
              <a:rPr lang="ru-RU" sz="2400" dirty="0">
                <a:solidFill>
                  <a:srgbClr val="3076A4"/>
                </a:solidFill>
              </a:rPr>
              <a:t/>
            </a:r>
            <a:br>
              <a:rPr lang="ru-RU" sz="2400" dirty="0">
                <a:solidFill>
                  <a:srgbClr val="3076A4"/>
                </a:solidFill>
              </a:rPr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0236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13828" y="699247"/>
            <a:ext cx="8596668" cy="797859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0589"/>
            <a:ext cx="9614148" cy="3880773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аключается в том, что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назрела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еобходимость в организации современной инфраструктуры школьной спортивной </a:t>
            </a:r>
            <a:r>
              <a:rPr lang="ru-RU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площадки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(дополнительных спортивных залов) для проведения урочной и внеурочной деятельности доступной для всех категорий учащихся.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112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35105" y="1859340"/>
            <a:ext cx="10408023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400" dirty="0" smtClean="0"/>
              <a:t>1.    Отсутствие </a:t>
            </a:r>
            <a:r>
              <a:rPr lang="ru-RU" sz="2400" dirty="0"/>
              <a:t>устойчивого, мотивированного интереса участников образовательного процесса к активным видам физкультурно-спортивной </a:t>
            </a:r>
            <a:r>
              <a:rPr lang="ru-RU" sz="2400" dirty="0" smtClean="0"/>
              <a:t>деятельности.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 </a:t>
            </a:r>
            <a:r>
              <a:rPr lang="ru-RU" sz="2400" dirty="0" smtClean="0"/>
              <a:t>2. Несоответствие </a:t>
            </a:r>
            <a:r>
              <a:rPr lang="ru-RU" sz="2400" dirty="0"/>
              <a:t>уровня материальной базы и инфраструктуры, а также </a:t>
            </a:r>
            <a:r>
              <a:rPr lang="ru-RU" sz="2400" dirty="0" smtClean="0"/>
              <a:t> </a:t>
            </a:r>
            <a:r>
              <a:rPr lang="ru-RU" sz="2400" dirty="0"/>
              <a:t>физический износ.  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481515" y="698357"/>
            <a:ext cx="261616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Проблема 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9936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6544" y="229762"/>
            <a:ext cx="10822092" cy="6628238"/>
          </a:xfrm>
        </p:spPr>
        <p:txBody>
          <a:bodyPr>
            <a:normAutofit fontScale="90000"/>
          </a:bodyPr>
          <a:lstStyle/>
          <a:p>
            <a:r>
              <a:rPr lang="ru-RU" sz="2200" dirty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dirty="0" smtClean="0"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+mn-lt"/>
                <a:cs typeface="Times New Roman" pitchFamily="18" charset="0"/>
              </a:rPr>
            </a:br>
            <a: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Цель проекта: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создание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территории школы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единого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пространства урочной и внеурочной деятельности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b="1" u="sng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Задачи проекта: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изучение нормативно-правовой документации;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улучшить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инфраструктуру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спортивно – оздоровительной среды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школы;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2.  создать современную, доступную среду для занятий физической культурой и спортом на территории школы для   широкого привлечения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учащихся,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работников образовательного учреждения к регулярным занятиям физической культурой 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спортом;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3. создать инфраструктуру для занятий физической культурой  детям с ОВЗ;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4.формировать навыки здорового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образа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жизни; </a:t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5.организовать зоны активного отдыха для повышения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уровня физического развития учащихся средствами физической культуры и 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.привлечение к 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сдаче норм ВФСК «</a:t>
            </a:r>
            <a:r>
              <a:rPr lang="ru-RU" sz="27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ГТО».</a:t>
            </a:r>
            <a: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7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700" dirty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200" dirty="0"/>
              <a:t/>
            </a:r>
            <a:br>
              <a:rPr lang="ru-RU" sz="2200" dirty="0"/>
            </a:br>
            <a:r>
              <a:rPr lang="ru-RU" sz="2200" dirty="0"/>
              <a:t> </a:t>
            </a:r>
            <a:br>
              <a:rPr lang="ru-RU" sz="22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331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403475" y="322730"/>
            <a:ext cx="8596668" cy="1320800"/>
          </a:xfrm>
        </p:spPr>
        <p:txBody>
          <a:bodyPr>
            <a:normAutofit fontScale="90000"/>
          </a:bodyPr>
          <a:lstStyle/>
          <a:p>
            <a:pPr lvl="3" algn="l" defTabSz="457200" rtl="0">
              <a:spcBef>
                <a:spcPct val="0"/>
              </a:spcBef>
            </a:pPr>
            <a:r>
              <a:rPr lang="ru-RU" dirty="0" smtClean="0">
                <a:solidFill>
                  <a:srgbClr val="FF0000"/>
                </a:solidFill>
              </a:rPr>
              <a:t>   </a:t>
            </a:r>
            <a:r>
              <a:rPr lang="ru-RU" sz="4400" b="1" dirty="0" smtClean="0">
                <a:solidFill>
                  <a:schemeClr val="tx1"/>
                </a:solidFill>
                <a:latin typeface="+mn-lt"/>
              </a:rPr>
              <a:t>Практическая </a:t>
            </a:r>
            <a:r>
              <a:rPr lang="ru-RU" sz="4400" b="1" dirty="0">
                <a:solidFill>
                  <a:schemeClr val="tx1"/>
                </a:solidFill>
                <a:latin typeface="+mn-lt"/>
              </a:rPr>
              <a:t>значимость проекта: </a:t>
            </a:r>
            <a:br>
              <a:rPr lang="ru-RU" sz="4400" b="1" dirty="0">
                <a:solidFill>
                  <a:schemeClr val="tx1"/>
                </a:solidFill>
                <a:latin typeface="+mn-lt"/>
              </a:rPr>
            </a:br>
            <a:endParaRPr lang="ru-RU" sz="4400" b="1" dirty="0">
              <a:solidFill>
                <a:schemeClr val="tx1"/>
              </a:solidFill>
              <a:latin typeface="+mn-lt"/>
              <a:cs typeface="Times New Roman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277906" y="1559859"/>
            <a:ext cx="10434918" cy="4481503"/>
          </a:xfrm>
        </p:spPr>
        <p:txBody>
          <a:bodyPr>
            <a:normAutofit/>
          </a:bodyPr>
          <a:lstStyle/>
          <a:p>
            <a:pPr marL="0" lvl="3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создать </a:t>
            </a:r>
            <a:r>
              <a:rPr lang="ru-RU" sz="2400" dirty="0" smtClean="0">
                <a:solidFill>
                  <a:schemeClr val="tx1"/>
                </a:solidFill>
              </a:rPr>
              <a:t>современную инфраструктуру для занятия физической культурой и </a:t>
            </a:r>
            <a:r>
              <a:rPr lang="ru-RU" sz="2400" dirty="0" smtClean="0">
                <a:solidFill>
                  <a:schemeClr val="tx1"/>
                </a:solidFill>
              </a:rPr>
              <a:t>спортом; </a:t>
            </a:r>
            <a:endParaRPr lang="ru-RU" sz="2400" dirty="0" smtClean="0">
              <a:solidFill>
                <a:schemeClr val="tx1"/>
              </a:solidFill>
            </a:endParaRPr>
          </a:p>
          <a:p>
            <a:pPr marL="0" lvl="3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оздать комфортную инфраструктуру спортивной площадки для занятиях спортом детям с ОВЗ ;</a:t>
            </a:r>
          </a:p>
          <a:p>
            <a:pPr marL="0" lvl="3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1"/>
                </a:solidFill>
              </a:rPr>
              <a:t>с</a:t>
            </a:r>
            <a:r>
              <a:rPr lang="ru-RU" sz="2400" dirty="0" smtClean="0">
                <a:solidFill>
                  <a:schemeClr val="tx1"/>
                </a:solidFill>
              </a:rPr>
              <a:t>оздать современную инфраструктуру спортивной площадки безопасную для занятия спортом детей</a:t>
            </a:r>
            <a:r>
              <a:rPr lang="ru-RU" sz="2400" dirty="0" smtClean="0">
                <a:solidFill>
                  <a:schemeClr val="tx1"/>
                </a:solidFill>
              </a:rPr>
              <a:t>;</a:t>
            </a:r>
          </a:p>
          <a:p>
            <a:pPr marL="0" lvl="3" indent="0">
              <a:lnSpc>
                <a:spcPct val="150000"/>
              </a:lnSpc>
              <a:spcBef>
                <a:spcPts val="0"/>
              </a:spcBef>
            </a:pPr>
            <a:r>
              <a:rPr lang="ru-RU" sz="2400" dirty="0" smtClean="0">
                <a:solidFill>
                  <a:schemeClr val="tx1"/>
                </a:solidFill>
              </a:rPr>
              <a:t>привлечение  широких масс </a:t>
            </a:r>
            <a:r>
              <a:rPr lang="ru-RU" sz="2400" dirty="0">
                <a:solidFill>
                  <a:schemeClr val="tx1"/>
                </a:solidFill>
              </a:rPr>
              <a:t>учащихся к регулярным занятиям </a:t>
            </a:r>
            <a:r>
              <a:rPr lang="ru-RU" sz="2400" dirty="0" smtClean="0">
                <a:solidFill>
                  <a:schemeClr val="tx1"/>
                </a:solidFill>
              </a:rPr>
              <a:t>спортом.</a:t>
            </a:r>
            <a:endParaRPr lang="ru-RU" sz="2400" dirty="0" smtClean="0">
              <a:solidFill>
                <a:schemeClr val="tx1"/>
              </a:solidFill>
            </a:endParaRPr>
          </a:p>
          <a:p>
            <a:pPr lvl="3">
              <a:lnSpc>
                <a:spcPct val="150000"/>
              </a:lnSpc>
              <a:spcBef>
                <a:spcPts val="0"/>
              </a:spcBef>
            </a:pPr>
            <a:endParaRPr lang="ru-RU" sz="2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4458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878" y="1030940"/>
            <a:ext cx="10178925" cy="2976283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Вопрос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 сохранении здоровья подрастающего поколения стоит сегодня как никогда остро и требует конкретного решения в повседневной жизни. Тревогу вызывает частота заболеваний учащихся, пониженная работоспособность, быстрая утомляемость и, как следствие, снижение качества знаний. Сохранить здоровье подрастающего поколения можно только совместными усилиями семьи, специалистов и школы. Сегодня «Закон об образовании в Российской Федерации» возлагает на школу организацию охраны здоровья обучающихся (статья 41), которая включает в себя: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пропаганду и обучение навыкам здорового образа жизни, требованиям охраны труда; 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организацию и создание условий для профилактики заболеваний, и оздоровления обучающихся, для занятия ими физической культурой и спортом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активно содействовать физическому, гражданско-патриотическому воспитанию обучающихся через внедрение физической культуры и спорта в повседневную жизнь;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 создавать условия для привлечения школьников к систематическим занятиям физической культурой и спортом;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закреплять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совершенствовать умения и навыки учащихся, полученные на уроках физической культуры и на этой основе содействовать формированию жизненно необходимых физических качеств;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продолжать внедрять в школе ВФСК «Готов к труду и обороне»;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укреплять здоровье и физическое совершенствование учащихся школы на основе систематически организованных внеклассных спортивно-оздоровительных занятий для всех детей;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привлекать к спортивно-массовой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работе через работу КФК,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ветеранов спорта,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родителей, лучших спортсменов 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b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осуществлять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профилактику асоциального поведения учащихся средствами физической культуры;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поощрять учащихся, добившихся высоких результатов в физкультурно-спортивной работе;</a:t>
            </a:r>
            <a:b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3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организовывать взаимодействие с другими образовательными организациями и учреждениями физкультуры и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спорта.</a:t>
            </a: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dirty="0">
                <a:solidFill>
                  <a:schemeClr val="tx1"/>
                </a:solidFill>
              </a:rPr>
              <a:t/>
            </a:r>
            <a:br>
              <a:rPr lang="ru-RU" sz="1300" dirty="0">
                <a:solidFill>
                  <a:schemeClr val="tx1"/>
                </a:solidFill>
              </a:rPr>
            </a:br>
            <a:r>
              <a:rPr lang="ru-RU" sz="1300" dirty="0" smtClean="0"/>
              <a:t/>
            </a:r>
            <a:br>
              <a:rPr lang="ru-RU" sz="1300" dirty="0" smtClean="0"/>
            </a:br>
            <a:endParaRPr lang="ru-RU" sz="13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4553759" y="124616"/>
            <a:ext cx="2329164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Введение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943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97168" y="564776"/>
            <a:ext cx="6216525" cy="13208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Ожидаемые </a:t>
            </a:r>
            <a:r>
              <a:rPr lang="ru-RU" dirty="0" smtClean="0">
                <a:solidFill>
                  <a:schemeClr val="tx1"/>
                </a:solidFill>
              </a:rPr>
              <a:t>результаты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35287" y="2067802"/>
            <a:ext cx="11089096" cy="496881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1. Создание такой инфраструктуры спортивно-оздоровительной среды, которая позволит школе стать центром спорта, досуга и места семейного </a:t>
            </a:r>
            <a:r>
              <a:rPr lang="ru-RU" dirty="0" smtClean="0">
                <a:solidFill>
                  <a:schemeClr val="tx1"/>
                </a:solidFill>
              </a:rPr>
              <a:t>отдыха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2</a:t>
            </a:r>
            <a:r>
              <a:rPr lang="ru-RU" dirty="0">
                <a:solidFill>
                  <a:schemeClr val="tx1"/>
                </a:solidFill>
              </a:rPr>
              <a:t>. Повышение мотивации обучающихся и взрослых к физической культуре и здоровому образу жизни, вовлеченность учащихся в непрерывный тренировочный процесс и соревновательную деятельность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3. Высокий уровень общефизического развития участников образовательного процесса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 </a:t>
            </a:r>
            <a:r>
              <a:rPr lang="ru-RU" dirty="0">
                <a:solidFill>
                  <a:schemeClr val="tx1"/>
                </a:solidFill>
              </a:rPr>
              <a:t>4. Удовлетворенность участников образовательного процесса  </a:t>
            </a:r>
            <a:r>
              <a:rPr lang="ru-RU" dirty="0" smtClean="0">
                <a:solidFill>
                  <a:schemeClr val="tx1"/>
                </a:solidFill>
              </a:rPr>
              <a:t>и родителей </a:t>
            </a:r>
            <a:r>
              <a:rPr lang="ru-RU" dirty="0">
                <a:solidFill>
                  <a:schemeClr val="tx1"/>
                </a:solidFill>
              </a:rPr>
              <a:t>функционированием инфраструктуры спортивно – оздоровительной среды </a:t>
            </a:r>
            <a:r>
              <a:rPr lang="ru-RU" dirty="0" smtClean="0">
                <a:solidFill>
                  <a:schemeClr val="tx1"/>
                </a:solidFill>
              </a:rPr>
              <a:t>школы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4632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6473" y="268941"/>
            <a:ext cx="10327340" cy="905435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Этапы  </a:t>
            </a:r>
            <a:r>
              <a:rPr lang="ru-RU" sz="40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сроки реализации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проекта</a:t>
            </a:r>
            <a:endParaRPr lang="ru-RU" sz="40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6746885"/>
              </p:ext>
            </p:extLst>
          </p:nvPr>
        </p:nvGraphicFramePr>
        <p:xfrm>
          <a:off x="179292" y="1111624"/>
          <a:ext cx="11259673" cy="5100917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5241641"/>
                <a:gridCol w="3009016"/>
                <a:gridCol w="3009016"/>
              </a:tblGrid>
              <a:tr h="923364"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Вид реализации</a:t>
                      </a:r>
                      <a:endParaRPr lang="ru-RU" sz="2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358543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1 этап- Подготовительный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август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- декабрь   2021 г.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Организация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работы над </a:t>
                      </a:r>
                      <a:endParaRPr lang="ru-RU" baseline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проектом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095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2 этап- Практический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январь</a:t>
                      </a:r>
                      <a:r>
                        <a:rPr lang="ru-RU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2022 г. -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август   2024 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Реализация проекта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409505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 3 этап- Обобщающий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этап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сентябрь  - </a:t>
                      </a:r>
                      <a:endParaRPr lang="ru-RU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декабрь 2024 г.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Подведение итогов работы </a:t>
                      </a:r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проекта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48857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686</TotalTime>
  <Words>660</Words>
  <Application>Microsoft Office PowerPoint</Application>
  <PresentationFormat>Произвольный</PresentationFormat>
  <Paragraphs>119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Грань</vt:lpstr>
      <vt:lpstr>                    Республиканский грантовый конкурс «Спорт для всех»                                                               Проект                                   « Школа- территория спорта и ЗОЖ»                                                                      Номинация: «Здоровьесберегающее                               пространство школы»                              Автор проекта:  Яппарова Фиюза Фарвазовна,                                                                                                                                   учитель физической культуры МБОУ «СОШ № 1»                                                                                                                                  г. Мирный Республики Саха (Якутия)                                           МБОУ СОШ №1 город Мирный Якутия (САХА) </vt:lpstr>
      <vt:lpstr>      </vt:lpstr>
      <vt:lpstr>Актуальность</vt:lpstr>
      <vt:lpstr>Презентация PowerPoint</vt:lpstr>
      <vt:lpstr>    Цель проекта: создание на территории школы единого пространства урочной и внеурочной деятельности учащихся.  Задачи проекта: 1. изучение нормативно-правовой документации;  2. улучшить инфраструктуру спортивно – оздоровительной среды школы;  2.  создать современную, доступную среду для занятий физической культурой и спортом на территории школы для   широкого привлечения учащихся, педагогических работников образовательного учреждения к регулярным занятиям физической культурой и спортом;  3. создать инфраструктуру для занятий физической культурой  детям с ОВЗ; 4.формировать навыки здорового образа жизни;  5.организовать зоны активного отдыха для повышения уровня физического развития учащихся средствами физической культуры и спорта; 6.привлечение к сдаче норм ВФСК «ГТО».       </vt:lpstr>
      <vt:lpstr>   Практическая значимость проекта:  </vt:lpstr>
      <vt:lpstr>Вопрос о сохранении здоровья подрастающего поколения стоит сегодня как никогда остро и требует конкретного решения в повседневной жизни. Тревогу вызывает частота заболеваний учащихся, пониженная работоспособность, быстрая утомляемость и, как следствие, снижение качества знаний. Сохранить здоровье подрастающего поколения можно только совместными усилиями семьи, специалистов и школы. Сегодня «Закон об образовании в Российской Федерации» возлагает на школу организацию охраны здоровья обучающихся (статья 41), которая включает в себя:  - пропаганду и обучение навыкам здорового образа жизни, требованиям охраны труда;  - организацию и создание условий для профилактики заболеваний, и оздоровления обучающихся, для занятия ими физической культурой и спортом.  - активно содействовать физическому, гражданско-патриотическому воспитанию обучающихся через внедрение физической культуры и спорта в повседневную жизнь; - создавать условия для привлечения школьников к систематическим занятиям физической культурой и спортом; -закреплять и совершенствовать умения и навыки учащихся, полученные на уроках физической культуры и на этой основе содействовать формированию жизненно необходимых физических качеств; - продолжать внедрять в школе ВФСК «Готов к труду и обороне»; - укреплять здоровье и физическое совершенствование учащихся школы на основе систематически организованных внеклассных спортивно-оздоровительных занятий для всех детей; - привлекать к спортивно-массовой работе через работу КФК, ветеранов спорта, родителей, лучших спортсменов  школы; - осуществлять профилактику асоциального поведения учащихся средствами физической культуры; -  поощрять учащихся, добившихся высоких результатов в физкультурно-спортивной работе; - организовывать взаимодействие с другими образовательными организациями и учреждениями физкультуры и спорта.    </vt:lpstr>
      <vt:lpstr>Ожидаемые результаты</vt:lpstr>
      <vt:lpstr>Этапы  и сроки реализации проекта</vt:lpstr>
      <vt:lpstr>1 этап- подготовительный:  1.Изучение нормативно-правовых  актов. 2. Организация работы по обобщению видения современной школы детьми, родительской общественностью, жителями микрорайона (анкетирование, социологический опрос жителей микрорайона, собеседования с детьми и родительской общественностью, встречи). 2. Привлечение к сотрудничеству (социальному партнёрству) , общественность, сторонние организации,  педагогов, родителей для участия в проекте.   2 этап- практический этап  1.Проведение информационно – просветительской работы по созданию современной образовательной среды школы, привлечение потенциальных спонсоров проекта.  2.Разработка системы мероприятий по пропаганде физической культуры и спорта.   4.Планирование и организация работы по изменению инфраструктуры спортивно – оздоровительной среды школы  3 этап - обобщающий.  1. подведение итогов реализации проекта.  2. Освещение хода проекта в СМИ.  3. Проведение мероприятий в различных формах с целью распространения имеющегося опыта работы по проекту изменений  инфраструктуры спортивно – оздоровительной среды школы.  </vt:lpstr>
      <vt:lpstr>Рабочий план реализации проекта  </vt:lpstr>
      <vt:lpstr>      1. Построить дополнительный спортивный зал, переоборудовать малый зал для             учащихся начальной школы.      2. Зал для проведения занятий лечебной физкультуры.         3. Оборудовать стадион по новым технологиям, для занятий на улице          (спортивно – игровой площадки (зима - лето), спортивных зон).       4. Перевести школу на одна сменную систему учебы.      5. Открыть  дополнительные кружки и секции по видам спорта  и полностью          вторую смену организовать внеклассную деятельность,  занятие  ФК и спортом           по интересам.      6.  Вести занятия по ЛФК (по различным заболеваниям),привлекая специалистов           и медицинских работников для занятия с детьми с ограниченными           возможностями. Создать для них безопасную среду.     </vt:lpstr>
      <vt:lpstr>Физкультурно- оздоровительная работа в МБОУ «СОШ №1» осуществляется разными формами обучения: -уроки физической культуры - основная форма физического воспитания школьников;  - физкультурно-оздоровительные мероприятия в режиме  учебного дня (гимнастика до занятий, физкультурные минутки, физические упражнения и игры на удлинённых переменах, оздоровительный час в начальной школе; - внеклассная работа  по  различным видам спорта (баскетбол, волейбол, ОФП);  - массовые спортивно-оздоровительные мероприятия (соревнования, праздники, дни здоровья, бега и ходьбы); - лекции, беседы на тему ЗОЖ (представлены в форме таблицы)</vt:lpstr>
      <vt:lpstr>Презентация PowerPoint</vt:lpstr>
      <vt:lpstr> В СОШ№1 обучается 847 учащихся. Из них: охват учащихся, занятых физической культурой и спортом - 572  (67,5%) от общего количества обучающихся. Школа является  неоднократным победителем и призерам среди школ  города Мирный по итогом Спартакиады школьников, участниками городских и республиканских соревнований, олимпиад. Выпускники и учащиеся школ достигают высоких результатов по спорту, имеют спортивные разряды. Увеличиваются количество и качество по результатам сдачи норм ГТО. Для достижения более высоких результатов в спортивно-оздоровительной работе необходимо улучшить материально-техническую базу школы, т.к школа  с 1964 года постройки, уже далеко не отвечает современным  требованиям.. В школе один спортивный зал, большая загруженность зала, не оборудованный стадион. В перспективе стоит план постройка спортивного зала, оборудовать стадион.</vt:lpstr>
      <vt:lpstr>          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</dc:creator>
  <cp:lastModifiedBy>Seregina</cp:lastModifiedBy>
  <cp:revision>105</cp:revision>
  <dcterms:created xsi:type="dcterms:W3CDTF">2021-02-08T02:59:15Z</dcterms:created>
  <dcterms:modified xsi:type="dcterms:W3CDTF">2021-02-10T09:20:51Z</dcterms:modified>
</cp:coreProperties>
</file>