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2" r:id="rId5"/>
    <p:sldId id="261" r:id="rId6"/>
    <p:sldId id="263" r:id="rId7"/>
    <p:sldId id="260" r:id="rId8"/>
    <p:sldId id="265" r:id="rId9"/>
    <p:sldId id="269" r:id="rId10"/>
    <p:sldId id="270" r:id="rId11"/>
    <p:sldId id="271"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214414" y="285728"/>
            <a:ext cx="6786610" cy="646331"/>
          </a:xfrm>
          <a:prstGeom prst="rect">
            <a:avLst/>
          </a:prstGeom>
        </p:spPr>
        <p:txBody>
          <a:bodyPr wrap="square">
            <a:spAutoFit/>
          </a:bodyPr>
          <a:lstStyle/>
          <a:p>
            <a:pPr algn="ctr"/>
            <a:r>
              <a:rPr lang="ru-RU" dirty="0" smtClean="0">
                <a:solidFill>
                  <a:schemeClr val="bg2">
                    <a:lumMod val="25000"/>
                  </a:schemeClr>
                </a:solidFill>
                <a:latin typeface="Monotype Corsiva" pitchFamily="66" charset="0"/>
              </a:rPr>
              <a:t>Государственное бюджетное дошкольное образовательное учреждение детский сад № 60 Калининского района Санкт - Петербурга</a:t>
            </a:r>
            <a:endParaRPr lang="ru-RU" dirty="0"/>
          </a:p>
        </p:txBody>
      </p:sp>
      <p:sp>
        <p:nvSpPr>
          <p:cNvPr id="4" name="TextBox 3"/>
          <p:cNvSpPr txBox="1"/>
          <p:nvPr/>
        </p:nvSpPr>
        <p:spPr>
          <a:xfrm>
            <a:off x="1071538" y="1857364"/>
            <a:ext cx="7643866" cy="2800767"/>
          </a:xfrm>
          <a:prstGeom prst="rect">
            <a:avLst/>
          </a:prstGeom>
          <a:noFill/>
        </p:spPr>
        <p:txBody>
          <a:bodyPr wrap="square" rtlCol="0">
            <a:spAutoFit/>
          </a:bodyPr>
          <a:lstStyle/>
          <a:p>
            <a:pPr algn="ctr"/>
            <a:r>
              <a:rPr lang="ru-RU"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Организация центра экспериментирования в младшей группе </a:t>
            </a:r>
          </a:p>
          <a:p>
            <a:pPr algn="ctr"/>
            <a:r>
              <a:rPr lang="ru-RU"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«Носики – </a:t>
            </a:r>
            <a:r>
              <a:rPr lang="ru-RU" sz="4400"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курносики</a:t>
            </a:r>
            <a:r>
              <a:rPr lang="ru-RU"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4143372" y="5143512"/>
            <a:ext cx="4572000" cy="646331"/>
          </a:xfrm>
          <a:prstGeom prst="rect">
            <a:avLst/>
          </a:prstGeom>
        </p:spPr>
        <p:txBody>
          <a:bodyPr>
            <a:spAutoFit/>
          </a:bodyPr>
          <a:lstStyle/>
          <a:p>
            <a:pPr algn="ctr"/>
            <a:r>
              <a:rPr lang="ru-RU" i="1" dirty="0" smtClean="0">
                <a:solidFill>
                  <a:schemeClr val="bg2">
                    <a:lumMod val="25000"/>
                  </a:schemeClr>
                </a:solidFill>
                <a:latin typeface="Monotype Corsiva" pitchFamily="66" charset="0"/>
              </a:rPr>
              <a:t>Выполнили: </a:t>
            </a:r>
            <a:r>
              <a:rPr lang="ru-RU" i="1" dirty="0" err="1" smtClean="0">
                <a:solidFill>
                  <a:schemeClr val="bg2">
                    <a:lumMod val="25000"/>
                  </a:schemeClr>
                </a:solidFill>
                <a:latin typeface="Monotype Corsiva" pitchFamily="66" charset="0"/>
              </a:rPr>
              <a:t>Вигликова</a:t>
            </a:r>
            <a:r>
              <a:rPr lang="ru-RU" i="1" dirty="0" smtClean="0">
                <a:solidFill>
                  <a:schemeClr val="bg2">
                    <a:lumMod val="25000"/>
                  </a:schemeClr>
                </a:solidFill>
                <a:latin typeface="Monotype Corsiva" pitchFamily="66" charset="0"/>
              </a:rPr>
              <a:t> Е.С.</a:t>
            </a:r>
          </a:p>
          <a:p>
            <a:pPr algn="ctr"/>
            <a:r>
              <a:rPr lang="ru-RU" i="1" dirty="0" smtClean="0">
                <a:solidFill>
                  <a:schemeClr val="bg2">
                    <a:lumMod val="25000"/>
                  </a:schemeClr>
                </a:solidFill>
                <a:latin typeface="Monotype Corsiva" pitchFamily="66" charset="0"/>
              </a:rPr>
              <a:t>Болдырева Т.С.</a:t>
            </a:r>
            <a:endParaRPr lang="ru-RU" i="1" dirty="0" smtClean="0">
              <a:solidFill>
                <a:schemeClr val="bg2">
                  <a:lumMod val="2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403648" y="792932"/>
            <a:ext cx="6624736"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Картотека по проведению экспериментов в младшей группе.</a:t>
            </a:r>
          </a:p>
          <a:p>
            <a:endParaRPr lang="ru-RU" dirty="0"/>
          </a:p>
        </p:txBody>
      </p:sp>
      <p:pic>
        <p:nvPicPr>
          <p:cNvPr id="6146" name="Picture 2" descr="C:\Users\Sergeypc\Desktop\IMG_20220317_093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901" y="1457243"/>
            <a:ext cx="3584982" cy="269183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ergeypc\Desktop\IMG_20220321_1251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321113"/>
            <a:ext cx="3906168" cy="293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8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071538" y="1500174"/>
            <a:ext cx="7572428" cy="3416320"/>
          </a:xfrm>
          <a:prstGeom prst="rect">
            <a:avLst/>
          </a:prstGeom>
        </p:spPr>
        <p:txBody>
          <a:bodyPr wrap="square">
            <a:spAutoFit/>
          </a:bodyPr>
          <a:lstStyle/>
          <a:p>
            <a:pPr algn="just"/>
            <a:r>
              <a:rPr lang="ru-RU" dirty="0" smtClean="0">
                <a:latin typeface="Times New Roman" pitchFamily="18" charset="0"/>
                <a:cs typeface="Times New Roman" pitchFamily="18" charset="0"/>
              </a:rPr>
              <a:t>              Специально организованная опытно-экспериментальная деятельность позволяет воспитанникам самим добывать информацию об изучаемых явлениях или объектах, а педагогу – сделать процесс обучения максимально эффективным и более полно удовлетворяющим естественную любознательность дошкольников.</a:t>
            </a:r>
          </a:p>
          <a:p>
            <a:pPr algn="just"/>
            <a:r>
              <a:rPr lang="ru-RU" dirty="0" smtClean="0">
                <a:latin typeface="Times New Roman" pitchFamily="18" charset="0"/>
                <a:cs typeface="Times New Roman" pitchFamily="18" charset="0"/>
              </a:rPr>
              <a:t>             Детское экспериментирование – ведущий метод в познавательно-исследовательской деятельности дошкольников.</a:t>
            </a:r>
          </a:p>
          <a:p>
            <a:pPr algn="just"/>
            <a:r>
              <a:rPr lang="ru-RU" dirty="0" smtClean="0">
                <a:latin typeface="Times New Roman" pitchFamily="18" charset="0"/>
                <a:cs typeface="Times New Roman" pitchFamily="18" charset="0"/>
              </a:rPr>
              <a:t>             Использование опытно-экспериментальной деятельности в педагогической практике является эффективным и необходимым для развития у дошкольников исследовательской деятельности, познавательного интереса, увеличения объема знаний и умения владеть этими знаниями.</a:t>
            </a:r>
            <a:endParaRPr lang="ru-RU" dirty="0">
              <a:latin typeface="Times New Roman" pitchFamily="18" charset="0"/>
              <a:cs typeface="Times New Roman" pitchFamily="18" charset="0"/>
            </a:endParaRPr>
          </a:p>
        </p:txBody>
      </p:sp>
      <p:sp>
        <p:nvSpPr>
          <p:cNvPr id="4" name="TextBox 3"/>
          <p:cNvSpPr txBox="1"/>
          <p:nvPr/>
        </p:nvSpPr>
        <p:spPr>
          <a:xfrm>
            <a:off x="1142976" y="857232"/>
            <a:ext cx="7143800" cy="584775"/>
          </a:xfrm>
          <a:prstGeom prst="rect">
            <a:avLst/>
          </a:prstGeom>
          <a:noFill/>
        </p:spPr>
        <p:txBody>
          <a:bodyPr wrap="square" rtlCol="0">
            <a:spAutoFit/>
          </a:bodyPr>
          <a:lstStyle/>
          <a:p>
            <a:pPr algn="ctr"/>
            <a:r>
              <a:rPr lang="ru-RU" sz="3200" b="1" dirty="0" smtClean="0">
                <a:solidFill>
                  <a:srgbClr val="FF0000"/>
                </a:solidFill>
                <a:latin typeface="Monotype Corsiva" pitchFamily="66" charset="0"/>
              </a:rPr>
              <a:t>Вывод:</a:t>
            </a:r>
            <a:endParaRPr lang="ru-RU" sz="3200" b="1" dirty="0">
              <a:solidFill>
                <a:srgbClr val="FF0000"/>
              </a:solidFill>
              <a:latin typeface="Monotype Corsiva" pitchFamily="66" charset="0"/>
            </a:endParaRPr>
          </a:p>
        </p:txBody>
      </p:sp>
    </p:spTree>
    <p:extLst>
      <p:ext uri="{BB962C8B-B14F-4D97-AF65-F5344CB8AC3E}">
        <p14:creationId xmlns:p14="http://schemas.microsoft.com/office/powerpoint/2010/main" val="115238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071538" y="1500174"/>
            <a:ext cx="7572428"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Прямоугольник 5"/>
          <p:cNvSpPr/>
          <p:nvPr/>
        </p:nvSpPr>
        <p:spPr>
          <a:xfrm>
            <a:off x="1350514" y="1868558"/>
            <a:ext cx="7204545" cy="2554545"/>
          </a:xfrm>
          <a:prstGeom prst="rect">
            <a:avLst/>
          </a:prstGeom>
          <a:noFill/>
        </p:spPr>
        <p:txBody>
          <a:bodyPr wrap="square" lIns="91440" tIns="45720" rIns="91440" bIns="45720">
            <a:spAutoFit/>
          </a:bodyPr>
          <a:lstStyle/>
          <a:p>
            <a:pPr algn="ctr"/>
            <a:r>
              <a:rPr lang="ru-RU" sz="8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80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150840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285852" y="1857364"/>
            <a:ext cx="7429552" cy="313932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Задачи:</a:t>
            </a:r>
          </a:p>
          <a:p>
            <a:pPr algn="just"/>
            <a:r>
              <a:rPr lang="ru-RU" i="1" dirty="0" smtClean="0">
                <a:latin typeface="Times New Roman" panose="02020603050405020304" pitchFamily="18" charset="0"/>
                <a:cs typeface="Times New Roman" panose="02020603050405020304" pitchFamily="18" charset="0"/>
              </a:rPr>
              <a:t>Образовательные:</a:t>
            </a:r>
            <a:r>
              <a:rPr lang="ru-RU" dirty="0" smtClean="0">
                <a:latin typeface="Times New Roman"/>
                <a:ea typeface="Calibri"/>
              </a:rPr>
              <a:t> формировать первичные представления об объектах окружающего мира посредством экспериментирования; </a:t>
            </a:r>
          </a:p>
          <a:p>
            <a:pPr algn="just"/>
            <a:endParaRPr lang="ru-RU" dirty="0" smtClean="0">
              <a:latin typeface="Times New Roman"/>
              <a:ea typeface="Calibri"/>
            </a:endParaRPr>
          </a:p>
          <a:p>
            <a:pPr algn="just"/>
            <a:r>
              <a:rPr lang="ru-RU" i="1" dirty="0" smtClean="0">
                <a:latin typeface="Times New Roman" panose="02020603050405020304" pitchFamily="18" charset="0"/>
                <a:cs typeface="Times New Roman" panose="02020603050405020304" pitchFamily="18" charset="0"/>
              </a:rPr>
              <a:t>Развивающие: </a:t>
            </a:r>
            <a:r>
              <a:rPr lang="ru-RU" dirty="0" smtClean="0">
                <a:solidFill>
                  <a:srgbClr val="000000"/>
                </a:solidFill>
                <a:latin typeface="Times New Roman" panose="02020603050405020304" pitchFamily="18" charset="0"/>
                <a:cs typeface="Times New Roman" panose="02020603050405020304" pitchFamily="18" charset="0"/>
              </a:rPr>
              <a:t>р</a:t>
            </a:r>
            <a:r>
              <a:rPr lang="ru-RU" dirty="0" smtClean="0">
                <a:solidFill>
                  <a:srgbClr val="000000"/>
                </a:solidFill>
                <a:latin typeface="Times New Roman" panose="02020603050405020304" pitchFamily="18" charset="0"/>
                <a:ea typeface="Times New Roman"/>
                <a:cs typeface="Times New Roman" panose="02020603050405020304" pitchFamily="18" charset="0"/>
              </a:rPr>
              <a:t>азвивать познавательно-исследовательскую деятельность дошкольников </a:t>
            </a:r>
            <a:r>
              <a:rPr lang="ru-RU" dirty="0" smtClean="0">
                <a:solidFill>
                  <a:srgbClr val="000000"/>
                </a:solidFill>
                <a:latin typeface="Times New Roman" panose="02020603050405020304" pitchFamily="18" charset="0"/>
                <a:ea typeface="Times New Roman"/>
                <a:cs typeface="Times New Roman" panose="02020603050405020304" pitchFamily="18" charset="0"/>
              </a:rPr>
              <a:t>младшего </a:t>
            </a:r>
            <a:r>
              <a:rPr lang="ru-RU" dirty="0" smtClean="0">
                <a:solidFill>
                  <a:srgbClr val="000000"/>
                </a:solidFill>
                <a:latin typeface="Times New Roman" panose="02020603050405020304" pitchFamily="18" charset="0"/>
                <a:ea typeface="Times New Roman"/>
                <a:cs typeface="Times New Roman" panose="02020603050405020304" pitchFamily="18" charset="0"/>
              </a:rPr>
              <a:t>возраста при ознакомлении с природой, с предметами ближайшего окружения;</a:t>
            </a:r>
          </a:p>
          <a:p>
            <a:pPr algn="just"/>
            <a:endParaRPr lang="ru-RU" dirty="0" smtClean="0">
              <a:solidFill>
                <a:srgbClr val="000000"/>
              </a:solidFill>
              <a:latin typeface="Times New Roman" panose="02020603050405020304" pitchFamily="18" charset="0"/>
              <a:ea typeface="Times New Roman"/>
              <a:cs typeface="Times New Roman" panose="02020603050405020304" pitchFamily="18" charset="0"/>
            </a:endParaRPr>
          </a:p>
          <a:p>
            <a:pPr algn="just"/>
            <a:r>
              <a:rPr lang="ru-RU" i="1" dirty="0" smtClean="0">
                <a:latin typeface="Times New Roman" panose="02020603050405020304" pitchFamily="18" charset="0"/>
                <a:cs typeface="Times New Roman" panose="02020603050405020304" pitchFamily="18" charset="0"/>
              </a:rPr>
              <a:t>Воспитательные: </a:t>
            </a:r>
            <a:r>
              <a:rPr lang="ru-RU" dirty="0" smtClean="0">
                <a:latin typeface="Times New Roman" panose="02020603050405020304" pitchFamily="18" charset="0"/>
                <a:cs typeface="Times New Roman" panose="02020603050405020304" pitchFamily="18" charset="0"/>
              </a:rPr>
              <a:t>воспитывать у детей желание </a:t>
            </a:r>
            <a:r>
              <a:rPr lang="ru-RU" dirty="0" smtClean="0">
                <a:latin typeface="Times New Roman"/>
                <a:ea typeface="Calibri"/>
              </a:rPr>
              <a:t>понимать и выполнять элементарные инструкции воспитателя при выполнении эксперимента с предметами ближайшего окружения.</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85852" y="785794"/>
            <a:ext cx="7358114"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Цель:</a:t>
            </a:r>
            <a:r>
              <a:rPr lang="ru-RU"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Развитие любознательности, познавательной активности у детей </a:t>
            </a:r>
            <a:r>
              <a:rPr lang="ru-RU" dirty="0" smtClean="0">
                <a:latin typeface="Times New Roman" panose="02020603050405020304" pitchFamily="18" charset="0"/>
                <a:cs typeface="Times New Roman" panose="02020603050405020304" pitchFamily="18" charset="0"/>
              </a:rPr>
              <a:t>младшего</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дошкольного возраста.</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571604" y="1214422"/>
            <a:ext cx="6572296" cy="4401205"/>
          </a:xfrm>
          <a:prstGeom prst="rect">
            <a:avLst/>
          </a:prstGeom>
        </p:spPr>
        <p:txBody>
          <a:bodyPr wrap="square">
            <a:spAutoFit/>
          </a:bodyPr>
          <a:lstStyle/>
          <a:p>
            <a:pPr lvl="0" algn="just" fontAlgn="base">
              <a:spcBef>
                <a:spcPct val="0"/>
              </a:spcBef>
              <a:spcAft>
                <a:spcPct val="0"/>
              </a:spcAft>
            </a:pPr>
            <a:r>
              <a:rPr lang="ru-RU" sz="2400" dirty="0" smtClean="0">
                <a:solidFill>
                  <a:schemeClr val="bg2">
                    <a:lumMod val="25000"/>
                  </a:schemeClr>
                </a:solidFill>
                <a:latin typeface="Monotype Corsiva" pitchFamily="66" charset="0"/>
                <a:ea typeface="Times New Roman" pitchFamily="18" charset="0"/>
                <a:cs typeface="Times New Roman" pitchFamily="18" charset="0"/>
              </a:rPr>
              <a:t>       </a:t>
            </a:r>
            <a:r>
              <a:rPr lang="ru-RU" sz="2800" dirty="0" smtClean="0">
                <a:solidFill>
                  <a:schemeClr val="bg2">
                    <a:lumMod val="25000"/>
                  </a:schemeClr>
                </a:solidFill>
                <a:latin typeface="Monotype Corsiva" pitchFamily="66" charset="0"/>
                <a:ea typeface="Times New Roman" pitchFamily="18" charset="0"/>
                <a:cs typeface="Times New Roman" pitchFamily="18" charset="0"/>
              </a:rPr>
              <a:t>Дети </a:t>
            </a:r>
            <a:r>
              <a:rPr lang="ru-RU" sz="2800" dirty="0" smtClean="0">
                <a:solidFill>
                  <a:schemeClr val="bg2">
                    <a:lumMod val="25000"/>
                  </a:schemeClr>
                </a:solidFill>
                <a:latin typeface="Monotype Corsiva" pitchFamily="66" charset="0"/>
                <a:ea typeface="Times New Roman" pitchFamily="18" charset="0"/>
                <a:cs typeface="Times New Roman" pitchFamily="18" charset="0"/>
              </a:rPr>
              <a:t>младшего дошкольного</a:t>
            </a:r>
            <a:r>
              <a:rPr lang="ru-RU" sz="2800" dirty="0" smtClean="0">
                <a:solidFill>
                  <a:schemeClr val="bg2">
                    <a:lumMod val="25000"/>
                  </a:schemeClr>
                </a:solidFill>
                <a:latin typeface="Monotype Corsiva" pitchFamily="66" charset="0"/>
                <a:ea typeface="Times New Roman" pitchFamily="18" charset="0"/>
                <a:cs typeface="Times New Roman" pitchFamily="18" charset="0"/>
              </a:rPr>
              <a:t> </a:t>
            </a:r>
            <a:r>
              <a:rPr lang="ru-RU" sz="2800" dirty="0" smtClean="0">
                <a:solidFill>
                  <a:schemeClr val="bg2">
                    <a:lumMod val="25000"/>
                  </a:schemeClr>
                </a:solidFill>
                <a:latin typeface="Monotype Corsiva" pitchFamily="66" charset="0"/>
                <a:ea typeface="Times New Roman" pitchFamily="18" charset="0"/>
                <a:cs typeface="Times New Roman" pitchFamily="18" charset="0"/>
              </a:rPr>
              <a:t>возраста очень любят экспериментировать. Это объясняется тем, что им присуще наглядно-действенное и наглядно-образное мышление, и экспериментирование, как никакой другой метод, соответствует этим возрастным особенностям. В дошкольном возрасте он является ведущим, а в первые </a:t>
            </a:r>
            <a:r>
              <a:rPr lang="ru-RU" sz="2800" dirty="0" smtClean="0">
                <a:solidFill>
                  <a:schemeClr val="bg2">
                    <a:lumMod val="25000"/>
                  </a:schemeClr>
                </a:solidFill>
                <a:latin typeface="Monotype Corsiva" pitchFamily="66" charset="0"/>
                <a:ea typeface="Times New Roman" pitchFamily="18" charset="0"/>
                <a:cs typeface="Times New Roman" pitchFamily="18" charset="0"/>
              </a:rPr>
              <a:t>три-четыре </a:t>
            </a:r>
            <a:r>
              <a:rPr lang="ru-RU" sz="2800" dirty="0" smtClean="0">
                <a:solidFill>
                  <a:schemeClr val="bg2">
                    <a:lumMod val="25000"/>
                  </a:schemeClr>
                </a:solidFill>
                <a:latin typeface="Monotype Corsiva" pitchFamily="66" charset="0"/>
                <a:ea typeface="Times New Roman" pitchFamily="18" charset="0"/>
                <a:cs typeface="Times New Roman" pitchFamily="18" charset="0"/>
              </a:rPr>
              <a:t>года – практически единственным способом познания мира.</a:t>
            </a:r>
            <a:endParaRPr lang="ru-RU" sz="2800" dirty="0" smtClean="0">
              <a:solidFill>
                <a:schemeClr val="bg2">
                  <a:lumMod val="2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142976" y="3214686"/>
            <a:ext cx="7643866" cy="3139321"/>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Исследование — ведущий вид деятельности дошкольников наряду с игрой. В </a:t>
            </a:r>
            <a:r>
              <a:rPr lang="ru-RU" dirty="0" smtClean="0">
                <a:latin typeface="Times New Roman" pitchFamily="18" charset="0"/>
                <a:cs typeface="Times New Roman" pitchFamily="18" charset="0"/>
              </a:rPr>
              <a:t>младшем дошкольном</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возрасте игровые и исследовательские действия кажутся единой активностью ребёнка. Малыш нажимает на резиновую игрушку с пищалкой и радуется возникающему звуку: взрослые думают, что ребёнок играет, развлекается и потому весел, однако простое действие (нажим) является практическим исследованием свойств объекта (мнётся, пищит, принимает первоначальную форму). Год от года опыты усложняются, ребёнок стремиться узнать как можно больше об окружающем мире. Он исследует вещества, материалы, природные явления, использует различные инструменты и приборы.</a:t>
            </a:r>
            <a:endParaRPr lang="ru-RU" dirty="0">
              <a:latin typeface="Times New Roman" pitchFamily="18" charset="0"/>
              <a:cs typeface="Times New Roman" pitchFamily="18" charset="0"/>
            </a:endParaRPr>
          </a:p>
        </p:txBody>
      </p:sp>
      <p:sp>
        <p:nvSpPr>
          <p:cNvPr id="4" name="TextBox 3"/>
          <p:cNvSpPr txBox="1"/>
          <p:nvPr/>
        </p:nvSpPr>
        <p:spPr>
          <a:xfrm>
            <a:off x="714348" y="285728"/>
            <a:ext cx="8215370" cy="707886"/>
          </a:xfrm>
          <a:prstGeom prst="rect">
            <a:avLst/>
          </a:prstGeom>
          <a:noFill/>
        </p:spPr>
        <p:txBody>
          <a:bodyPr wrap="square" rtlCol="0">
            <a:spAutoFit/>
          </a:bodyPr>
          <a:lstStyle/>
          <a:p>
            <a:pPr algn="ctr"/>
            <a:r>
              <a:rPr lang="ru-RU" sz="4000" b="1" dirty="0" smtClean="0">
                <a:solidFill>
                  <a:srgbClr val="FF0000"/>
                </a:solidFill>
                <a:latin typeface="Monotype Corsiva" pitchFamily="66" charset="0"/>
              </a:rPr>
              <a:t>Стол экспериментирования</a:t>
            </a:r>
            <a:endParaRPr lang="ru-RU" sz="4000" b="1" dirty="0">
              <a:solidFill>
                <a:srgbClr val="FF0000"/>
              </a:solidFill>
              <a:latin typeface="Monotype Corsiva" pitchFamily="66" charset="0"/>
            </a:endParaRPr>
          </a:p>
        </p:txBody>
      </p:sp>
      <p:sp>
        <p:nvSpPr>
          <p:cNvPr id="6" name="TextBox 5"/>
          <p:cNvSpPr txBox="1"/>
          <p:nvPr/>
        </p:nvSpPr>
        <p:spPr>
          <a:xfrm>
            <a:off x="4071934" y="928670"/>
            <a:ext cx="4786346" cy="2585323"/>
          </a:xfrm>
          <a:prstGeom prst="rect">
            <a:avLst/>
          </a:prstGeom>
          <a:noFill/>
        </p:spPr>
        <p:txBody>
          <a:bodyPr wrap="square" rtlCol="0">
            <a:spAutoFit/>
          </a:bodyPr>
          <a:lstStyle/>
          <a:p>
            <a:r>
              <a:rPr lang="ru-RU" b="1" dirty="0" smtClean="0">
                <a:latin typeface="Times New Roman" pitchFamily="18" charset="0"/>
                <a:cs typeface="Times New Roman" pitchFamily="18" charset="0"/>
              </a:rPr>
              <a:t>Дети любят опыты и эксперименты, с                 раннего возраста удовлетворяют познавательный интерес через действия с предметами. Грамотно организованный уголок экспериментирования в помещении группы способствует развитию исследовательского типа мышления у дошкольников и формируют умения для успешного обучения в будущем</a:t>
            </a:r>
            <a:endParaRPr lang="ru-RU" dirty="0"/>
          </a:p>
        </p:txBody>
      </p:sp>
      <p:pic>
        <p:nvPicPr>
          <p:cNvPr id="1026" name="Picture 2" descr="C:\Users\Sergeypc\Desktop\IMG-20220321-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933959"/>
            <a:ext cx="2519760" cy="2580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714348" y="214290"/>
            <a:ext cx="8143932" cy="1323439"/>
          </a:xfrm>
          <a:prstGeom prst="rect">
            <a:avLst/>
          </a:prstGeom>
        </p:spPr>
        <p:txBody>
          <a:bodyPr wrap="square">
            <a:spAutoFit/>
          </a:bodyPr>
          <a:lstStyle/>
          <a:p>
            <a:pPr algn="ctr"/>
            <a:r>
              <a:rPr lang="ru-RU" sz="2000" b="1" i="1" dirty="0" smtClean="0">
                <a:solidFill>
                  <a:srgbClr val="FF0000"/>
                </a:solidFill>
                <a:latin typeface="Times New Roman" pitchFamily="18" charset="0"/>
                <a:cs typeface="Times New Roman" pitchFamily="18" charset="0"/>
              </a:rPr>
              <a:t>Материалы, необходимые для организации детского экспериментирования </a:t>
            </a:r>
          </a:p>
          <a:p>
            <a:pPr algn="ctr"/>
            <a:r>
              <a:rPr lang="ru-RU" sz="2000" b="1" i="1" dirty="0" smtClean="0">
                <a:solidFill>
                  <a:srgbClr val="FF0000"/>
                </a:solidFill>
                <a:latin typeface="Times New Roman" pitchFamily="18" charset="0"/>
                <a:cs typeface="Times New Roman" pitchFamily="18" charset="0"/>
              </a:rPr>
              <a:t>в группах младшего </a:t>
            </a:r>
            <a:r>
              <a:rPr lang="ru-RU" sz="2000" b="1" i="1" dirty="0" smtClean="0">
                <a:solidFill>
                  <a:srgbClr val="FF0000"/>
                </a:solidFill>
                <a:latin typeface="Times New Roman" pitchFamily="18" charset="0"/>
                <a:cs typeface="Times New Roman" pitchFamily="18" charset="0"/>
              </a:rPr>
              <a:t>дошкольного </a:t>
            </a:r>
            <a:r>
              <a:rPr lang="ru-RU" sz="2000" b="1" i="1" dirty="0" smtClean="0">
                <a:solidFill>
                  <a:srgbClr val="FF0000"/>
                </a:solidFill>
                <a:latin typeface="Times New Roman" pitchFamily="18" charset="0"/>
                <a:cs typeface="Times New Roman" pitchFamily="18" charset="0"/>
              </a:rPr>
              <a:t>возраста</a:t>
            </a:r>
            <a:r>
              <a:rPr lang="ru-RU" sz="2000" i="1" dirty="0" smtClean="0">
                <a:solidFill>
                  <a:srgbClr val="FF0000"/>
                </a:solidFill>
                <a:latin typeface="Times New Roman" pitchFamily="18" charset="0"/>
                <a:cs typeface="Times New Roman" pitchFamily="18" charset="0"/>
              </a:rPr>
              <a:t/>
            </a:r>
            <a:br>
              <a:rPr lang="ru-RU" sz="2000" i="1" dirty="0" smtClean="0">
                <a:solidFill>
                  <a:srgbClr val="FF0000"/>
                </a:solidFill>
                <a:latin typeface="Times New Roman" pitchFamily="18" charset="0"/>
                <a:cs typeface="Times New Roman" pitchFamily="18" charset="0"/>
              </a:rPr>
            </a:br>
            <a:endParaRPr lang="ru-RU" sz="2000" dirty="0">
              <a:solidFill>
                <a:srgbClr val="FF0000"/>
              </a:solidFill>
              <a:latin typeface="Times New Roman" pitchFamily="18" charset="0"/>
              <a:cs typeface="Times New Roman" pitchFamily="18" charset="0"/>
            </a:endParaRPr>
          </a:p>
        </p:txBody>
      </p:sp>
      <p:pic>
        <p:nvPicPr>
          <p:cNvPr id="4098" name="Picture 2" descr="C:\Users\Sergeypc\Desktop\IMG_20220317_093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297446"/>
            <a:ext cx="6872564" cy="5160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142976" y="500042"/>
            <a:ext cx="7572428" cy="2031325"/>
          </a:xfrm>
          <a:prstGeom prst="rect">
            <a:avLst/>
          </a:prstGeom>
        </p:spPr>
        <p:txBody>
          <a:bodyPr wrap="square">
            <a:spAutoFit/>
          </a:bodyPr>
          <a:lstStyle/>
          <a:p>
            <a:pPr algn="ctr"/>
            <a:r>
              <a:rPr lang="ru-RU" b="1" dirty="0" smtClean="0">
                <a:latin typeface="Times New Roman" pitchFamily="18" charset="0"/>
                <a:cs typeface="Times New Roman" pitchFamily="18" charset="0"/>
              </a:rPr>
              <a:t>Особенности организации работы с</a:t>
            </a:r>
            <a:endParaRPr lang="ru-RU"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воспитанниками по экспериментированию </a:t>
            </a:r>
          </a:p>
          <a:p>
            <a:pPr algn="ctr"/>
            <a:r>
              <a:rPr lang="ru-RU" b="1" dirty="0" smtClean="0">
                <a:latin typeface="Times New Roman" pitchFamily="18" charset="0"/>
                <a:cs typeface="Times New Roman" pitchFamily="18" charset="0"/>
              </a:rPr>
              <a:t>в </a:t>
            </a:r>
            <a:r>
              <a:rPr lang="ru-RU" b="1" dirty="0" smtClean="0">
                <a:latin typeface="Times New Roman" pitchFamily="18" charset="0"/>
                <a:cs typeface="Times New Roman" pitchFamily="18" charset="0"/>
              </a:rPr>
              <a:t>младшей </a:t>
            </a:r>
            <a:r>
              <a:rPr lang="ru-RU" b="1" dirty="0" smtClean="0">
                <a:latin typeface="Times New Roman" pitchFamily="18" charset="0"/>
                <a:cs typeface="Times New Roman" pitchFamily="18" charset="0"/>
              </a:rPr>
              <a:t>группе</a:t>
            </a:r>
            <a:endParaRPr lang="ru-RU" dirty="0" smtClean="0">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Способны улавливать простейшие причинно –следственные связи.</a:t>
            </a:r>
          </a:p>
          <a:p>
            <a:pPr>
              <a:buFont typeface="Arial" pitchFamily="34" charset="0"/>
              <a:buChar char="•"/>
            </a:pPr>
            <a:r>
              <a:rPr lang="ru-RU" dirty="0" smtClean="0">
                <a:latin typeface="Times New Roman" pitchFamily="18" charset="0"/>
                <a:cs typeface="Times New Roman" pitchFamily="18" charset="0"/>
              </a:rPr>
              <a:t> Возникает вопрос «Почему?», пытаются отвечать сами.</a:t>
            </a:r>
          </a:p>
          <a:p>
            <a:pPr>
              <a:buFont typeface="Arial" pitchFamily="34" charset="0"/>
              <a:buChar char="•"/>
            </a:pPr>
            <a:r>
              <a:rPr lang="ru-RU" dirty="0" smtClean="0">
                <a:latin typeface="Times New Roman" pitchFamily="18" charset="0"/>
                <a:cs typeface="Times New Roman" pitchFamily="18" charset="0"/>
              </a:rPr>
              <a:t> Реагируют на предупреждения взрослых, но сами следить за выполнениями правил безопасности не могут .</a:t>
            </a:r>
            <a:endParaRPr lang="ru-RU" dirty="0">
              <a:latin typeface="Times New Roman" pitchFamily="18" charset="0"/>
              <a:cs typeface="Times New Roman" pitchFamily="18" charset="0"/>
            </a:endParaRPr>
          </a:p>
        </p:txBody>
      </p:sp>
      <p:sp>
        <p:nvSpPr>
          <p:cNvPr id="4" name="Прямоугольник 3"/>
          <p:cNvSpPr/>
          <p:nvPr/>
        </p:nvSpPr>
        <p:spPr>
          <a:xfrm>
            <a:off x="1214414" y="2714620"/>
            <a:ext cx="7286676" cy="1200329"/>
          </a:xfrm>
          <a:prstGeom prst="rect">
            <a:avLst/>
          </a:prstGeom>
        </p:spPr>
        <p:txBody>
          <a:bodyPr wrap="square">
            <a:spAutoFit/>
          </a:bodyPr>
          <a:lstStyle/>
          <a:p>
            <a:pPr algn="just"/>
            <a:r>
              <a:rPr lang="ru-RU" dirty="0" smtClean="0">
                <a:latin typeface="Times New Roman" pitchFamily="18" charset="0"/>
                <a:cs typeface="Times New Roman" pitchFamily="18" charset="0"/>
              </a:rPr>
              <a:t>В процессе экспериментирования словарь детей пополняется словами, обозначающими сенсорные признаки свойства, явления или объекта природы (цвет, форма, величина: мнётся - ломается, высоко - низко - далеко, мягкий - твёрдый - тёплый и прочее).</a:t>
            </a:r>
            <a:endParaRPr lang="ru-RU" dirty="0">
              <a:latin typeface="Times New Roman" pitchFamily="18" charset="0"/>
              <a:cs typeface="Times New Roman" pitchFamily="18" charset="0"/>
            </a:endParaRPr>
          </a:p>
        </p:txBody>
      </p:sp>
      <p:pic>
        <p:nvPicPr>
          <p:cNvPr id="4098" name="Picture 2" descr="Дети делая науку экспериментируют и устанавливают Beakers Иллюстрация  вектора - иллюстрации насчитывающей экспериментируют, дети: 83360398"/>
          <p:cNvPicPr>
            <a:picLocks noChangeAspect="1" noChangeArrowheads="1"/>
          </p:cNvPicPr>
          <p:nvPr/>
        </p:nvPicPr>
        <p:blipFill>
          <a:blip r:embed="rId3" cstate="email"/>
          <a:srcRect/>
          <a:stretch>
            <a:fillRect/>
          </a:stretch>
        </p:blipFill>
        <p:spPr bwMode="auto">
          <a:xfrm>
            <a:off x="2571736" y="4000504"/>
            <a:ext cx="4361653" cy="25003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4857752" y="285728"/>
            <a:ext cx="3929090" cy="5047536"/>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 Д. Ушинский писал: «Самая лучшая игрушка для детей – куча песка! ».</a:t>
            </a:r>
          </a:p>
          <a:p>
            <a:r>
              <a:rPr lang="ru-RU" sz="1600" dirty="0" smtClean="0">
                <a:latin typeface="Times New Roman" pitchFamily="18" charset="0"/>
                <a:cs typeface="Times New Roman" pitchFamily="18" charset="0"/>
              </a:rPr>
              <a:t>Песок </a:t>
            </a:r>
            <a:r>
              <a:rPr lang="ru-RU" sz="1600" dirty="0" smtClean="0">
                <a:latin typeface="Times New Roman" pitchFamily="18" charset="0"/>
                <a:cs typeface="Times New Roman" pitchFamily="18" charset="0"/>
              </a:rPr>
              <a:t>привлекает детей и взрослых своим непостоянством. Песок может быть сухим, лёгким, и ускользающим или влажным, плотным и тяжёлым, способным принимать любые формы. Игры с песком вносят в душу ребёнка веселье и радость и вместе с тем способствуют его развитию. Игра с песком - это естественная и доступная для каждого ребенка форма деятельности. Ребенок часто словами не может выразить свои переживания, страхи и тут ему на помощь приходят игры с песком. Проигрывая взволновавшие его ситуации с помощью игрушечных фигурок, создавая картину собственного мира из песка, ребенок освобождается от </a:t>
            </a:r>
            <a:r>
              <a:rPr lang="ru-RU" sz="1600" dirty="0" smtClean="0">
                <a:latin typeface="Times New Roman" pitchFamily="18" charset="0"/>
                <a:cs typeface="Times New Roman" pitchFamily="18" charset="0"/>
              </a:rPr>
              <a:t>напряжения.</a:t>
            </a:r>
            <a:endParaRPr lang="ru-RU" sz="1600" dirty="0" smtClean="0">
              <a:latin typeface="Times New Roman" pitchFamily="18" charset="0"/>
              <a:cs typeface="Times New Roman" pitchFamily="18" charset="0"/>
            </a:endParaRPr>
          </a:p>
          <a:p>
            <a:endParaRPr lang="ru-RU" dirty="0"/>
          </a:p>
        </p:txBody>
      </p:sp>
      <p:pic>
        <p:nvPicPr>
          <p:cNvPr id="2050" name="Picture 2" descr="C:\Users\Sergeypc\Desktop\IMG_20220317_0955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7" y="620689"/>
            <a:ext cx="239750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rgeypc\Desktop\IMG_20220317_1002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807" y="2470584"/>
            <a:ext cx="2552832"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ergeypc\Desktop\IMG_20220317_0957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509120"/>
            <a:ext cx="2801451" cy="2103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928662" y="357166"/>
            <a:ext cx="4214842" cy="6247864"/>
          </a:xfrm>
          <a:prstGeom prst="rect">
            <a:avLst/>
          </a:prstGeom>
        </p:spPr>
        <p:txBody>
          <a:bodyPr wrap="square">
            <a:spAutoFit/>
          </a:bodyPr>
          <a:lstStyle/>
          <a:p>
            <a:r>
              <a:rPr lang="ru-RU" b="1" dirty="0" smtClean="0">
                <a:latin typeface="Times New Roman" pitchFamily="18" charset="0"/>
                <a:cs typeface="Times New Roman" pitchFamily="18" charset="0"/>
              </a:rPr>
              <a:t>Вода</a:t>
            </a:r>
            <a:r>
              <a:rPr lang="ru-RU" sz="1600" dirty="0" smtClean="0">
                <a:latin typeface="Times New Roman" pitchFamily="18" charset="0"/>
                <a:cs typeface="Times New Roman" pitchFamily="18" charset="0"/>
              </a:rPr>
              <a:t> способна увлечь, пожалуй, любого ребенка. Одни детки любят в ней купаться, стучать ладошками, разбрызгивать, бросать в нее различные предметы, другие часами готовы переливать водичку из одной емкости в другую. Для малыша вода – это кладезь информации. Уже то, что она имеет три состояния: твердое жидкое и газообразное, делает ее уникальной. Каждый элементарный опыт станет для крохи настоящим открытием. В процессе занятий юный исследователь узнает о воде много нового и интересного:</a:t>
            </a:r>
            <a:r>
              <a:rPr lang="ru-RU" sz="1600" b="1" i="1" dirty="0" smtClean="0">
                <a:latin typeface="Times New Roman" pitchFamily="18" charset="0"/>
                <a:cs typeface="Times New Roman" pitchFamily="18" charset="0"/>
              </a:rPr>
              <a:t/>
            </a:r>
            <a:br>
              <a:rPr lang="ru-RU" sz="1600" b="1" i="1" dirty="0" smtClean="0">
                <a:latin typeface="Times New Roman" pitchFamily="18" charset="0"/>
                <a:cs typeface="Times New Roman" pitchFamily="18" charset="0"/>
              </a:rPr>
            </a:br>
            <a:r>
              <a:rPr lang="ru-RU" sz="1600" dirty="0" smtClean="0"/>
              <a:t>1</a:t>
            </a:r>
            <a:r>
              <a:rPr lang="ru-RU" sz="16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освоит противоположные понятия:</a:t>
            </a:r>
            <a:endParaRPr lang="ru-RU" sz="1600" dirty="0" smtClean="0">
              <a:latin typeface="Times New Roman" pitchFamily="18" charset="0"/>
              <a:cs typeface="Times New Roman" pitchFamily="18" charset="0"/>
            </a:endParaRPr>
          </a:p>
          <a:p>
            <a:r>
              <a:rPr lang="ru-RU" sz="1600" dirty="0" err="1" smtClean="0">
                <a:latin typeface="Times New Roman" pitchFamily="18" charset="0"/>
                <a:cs typeface="Times New Roman" pitchFamily="18" charset="0"/>
              </a:rPr>
              <a:t>мокрый-сухой</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чистый-грязный</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тяжелый-легкий</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горячий-холодный-теплый</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много-мало</a:t>
            </a:r>
            <a:r>
              <a:rPr lang="ru-RU" sz="1600" dirty="0" smtClean="0">
                <a:latin typeface="Times New Roman" pitchFamily="18" charset="0"/>
                <a:cs typeface="Times New Roman" pitchFamily="18" charset="0"/>
              </a:rPr>
              <a:t>;</a:t>
            </a:r>
          </a:p>
          <a:p>
            <a:r>
              <a:rPr lang="ru-RU" sz="1600" b="1" i="1" dirty="0" smtClean="0">
                <a:latin typeface="Times New Roman" pitchFamily="18" charset="0"/>
                <a:cs typeface="Times New Roman" pitchFamily="18" charset="0"/>
              </a:rPr>
              <a:t>2) узнает, что вода жидкая, прозрачная, льется, журчит, не имеет цвета, запаха, вкуса, формы, способна замерзать и превращаться в пар;</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3) научится переливать воду различными способами.</a:t>
            </a:r>
            <a:endParaRPr lang="ru-RU" sz="1600" dirty="0">
              <a:latin typeface="Times New Roman" pitchFamily="18" charset="0"/>
              <a:cs typeface="Times New Roman" pitchFamily="18" charset="0"/>
            </a:endParaRPr>
          </a:p>
        </p:txBody>
      </p:sp>
      <p:pic>
        <p:nvPicPr>
          <p:cNvPr id="3074" name="Picture 2" descr="C:\Users\Sergeypc\Desktop\IMG_20220317_0943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623" y="1484784"/>
            <a:ext cx="3421412" cy="25690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rgeypc\Desktop\IMG_20220317_0958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48226" y="4285022"/>
            <a:ext cx="2200339" cy="2072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s531059_1_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331640" y="764704"/>
            <a:ext cx="7128792" cy="2862322"/>
          </a:xfrm>
          <a:prstGeom prst="rect">
            <a:avLst/>
          </a:prstGeom>
          <a:noFill/>
        </p:spPr>
        <p:txBody>
          <a:bodyPr wrap="square" rtlCol="0">
            <a:spAutoFit/>
          </a:bodyPr>
          <a:lstStyle/>
          <a:p>
            <a:r>
              <a:rPr lang="ru-RU" sz="1600" dirty="0" smtClean="0">
                <a:latin typeface="Times New Roman" pitchFamily="18" charset="0"/>
                <a:cs typeface="Times New Roman" pitchFamily="18" charset="0"/>
              </a:rPr>
              <a:t>Воздух – это удивительная оболочка </a:t>
            </a:r>
          </a:p>
          <a:p>
            <a:r>
              <a:rPr lang="ru-RU" sz="1600" dirty="0">
                <a:latin typeface="Times New Roman" pitchFamily="18" charset="0"/>
                <a:cs typeface="Times New Roman" pitchFamily="18" charset="0"/>
              </a:rPr>
              <a:t>в</a:t>
            </a:r>
            <a:r>
              <a:rPr lang="ru-RU" sz="1600" dirty="0" smtClean="0">
                <a:latin typeface="Times New Roman" pitchFamily="18" charset="0"/>
                <a:cs typeface="Times New Roman" pitchFamily="18" charset="0"/>
              </a:rPr>
              <a:t>округ Земли. Куда бы мы не пошли,</a:t>
            </a:r>
          </a:p>
          <a:p>
            <a:r>
              <a:rPr lang="ru-RU" sz="1600" dirty="0" smtClean="0">
                <a:latin typeface="Times New Roman" pitchFamily="18" charset="0"/>
                <a:cs typeface="Times New Roman" pitchFamily="18" charset="0"/>
              </a:rPr>
              <a:t>куда бы мы не поехали по морю или </a:t>
            </a: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о суше </a:t>
            </a:r>
          </a:p>
          <a:p>
            <a:r>
              <a:rPr lang="ru-RU" sz="1600" dirty="0">
                <a:latin typeface="Times New Roman" pitchFamily="18" charset="0"/>
                <a:cs typeface="Times New Roman" pitchFamily="18" charset="0"/>
              </a:rPr>
              <a:t>в</a:t>
            </a:r>
            <a:r>
              <a:rPr lang="ru-RU" sz="1600" dirty="0" smtClean="0">
                <a:latin typeface="Times New Roman" pitchFamily="18" charset="0"/>
                <a:cs typeface="Times New Roman" pitchFamily="18" charset="0"/>
              </a:rPr>
              <a:t>езде есть воздух. </a:t>
            </a:r>
          </a:p>
          <a:p>
            <a:r>
              <a:rPr lang="ru-RU" sz="1600" dirty="0">
                <a:latin typeface="Times New Roman" pitchFamily="18" charset="0"/>
                <a:cs typeface="Times New Roman" pitchFamily="18" charset="0"/>
              </a:rPr>
              <a:t>В процессе занятий юный исследователь </a:t>
            </a:r>
            <a:r>
              <a:rPr lang="ru-RU" sz="1600" dirty="0" smtClean="0">
                <a:latin typeface="Times New Roman" pitchFamily="18" charset="0"/>
                <a:cs typeface="Times New Roman" pitchFamily="18" charset="0"/>
              </a:rPr>
              <a:t>узнает</a:t>
            </a:r>
          </a:p>
          <a:p>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о </a:t>
            </a:r>
            <a:r>
              <a:rPr lang="ru-RU" sz="1600" dirty="0" smtClean="0">
                <a:latin typeface="Times New Roman" pitchFamily="18" charset="0"/>
                <a:cs typeface="Times New Roman" pitchFamily="18" charset="0"/>
              </a:rPr>
              <a:t>воздухе </a:t>
            </a:r>
            <a:r>
              <a:rPr lang="ru-RU" sz="1600" dirty="0">
                <a:latin typeface="Times New Roman" pitchFamily="18" charset="0"/>
                <a:cs typeface="Times New Roman" pitchFamily="18" charset="0"/>
              </a:rPr>
              <a:t>много нового и интересного</a:t>
            </a:r>
            <a:r>
              <a:rPr lang="ru-RU" sz="1600" dirty="0" smtClean="0">
                <a:latin typeface="Times New Roman" pitchFamily="18" charset="0"/>
                <a:cs typeface="Times New Roman" pitchFamily="18" charset="0"/>
              </a:rPr>
              <a:t>:</a:t>
            </a:r>
          </a:p>
          <a:p>
            <a:pPr marL="285750" indent="-285750">
              <a:buFontTx/>
              <a:buChar char="-"/>
            </a:pPr>
            <a:r>
              <a:rPr lang="ru-RU" sz="1600" b="1" i="1" dirty="0" smtClean="0">
                <a:latin typeface="Times New Roman" pitchFamily="18" charset="0"/>
                <a:cs typeface="Times New Roman" pitchFamily="18" charset="0"/>
              </a:rPr>
              <a:t>Значимость воздуха в жизни человека;</a:t>
            </a:r>
          </a:p>
          <a:p>
            <a:pPr marL="285750" indent="-285750">
              <a:buFontTx/>
              <a:buChar char="-"/>
            </a:pPr>
            <a:r>
              <a:rPr lang="ru-RU" sz="1600" b="1" i="1" dirty="0" smtClean="0">
                <a:latin typeface="Times New Roman" pitchFamily="18" charset="0"/>
                <a:cs typeface="Times New Roman" pitchFamily="18" charset="0"/>
              </a:rPr>
              <a:t>Свойства воздуха и способы его обнаружения;</a:t>
            </a:r>
          </a:p>
          <a:p>
            <a:pPr marL="285750" indent="-285750">
              <a:buFontTx/>
              <a:buChar char="-"/>
            </a:pPr>
            <a:r>
              <a:rPr lang="ru-RU" sz="1600" b="1" i="1" dirty="0" smtClean="0">
                <a:latin typeface="Times New Roman" pitchFamily="18" charset="0"/>
                <a:cs typeface="Times New Roman" pitchFamily="18" charset="0"/>
              </a:rPr>
              <a:t>Значимость воздуха в жизни животных и растений;</a:t>
            </a:r>
          </a:p>
          <a:p>
            <a:r>
              <a:rPr lang="ru-RU" b="1" i="1" dirty="0">
                <a:latin typeface="Times New Roman" pitchFamily="18" charset="0"/>
                <a:cs typeface="Times New Roman" pitchFamily="18" charset="0"/>
              </a:rPr>
              <a:t/>
            </a:r>
            <a:br>
              <a:rPr lang="ru-RU" b="1" i="1" dirty="0">
                <a:latin typeface="Times New Roman" pitchFamily="18" charset="0"/>
                <a:cs typeface="Times New Roman" pitchFamily="18" charset="0"/>
              </a:rPr>
            </a:br>
            <a:endParaRPr lang="ru-RU" dirty="0"/>
          </a:p>
        </p:txBody>
      </p:sp>
      <p:pic>
        <p:nvPicPr>
          <p:cNvPr id="5122" name="Picture 2" descr="C:\Users\Sergeypc\Desktop\IMG_20220317_095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140411"/>
            <a:ext cx="3744416" cy="2811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734</Words>
  <Application>Microsoft Office PowerPoint</Application>
  <PresentationFormat>Экран (4:3)</PresentationFormat>
  <Paragraphs>53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Sergeypc</cp:lastModifiedBy>
  <cp:revision>25</cp:revision>
  <dcterms:created xsi:type="dcterms:W3CDTF">2021-01-12T03:21:45Z</dcterms:created>
  <dcterms:modified xsi:type="dcterms:W3CDTF">2022-03-21T11:58:58Z</dcterms:modified>
</cp:coreProperties>
</file>