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174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205600" y="61668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905880" y="61668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505320" y="252684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5205600" y="252684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905880" y="252684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380880" y="4993920"/>
            <a:ext cx="586692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174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205600" y="61668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905880" y="61668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3505320" y="252684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5205600" y="252684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905880" y="252684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380880" y="4993920"/>
            <a:ext cx="586692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174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205600" y="61668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905880" y="61668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3505320" y="252684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5205600" y="252684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905880" y="2526840"/>
            <a:ext cx="1618920" cy="1744200"/>
          </a:xfrm>
          <a:prstGeom prst="rect">
            <a:avLst/>
          </a:prstGeom>
        </p:spPr>
        <p:txBody>
          <a:bodyPr lIns="0" rIns="0" tIns="0" bIns="0">
            <a:normAutofit fontScale="27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80880" y="4993920"/>
            <a:ext cx="586692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958D73C-9643-42E5-AA25-B95018668870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30.3.22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D3BE7B0C-E88B-4B9C-9BFD-16B9C570EC29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Franklin Gothic Book"/>
              </a:rPr>
              <a:t>Вставка рисунка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9CF32834-AEAD-4BC2-89AD-3CFCA1F8CF82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30.3.22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593FFC7B-C277-4DF6-A3D5-0B5A7A075A26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380880" y="5533200"/>
            <a:ext cx="5866920" cy="767880"/>
          </a:xfrm>
          <a:prstGeom prst="rect">
            <a:avLst/>
          </a:prstGeom>
        </p:spPr>
        <p:txBody>
          <a:bodyPr lIns="109800" rIns="90000" tIns="0" bIns="45000">
            <a:noAutofit/>
          </a:bodyPr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ru-RU" sz="1400" spc="-1" strike="noStrike">
                <a:solidFill>
                  <a:srgbClr val="4e3b30"/>
                </a:solidFill>
                <a:latin typeface="Franklin Gothic Book"/>
              </a:rPr>
              <a:t>Образец текста</a:t>
            </a:r>
            <a:endParaRPr b="0" lang="ru-RU" sz="14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Образец текста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ru-RU" sz="2800" spc="-1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35902B8-31A3-4D75-9A08-75EC24216EF2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30.3.22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46AF2F49-021C-48D1-A8B6-A4BA0E7C6310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2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85800" y="1285920"/>
            <a:ext cx="7772040" cy="242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Патриотическое воспитание школьников на уроках английского языка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380880" y="3886200"/>
            <a:ext cx="8457840" cy="91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 fontScale="40000"/>
          </a:bodyPr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3a2c24"/>
                </a:solidFill>
                <a:latin typeface="Franklin Gothic Book"/>
              </a:rPr>
              <a:t>Выполнила учитель английского языка МБОУ СОШ № 8 им. Героя Советского </a:t>
            </a:r>
            <a:r>
              <a:rPr b="0" lang="ru-RU" sz="2300" spc="-1" strike="noStrike">
                <a:solidFill>
                  <a:srgbClr val="3a2c24"/>
                </a:solidFill>
                <a:latin typeface="Franklin Gothic Book"/>
              </a:rPr>
              <a:t>Союза</a:t>
            </a:r>
            <a:r>
              <a:rPr b="0" lang="ru-RU" sz="2400" spc="-1" strike="noStrike">
                <a:solidFill>
                  <a:srgbClr val="3a2c24"/>
                </a:solidFill>
                <a:latin typeface="Franklin Gothic Book"/>
              </a:rPr>
              <a:t>, лётчика-космонавта СССР В.М. Афанасьева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3a2c24"/>
                </a:solidFill>
                <a:latin typeface="Franklin Gothic Book"/>
              </a:rPr>
              <a:t>Руденкова  Ольга Геннадьевна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380880" y="4914360"/>
            <a:ext cx="5866920" cy="681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4800" spc="-1" strike="noStrike">
                <a:solidFill>
                  <a:srgbClr val="000000"/>
                </a:solidFill>
                <a:latin typeface="Franklin Gothic Book"/>
              </a:rPr>
              <a:t>3</a:t>
            </a:r>
            <a:endParaRPr b="0" lang="ru-RU" sz="4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505320" y="616680"/>
            <a:ext cx="5028840" cy="3657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512000" y="432000"/>
            <a:ext cx="7026480" cy="5061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80880" y="4872240"/>
            <a:ext cx="5866920" cy="76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5400" spc="-1" strike="noStrike">
                <a:solidFill>
                  <a:srgbClr val="000000"/>
                </a:solidFill>
                <a:latin typeface="Franklin Gothic Book"/>
              </a:rPr>
              <a:t>4</a:t>
            </a:r>
            <a:endParaRPr b="0" lang="ru-RU" sz="5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2520000" y="360000"/>
            <a:ext cx="4968000" cy="583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80880" y="4872240"/>
            <a:ext cx="5866920" cy="76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5400" spc="-1" strike="noStrike">
                <a:solidFill>
                  <a:srgbClr val="000000"/>
                </a:solidFill>
                <a:latin typeface="Franklin Gothic Book"/>
              </a:rPr>
              <a:t>5</a:t>
            </a:r>
            <a:endParaRPr b="0" lang="ru-RU" sz="5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1080000" y="616320"/>
            <a:ext cx="7380720" cy="521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80880" y="4872240"/>
            <a:ext cx="5866920" cy="76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5400" spc="-1" strike="noStrike">
                <a:solidFill>
                  <a:srgbClr val="000000"/>
                </a:solidFill>
                <a:latin typeface="Franklin Gothic Book"/>
              </a:rPr>
              <a:t>6</a:t>
            </a:r>
            <a:endParaRPr b="0" lang="ru-RU" sz="5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1368000" y="768240"/>
            <a:ext cx="7165800" cy="4919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380880" y="4872240"/>
            <a:ext cx="5866920" cy="76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5400" spc="-1" strike="noStrike">
                <a:solidFill>
                  <a:srgbClr val="000000"/>
                </a:solidFill>
                <a:latin typeface="Franklin Gothic Book"/>
              </a:rPr>
              <a:t>7</a:t>
            </a:r>
            <a:endParaRPr b="0" lang="ru-RU" sz="5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3240000" y="648000"/>
            <a:ext cx="4464000" cy="557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80880" y="4872240"/>
            <a:ext cx="3219120" cy="76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5400" spc="-1" strike="noStrike">
                <a:solidFill>
                  <a:srgbClr val="000000"/>
                </a:solidFill>
                <a:latin typeface="Franklin Gothic Book"/>
              </a:rPr>
              <a:t>2,3,4,7</a:t>
            </a:r>
            <a:endParaRPr b="0" lang="ru-RU" sz="5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4680000" y="648000"/>
            <a:ext cx="3672000" cy="244800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3733560" y="3744000"/>
            <a:ext cx="1882440" cy="252000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648000" y="648000"/>
            <a:ext cx="2880000" cy="324000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4"/>
          <a:stretch/>
        </p:blipFill>
        <p:spPr>
          <a:xfrm>
            <a:off x="6139440" y="3744000"/>
            <a:ext cx="2212560" cy="25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512000" y="2453760"/>
            <a:ext cx="5866920" cy="2271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8000" spc="-1" strike="noStrike">
                <a:solidFill>
                  <a:srgbClr val="000000"/>
                </a:solidFill>
                <a:latin typeface="Franklin Gothic Book"/>
              </a:rPr>
              <a:t>Спасибо за внимание!</a:t>
            </a:r>
            <a:endParaRPr b="0" lang="ru-RU" sz="8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80880" y="5214960"/>
            <a:ext cx="8262720" cy="121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4e3b30"/>
                </a:solidFill>
                <a:latin typeface="Franklin Gothic Medium"/>
              </a:rPr>
              <a:t>ПАТРИОТИЗМ –УБЕЖДЕНИЕ, ЧТО ТВОЯ СТРАНА ЛУЧШЕ  ДРУГИХ ПОТОМУ, ЧТО  ИМЕННО ТЫ В НЕЙ РОДИЛСЯ.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380880" y="3214800"/>
            <a:ext cx="8119800" cy="1928520"/>
          </a:xfrm>
          <a:prstGeom prst="rect">
            <a:avLst/>
          </a:prstGeom>
          <a:noFill/>
          <a:ln>
            <a:noFill/>
          </a:ln>
        </p:spPr>
        <p:txBody>
          <a:bodyPr lIns="109800" rIns="90000" tIns="0" bIns="45000">
            <a:normAutofit/>
          </a:bodyPr>
          <a:p>
            <a:pPr>
              <a:lnSpc>
                <a:spcPct val="100000"/>
              </a:lnSpc>
              <a:spcBef>
                <a:spcPts val="879"/>
              </a:spcBef>
            </a:pPr>
            <a:r>
              <a:rPr b="0" lang="ru-RU" sz="4400" spc="-1" strike="noStrike">
                <a:solidFill>
                  <a:srgbClr val="4e3b30"/>
                </a:solidFill>
                <a:latin typeface="Times New Roman"/>
              </a:rPr>
              <a:t>Patriotism is  your conviction that this country is superior to all others because you were born in it.</a:t>
            </a:r>
            <a:endParaRPr b="0" lang="ru-RU" sz="44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38" name="Рисунок 8" descr="bernard.jpg"/>
          <p:cNvPicPr/>
          <p:nvPr/>
        </p:nvPicPr>
        <p:blipFill>
          <a:blip r:embed="rId1"/>
          <a:srcRect l="0" t="154" r="0" b="154"/>
          <a:stretch/>
        </p:blipFill>
        <p:spPr>
          <a:xfrm>
            <a:off x="4929120" y="285840"/>
            <a:ext cx="3890520" cy="2383920"/>
          </a:xfrm>
          <a:prstGeom prst="rect">
            <a:avLst/>
          </a:prstGeom>
          <a:ln w="6480">
            <a:solidFill>
              <a:schemeClr val="accent1"/>
            </a:solidFill>
            <a:round/>
          </a:ln>
          <a:effectLst>
            <a:reflection algn="bl" blurRad="1000" dir="5400000" dist="900" endA="500" endPos="10000" rotWithShape="0" stA="49000" sy="-900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Своебразие дисциплины « иностранный язык»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1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В ходе изучения иностранного языка учащиеся приобретают </a:t>
            </a:r>
            <a:r>
              <a:rPr b="1" i="1" lang="ru-RU" sz="3200" spc="-1" strike="noStrike">
                <a:solidFill>
                  <a:srgbClr val="4e3b30"/>
                </a:solidFill>
                <a:latin typeface="Franklin Gothic Book"/>
              </a:rPr>
              <a:t>не знания основ науки, </a:t>
            </a: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а навыки пользоваться чужим языком как </a:t>
            </a:r>
            <a:r>
              <a:rPr b="1" i="1" lang="ru-RU" sz="3200" spc="-1" strike="noStrike">
                <a:solidFill>
                  <a:srgbClr val="4e3b30"/>
                </a:solidFill>
                <a:latin typeface="Franklin Gothic Book"/>
              </a:rPr>
              <a:t>средством общения, средством получения новой полезной информации.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i="1" lang="ru-RU" sz="3200" spc="-1" strike="noStrike">
                <a:solidFill>
                  <a:srgbClr val="4e3b30"/>
                </a:solidFill>
                <a:latin typeface="Franklin Gothic Book"/>
              </a:rPr>
              <a:t>Коммуникативная направленность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дисциплины предполагает не только </a:t>
            </a:r>
            <a:r>
              <a:rPr b="1" i="1" lang="ru-RU" sz="3200" spc="-1" strike="noStrike">
                <a:solidFill>
                  <a:srgbClr val="4e3b30"/>
                </a:solidFill>
                <a:latin typeface="Franklin Gothic Book"/>
              </a:rPr>
              <a:t>изучение языка другого народа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, но и </a:t>
            </a:r>
            <a:r>
              <a:rPr b="1" i="1" lang="ru-RU" sz="3200" spc="-1" strike="noStrike">
                <a:solidFill>
                  <a:srgbClr val="4e3b30"/>
                </a:solidFill>
                <a:latin typeface="Franklin Gothic Book"/>
              </a:rPr>
              <a:t>глубокое понимание и сравнение традиций, обычаев и быта страны изучаемого языка.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32000"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Принципы патриотического воспитания на уроках иностранного языка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Принцип междисциплинарности;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Принцип систематичности;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Принцип систематичности;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Принцип учета возрастных особенностей;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Принцип когнитивности;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Принцип толерантности;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Принцип компаративности.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304920" y="457200"/>
            <a:ext cx="8686440" cy="1042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47000"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Воспитание патриотизма на уроках иностранного языка осуществляется через изучение: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304920" y="1857240"/>
            <a:ext cx="8686440" cy="422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84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своей семьи;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своего города;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своей страны;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обычаев и традиций;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символов страны;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знакомство с биографиями выдающихся граждан своей страны;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материалов о героическом прошлом страны, о мужестве ее народа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04920" y="457200"/>
            <a:ext cx="8686440" cy="1042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47000"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Формы и методы воспитания патриотизма на уроках иностранного языка: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304920" y="2071800"/>
            <a:ext cx="8686440" cy="400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Уроки-конференции на языке;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Доклады;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Презентации;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Просмотр фильмов на иностранном языке;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Уроки-проекты;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Сочинения-рассуждения о важных  исторических событиях.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04920" y="414000"/>
            <a:ext cx="8686440" cy="924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3200" spc="-1" strike="noStrike" cap="all">
                <a:solidFill>
                  <a:srgbClr val="4e3b30"/>
                </a:solidFill>
                <a:latin typeface="Franklin Gothic Medium"/>
              </a:rPr>
              <a:t>Какие из этих достопримечательностей можно встретить  в Москве?</a:t>
            </a:r>
            <a:endParaRPr b="0" lang="ru-RU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160640" y="2160000"/>
            <a:ext cx="6759360" cy="2983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15000" spc="-1" strike="noStrike">
                <a:solidFill>
                  <a:srgbClr val="c9211e"/>
                </a:solidFill>
                <a:latin typeface="Arial"/>
              </a:rPr>
              <a:t>?</a:t>
            </a:r>
            <a:endParaRPr b="0" lang="ru-RU" sz="15000" spc="-1" strike="noStrike">
              <a:solidFill>
                <a:srgbClr val="c9211e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5400" spc="-1" strike="noStrike" cap="all">
                <a:solidFill>
                  <a:srgbClr val="4e3b30"/>
                </a:solidFill>
                <a:latin typeface="Franklin Gothic Medium"/>
              </a:rPr>
              <a:t>1</a:t>
            </a:r>
            <a:endParaRPr b="0" lang="ru-RU" sz="5400" spc="-1" strike="noStrike" cap="all">
              <a:solidFill>
                <a:srgbClr val="4e3b30"/>
              </a:solidFill>
              <a:latin typeface="Franklin Gothic Medium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864000" y="1382400"/>
            <a:ext cx="7853760" cy="524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5400" spc="-1" strike="noStrike" cap="all">
                <a:solidFill>
                  <a:srgbClr val="4e3b30"/>
                </a:solidFill>
                <a:latin typeface="Franklin Gothic Medium"/>
              </a:rPr>
              <a:t>2</a:t>
            </a:r>
            <a:endParaRPr b="0" lang="ru-RU" sz="5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504000" y="1584000"/>
            <a:ext cx="8208000" cy="47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Application>LibreOffice/6.3.5.2$Windows_x86 LibreOffice_project/dd0751754f11728f69b42ee2af66670068624673</Application>
  <Words>231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2022-03-23T06:49:28Z</dcterms:created>
  <dc:creator>Учитель</dc:creator>
  <dc:description/>
  <dc:language>ru-RU</dc:language>
  <cp:lastModifiedBy/>
  <dcterms:modified xsi:type="dcterms:W3CDTF">2022-03-30T16:36:07Z</dcterms:modified>
  <cp:revision>17</cp:revision>
  <dc:subject/>
  <dc:title>Патриотическое воспитание школьников на уроках английского языка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