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5" r:id="rId4"/>
    <p:sldId id="277" r:id="rId5"/>
    <p:sldId id="280" r:id="rId6"/>
    <p:sldId id="278" r:id="rId7"/>
    <p:sldId id="281" r:id="rId8"/>
    <p:sldId id="262" r:id="rId9"/>
    <p:sldId id="263" r:id="rId10"/>
    <p:sldId id="27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69" r:id="rId24"/>
    <p:sldId id="272" r:id="rId25"/>
    <p:sldId id="273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66CC"/>
    <a:srgbClr val="660033"/>
    <a:srgbClr val="422C16"/>
    <a:srgbClr val="0C788E"/>
    <a:srgbClr val="006666"/>
    <a:srgbClr val="0099CC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 varScale="1">
        <p:scale>
          <a:sx n="86" d="100"/>
          <a:sy n="86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соотношение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достаточный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31</c:v>
                </c:pt>
                <c:pt idx="2">
                  <c:v>69</c:v>
                </c:pt>
                <c:pt idx="3">
                  <c:v>0</c:v>
                </c:pt>
              </c:numCache>
            </c:numRef>
          </c:val>
        </c:ser>
        <c:axId val="65228160"/>
        <c:axId val="51299456"/>
      </c:barChart>
      <c:catAx>
        <c:axId val="65228160"/>
        <c:scaling>
          <c:orientation val="minMax"/>
        </c:scaling>
        <c:axPos val="b"/>
        <c:numFmt formatCode="General" sourceLinked="1"/>
        <c:tickLblPos val="nextTo"/>
        <c:crossAx val="51299456"/>
        <c:crosses val="autoZero"/>
        <c:auto val="1"/>
        <c:lblAlgn val="ctr"/>
        <c:lblOffset val="100"/>
      </c:catAx>
      <c:valAx>
        <c:axId val="51299456"/>
        <c:scaling>
          <c:orientation val="minMax"/>
        </c:scaling>
        <c:axPos val="l"/>
        <c:majorGridlines/>
        <c:numFmt formatCode="General" sourceLinked="1"/>
        <c:tickLblPos val="nextTo"/>
        <c:crossAx val="65228160"/>
        <c:crosses val="autoZero"/>
        <c:crossBetween val="between"/>
      </c:valAx>
    </c:plotArea>
    <c:legend>
      <c:legendPos val="r"/>
    </c:legend>
    <c:plotVisOnly val="1"/>
  </c:chart>
  <c:spPr>
    <a:noFill/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2979762"/>
          </a:xfrm>
        </p:spPr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МУНИЦИПАЛЬНОЕ АВТОНОМНОЕ ДОШКОЛЬНОЕ ОБРАЗОВАТЕЛЬНОЕ УЧРЕЖДЕНИЕ ГОРОДА НИЖНЕВАРТОВСКА ДЕТСКИЙ САД №71 «РАДОСТЬ»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1800" b="1" dirty="0" smtClean="0">
                <a:solidFill>
                  <a:schemeClr val="accent6"/>
                </a:solidFill>
              </a:rPr>
              <a:t/>
            </a:r>
            <a:br>
              <a:rPr lang="ru-RU" sz="1800" b="1" dirty="0" smtClean="0">
                <a:solidFill>
                  <a:schemeClr val="accent6"/>
                </a:solidFill>
              </a:rPr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ПРОЕКТ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«БУДЬ ЗДОРОВ, МАЛЫШ!»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643314"/>
            <a:ext cx="7058052" cy="1752600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Авторы проекта: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воспитатели группы «Малышок»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Литвинова Н.Н.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Михайлова Н.В.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2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Методы исследования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2400" dirty="0" smtClean="0"/>
              <a:t>теоретические методы: анализ и обобщение научно-методической и специальной литературы по проблеме исследования;</a:t>
            </a:r>
          </a:p>
          <a:p>
            <a:r>
              <a:rPr lang="ru-RU" sz="2400" dirty="0" smtClean="0"/>
              <a:t>практические методы: апробация разработанной системы.</a:t>
            </a:r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solidFill>
                  <a:srgbClr val="003399"/>
                </a:solidFill>
              </a:rPr>
              <a:t>Срок реализации проекта: </a:t>
            </a:r>
          </a:p>
          <a:p>
            <a:pPr algn="ctr">
              <a:buNone/>
            </a:pPr>
            <a:r>
              <a:rPr lang="ru-RU" sz="2400" dirty="0" smtClean="0"/>
              <a:t>     ноябрь 2021г. </a:t>
            </a:r>
            <a:r>
              <a:rPr lang="ru-RU" sz="2400" smtClean="0"/>
              <a:t>– </a:t>
            </a:r>
            <a:r>
              <a:rPr lang="ru-RU" sz="2400" smtClean="0"/>
              <a:t>декабрь</a:t>
            </a:r>
            <a:r>
              <a:rPr lang="ru-RU" sz="2400" smtClean="0"/>
              <a:t> 2021г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54032"/>
          </a:xfrm>
          <a:solidFill>
            <a:schemeClr val="accent1"/>
          </a:solidFill>
          <a:ln w="57150">
            <a:solidFill>
              <a:srgbClr val="003399"/>
            </a:solidFill>
          </a:ln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Физическое упражнение – подтягивание на скамейке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Сумакова Елена\Desktop\фото еще к итоговой презентации\P1060052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3" y="1000108"/>
            <a:ext cx="6572296" cy="564360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714380"/>
          </a:xfrm>
          <a:solidFill>
            <a:schemeClr val="accent1"/>
          </a:solidFill>
          <a:ln w="57150">
            <a:solidFill>
              <a:srgbClr val="003399"/>
            </a:solidFill>
          </a:ln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Физическое упражнение – ползание на четвереньках из обруча в обруч </a:t>
            </a:r>
            <a:endParaRPr lang="ru-RU" sz="2000" dirty="0"/>
          </a:p>
        </p:txBody>
      </p:sp>
      <p:pic>
        <p:nvPicPr>
          <p:cNvPr id="4" name="Рисунок 3" descr="C:\Users\Сумакова Елена\Desktop\фото еще к итоговой презентации\P106005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142984"/>
            <a:ext cx="6929486" cy="5572164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642942"/>
          </a:xfrm>
          <a:solidFill>
            <a:schemeClr val="accent1"/>
          </a:solidFill>
          <a:ln w="57150">
            <a:solidFill>
              <a:srgbClr val="003399"/>
            </a:solidFill>
          </a:ln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Физическое упражнение – катание мяча друг другу</a:t>
            </a:r>
            <a:endParaRPr lang="ru-RU" sz="2000" dirty="0"/>
          </a:p>
        </p:txBody>
      </p:sp>
      <p:pic>
        <p:nvPicPr>
          <p:cNvPr id="4" name="Рисунок 3" descr="C:\Users\Сумакова Елена\Desktop\фото еще к итоговой презентации\P106005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9" y="1071546"/>
            <a:ext cx="7000923" cy="5572164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785818"/>
          </a:xfrm>
          <a:solidFill>
            <a:schemeClr val="accent1"/>
          </a:solidFill>
          <a:ln w="57150">
            <a:solidFill>
              <a:srgbClr val="003399"/>
            </a:solidFill>
          </a:ln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Физическое упражнение – прыжки на двух ногах с продвижением вперед из обруча в обруч.</a:t>
            </a:r>
            <a:endParaRPr lang="ru-RU" sz="2000" dirty="0"/>
          </a:p>
        </p:txBody>
      </p:sp>
      <p:pic>
        <p:nvPicPr>
          <p:cNvPr id="5" name="Рисунок 4" descr="C:\Users\Сумакова Елена\Desktop\фото еще к итоговой презентации\P106004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202104"/>
            <a:ext cx="6858048" cy="5441606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868346"/>
          </a:xfrm>
          <a:solidFill>
            <a:schemeClr val="accent1">
              <a:lumMod val="90000"/>
            </a:schemeClr>
          </a:solidFill>
          <a:ln w="57150">
            <a:solidFill>
              <a:srgbClr val="003399"/>
            </a:solidFill>
          </a:ln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Подвижные игры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14357"/>
            <a:ext cx="4040188" cy="92869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«У медведя во бору»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42985"/>
            <a:ext cx="4041775" cy="500065"/>
          </a:xfrm>
        </p:spPr>
        <p:txBody>
          <a:bodyPr/>
          <a:lstStyle/>
          <a:p>
            <a:pPr algn="ctr"/>
            <a:r>
              <a:rPr lang="ru-RU" sz="2000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«Поезд»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" name="Содержимое 12" descr="C:\Users\Сумакова Елена\Desktop\фото еще к итоговой презентации\P1060075.JPG"/>
          <p:cNvPicPr>
            <a:picLocks noGrp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1" y="1714489"/>
            <a:ext cx="4286280" cy="335758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" name="Содержимое 13" descr="C:\Users\Сумакова Елена\Desktop\фото еще к итоговой презентации\P1060080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714489"/>
            <a:ext cx="4283106" cy="335758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solidFill>
            <a:schemeClr val="accent1">
              <a:lumMod val="90000"/>
            </a:schemeClr>
          </a:solidFill>
          <a:ln w="57150">
            <a:solidFill>
              <a:srgbClr val="003399"/>
            </a:solidFill>
          </a:ln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Подвижные игры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4040188" cy="928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«Гуси-гуси»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42985"/>
            <a:ext cx="4041775" cy="714380"/>
          </a:xfrm>
        </p:spPr>
        <p:txBody>
          <a:bodyPr/>
          <a:lstStyle/>
          <a:p>
            <a:pPr algn="ctr"/>
            <a:r>
              <a:rPr lang="ru-RU" sz="2000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«Самолеты»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C:\Users\Сумакова Елена\Desktop\фото к итоговой презентации прогулка\P1060034.JPG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000240"/>
            <a:ext cx="4283106" cy="3214709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" name="Содержимое 11" descr="C:\Users\Сумакова Елена\Desktop\фото к итоговой презентации прогулка\P1060038.JPG"/>
          <p:cNvPicPr>
            <a:picLocks noGrp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1" y="2000241"/>
            <a:ext cx="4357718" cy="3214709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solidFill>
            <a:schemeClr val="accent1">
              <a:lumMod val="90000"/>
            </a:schemeClr>
          </a:solidFill>
          <a:ln w="57150">
            <a:solidFill>
              <a:srgbClr val="003399"/>
            </a:solidFill>
          </a:ln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Подвижные игры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4040188" cy="928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«Лови мяч»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42985"/>
            <a:ext cx="4041775" cy="714380"/>
          </a:xfrm>
        </p:spPr>
        <p:txBody>
          <a:bodyPr/>
          <a:lstStyle/>
          <a:p>
            <a:pPr algn="ctr"/>
            <a:r>
              <a:rPr lang="ru-RU" sz="2000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«Догони зайку»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C:\Users\Сумакова Елена\Desktop\фото к итоговой презентации прогулка\P1060037.JPG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928803"/>
            <a:ext cx="4283106" cy="3357586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" name="Содержимое 10" descr="C:\Users\Сумакова Елена\Desktop\фото занятия ежи\P1050868.JPG"/>
          <p:cNvPicPr>
            <a:picLocks noGrp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1" y="1928803"/>
            <a:ext cx="4114800" cy="3357586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857256"/>
          </a:xfrm>
          <a:solidFill>
            <a:schemeClr val="accent1">
              <a:lumMod val="90000"/>
            </a:schemeClr>
          </a:solidFill>
          <a:ln w="57150">
            <a:solidFill>
              <a:srgbClr val="003399"/>
            </a:solidFill>
          </a:ln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Самостоятельная двигательная активность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C:\Users\Сумакова Елена\Desktop\фото к итоговой презентации прогулка\P106001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142984"/>
            <a:ext cx="8643999" cy="5572164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928694"/>
          </a:xfrm>
          <a:solidFill>
            <a:schemeClr val="accent1">
              <a:lumMod val="90000"/>
            </a:schemeClr>
          </a:solidFill>
          <a:ln w="57150">
            <a:solidFill>
              <a:srgbClr val="003399"/>
            </a:solidFill>
          </a:ln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Самостоятельная двигательная активность детей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C:\Users\Сумакова Елена\Desktop\фото к итоговой презентации прогулка\P1060004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357298"/>
            <a:ext cx="4281518" cy="36433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" name="Содержимое 11" descr="C:\Users\Сумакова Елена\Desktop\фото к итоговой презентации прогулка\P1060020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357298"/>
            <a:ext cx="4357718" cy="36433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8259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Актуальность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Ранний возраст - самое благоприятное время для воспитания у ребенка основ двигательной культуры, закаливания, привычки к правильному питанию, соблюдению культурно-гигиенических норм, потребности получения положительных эмоций, т. е. основ здорового образа жизни:</a:t>
            </a:r>
          </a:p>
          <a:p>
            <a:pPr algn="ctr">
              <a:buNone/>
            </a:pPr>
            <a:r>
              <a:rPr lang="ru-RU" sz="1800" dirty="0" smtClean="0"/>
              <a:t>С целью сохранения и укрепления здоровья малышей, привлечения их внимания к игровым ситуациям, связанным со здоровьем, развития культурно-гигиенических навыков и навыков самообслуживания, в группе возникла идея провести проект «Быть здоровыми хотим!»</a:t>
            </a:r>
          </a:p>
          <a:p>
            <a:pPr algn="ctr">
              <a:buNone/>
            </a:pPr>
            <a:r>
              <a:rPr lang="ru-RU" sz="1800" dirty="0" smtClean="0"/>
              <a:t>Для участия в проекте были привлечены также родители, которые непосредственным образом смогут проявить свои знания, опыт, творчество по проблеме здоровья.</a:t>
            </a:r>
            <a:br>
              <a:rPr lang="ru-RU" sz="1800" dirty="0" smtClean="0"/>
            </a:br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0984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96908"/>
          </a:xfrm>
          <a:solidFill>
            <a:schemeClr val="accent1">
              <a:lumMod val="90000"/>
            </a:schemeClr>
          </a:solidFill>
          <a:ln w="57150">
            <a:solidFill>
              <a:srgbClr val="003399"/>
            </a:solidFill>
          </a:ln>
        </p:spPr>
        <p:txBody>
          <a:bodyPr/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Гимнастика после дневного сна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500066"/>
          </a:xfrm>
        </p:spPr>
        <p:txBody>
          <a:bodyPr/>
          <a:lstStyle/>
          <a:p>
            <a:pPr algn="ctr"/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«Велосипед»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071546"/>
            <a:ext cx="4041775" cy="57150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«Веселый зоопарк» </a:t>
            </a: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1928803"/>
            <a:ext cx="4041775" cy="29289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 descr="C:\Users\Сумакова Елена\Desktop\фото занятия ежи\P105089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1" y="1785926"/>
            <a:ext cx="4286280" cy="321471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" name="Содержимое 10" descr="C:\Users\Сумакова Елена\Desktop\к проекту еще фото гимнастика пробуждения\P1060104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785926"/>
            <a:ext cx="4283106" cy="3286149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"/>
          </a:xfrm>
          <a:solidFill>
            <a:schemeClr val="accent1"/>
          </a:solidFill>
          <a:ln w="57150">
            <a:solidFill>
              <a:srgbClr val="003399"/>
            </a:solidFill>
          </a:ln>
        </p:spPr>
        <p:txBody>
          <a:bodyPr/>
          <a:lstStyle/>
          <a:p>
            <a:r>
              <a:rPr lang="ru-RU" sz="2000" b="1" dirty="0" smtClean="0">
                <a:solidFill>
                  <a:srgbClr val="003399"/>
                </a:solidFill>
              </a:rPr>
              <a:t>Утренняя гимнастика под музыку «Поездка в лес».</a:t>
            </a:r>
            <a:br>
              <a:rPr lang="ru-RU" sz="2000" b="1" dirty="0" smtClean="0">
                <a:solidFill>
                  <a:srgbClr val="003399"/>
                </a:solidFill>
              </a:rPr>
            </a:br>
            <a:r>
              <a:rPr lang="ru-RU" sz="2000" b="1" dirty="0" smtClean="0">
                <a:solidFill>
                  <a:srgbClr val="003399"/>
                </a:solidFill>
              </a:rPr>
              <a:t>Упражнение «Белочки».</a:t>
            </a:r>
            <a:endParaRPr lang="ru-RU" sz="2000" dirty="0"/>
          </a:p>
        </p:txBody>
      </p:sp>
      <p:pic>
        <p:nvPicPr>
          <p:cNvPr id="4" name="Содержимое 3" descr="C:\Users\Сумакова Елена\Desktop\е.в\P10508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715436" cy="571504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642942"/>
          </a:xfrm>
          <a:solidFill>
            <a:schemeClr val="accent1"/>
          </a:solidFill>
          <a:ln w="57150">
            <a:solidFill>
              <a:srgbClr val="003399"/>
            </a:solidFill>
          </a:ln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Комплекс утренней гимнастики с погремушками </a:t>
            </a:r>
            <a:endParaRPr lang="ru-RU" sz="2400" dirty="0"/>
          </a:p>
        </p:txBody>
      </p:sp>
      <p:pic>
        <p:nvPicPr>
          <p:cNvPr id="4" name="Рисунок 3" descr="F:\фото к проекту погремушка\P105047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000108"/>
            <a:ext cx="8643998" cy="564360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800" dirty="0" smtClean="0">
                <a:solidFill>
                  <a:srgbClr val="660033"/>
                </a:solidFill>
              </a:rPr>
              <a:t>Заключение</a:t>
            </a:r>
            <a:endParaRPr lang="ru-RU" sz="2800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endParaRPr lang="ru-RU" sz="14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ОЖИДАЕМЫЙ РЕЗУЛЬТАТ</a:t>
            </a:r>
          </a:p>
          <a:p>
            <a:pPr>
              <a:buNone/>
            </a:pPr>
            <a:endParaRPr lang="ru-RU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Возрос интерес детей к разным видам упражнений.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Повысилась двигательная активность  детей.</a:t>
            </a:r>
          </a:p>
          <a:p>
            <a:pPr marL="285750" indent="-285750" algn="just"/>
            <a:r>
              <a:rPr lang="ru-RU" sz="1600" dirty="0" smtClean="0"/>
              <a:t>Двигательная активность стала более целенаправленной.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Малоподвижные дети стали более активными и самостоятельными, у них появился интерес к двигательным упражнениям разной интенсивности, уверенность в своих действиях и желание участвовать в коллективных подвижных играх.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err="1" smtClean="0"/>
              <a:t>Гиперактивные</a:t>
            </a:r>
            <a:r>
              <a:rPr lang="ru-RU" sz="1600" dirty="0" smtClean="0"/>
              <a:t> дети стали более уравновешенными, спокойными. У них появится устойчивое внимание, позволяющее быстрее воспринимать двигательные задания и выполнять их более качественно.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Дети стремятся  к организации различных игр, к общению друг с другом. Они пытаются самостоятельно выполнять достаточно трудные двигательные задания, добиваются хорошего результата.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К концу года дети стали меньше болеть, ходят практически каждый день в полном списочном составе.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3399"/>
                </a:solidFill>
                <a:latin typeface="Georgia" pitchFamily="18" charset="0"/>
              </a:rPr>
              <a:t>Уровень физического развития детей на конец года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828800" y="2224087"/>
          <a:ext cx="5486400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285992"/>
            <a:ext cx="7772400" cy="250033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СПАСИБО ЗА ВНИМАНИЕ!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714356"/>
            <a:ext cx="7772400" cy="1714511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Надеюсь, что эта работа будет развиваться и совершенствоваться, а наши дети будут здоровыми, веселыми, активными!</a:t>
            </a:r>
          </a:p>
          <a:p>
            <a:r>
              <a:rPr lang="ru-RU" sz="1800" dirty="0" smtClean="0"/>
              <a:t> </a:t>
            </a:r>
          </a:p>
          <a:p>
            <a:pPr algn="just"/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4" name="Picture 5" descr="dlja_val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357562"/>
            <a:ext cx="864399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0006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Цель: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05461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1600" dirty="0" smtClean="0"/>
              <a:t>Приобщение малышей к здоровому образу через овладение основами гигиенической и двигательной культуры; начальное формирование основ здорового образа жизни у детей раннего дошкольного возраста.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3399"/>
                </a:solidFill>
              </a:rPr>
              <a:t>Задачи:</a:t>
            </a:r>
          </a:p>
          <a:p>
            <a:r>
              <a:rPr lang="ru-RU" sz="1600" dirty="0" smtClean="0">
                <a:solidFill>
                  <a:srgbClr val="003399"/>
                </a:solidFill>
              </a:rPr>
              <a:t> </a:t>
            </a:r>
            <a:r>
              <a:rPr lang="ru-RU" sz="1600" dirty="0" smtClean="0"/>
              <a:t>Развивать культурно-гигиенические навыки детей.</a:t>
            </a:r>
          </a:p>
          <a:p>
            <a:r>
              <a:rPr lang="ru-RU" sz="1600" dirty="0" smtClean="0"/>
              <a:t>Формировать начальное представление о здоровье, чистоте своего тела</a:t>
            </a:r>
          </a:p>
          <a:p>
            <a:r>
              <a:rPr lang="ru-RU" sz="1600" dirty="0" smtClean="0"/>
              <a:t>Формировать привычку следить за собой, за своим внешним видом, умение одеваться и раздеваться перед сном и после сна, правильно пользоваться мылом, мыть руки, лицо, вытирать насухо полотенцем после умывания, пользоваться расческой, носовым платком.</a:t>
            </a:r>
          </a:p>
          <a:p>
            <a:r>
              <a:rPr lang="ru-RU" sz="1600" dirty="0" smtClean="0"/>
              <a:t>Поддерживать положительное отношение к здоровому образу жизни.</a:t>
            </a:r>
          </a:p>
          <a:p>
            <a:r>
              <a:rPr lang="ru-RU" sz="1600" dirty="0" smtClean="0"/>
              <a:t>Формировать потребность в соблюдении навыков гигиены и опрятности в повседневной жизни.</a:t>
            </a:r>
          </a:p>
          <a:p>
            <a:r>
              <a:rPr lang="ru-RU" sz="1600" dirty="0" smtClean="0"/>
              <a:t>Развивать игровой опыт детей.</a:t>
            </a:r>
          </a:p>
          <a:p>
            <a:r>
              <a:rPr lang="ru-RU" sz="1600" dirty="0" smtClean="0"/>
              <a:t>Активизировать словарь по теме «Гигиена».</a:t>
            </a:r>
          </a:p>
          <a:p>
            <a:r>
              <a:rPr lang="ru-RU" sz="1600" dirty="0" smtClean="0"/>
              <a:t>Активное привлечение родителей к соблюдению и развитию навыков личной гигиены.</a:t>
            </a:r>
          </a:p>
          <a:p>
            <a:pPr>
              <a:buNone/>
            </a:pPr>
            <a:endParaRPr lang="ru-RU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Принципы работы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marL="0" algn="just">
              <a:spcBef>
                <a:spcPts val="0"/>
              </a:spcBef>
            </a:pPr>
            <a:r>
              <a:rPr lang="ru-RU" sz="2000" dirty="0" smtClean="0"/>
              <a:t>системный подход;</a:t>
            </a:r>
          </a:p>
          <a:p>
            <a:pPr marL="0" algn="just">
              <a:spcBef>
                <a:spcPts val="0"/>
              </a:spcBef>
            </a:pPr>
            <a:endParaRPr lang="ru-RU" sz="2000" dirty="0" smtClean="0"/>
          </a:p>
          <a:p>
            <a:pPr marL="0" algn="just">
              <a:spcBef>
                <a:spcPts val="0"/>
              </a:spcBef>
            </a:pPr>
            <a:r>
              <a:rPr lang="ru-RU" sz="2000" dirty="0" smtClean="0"/>
              <a:t>планомерность и непрерывность;</a:t>
            </a:r>
          </a:p>
          <a:p>
            <a:pPr marL="0" algn="just">
              <a:spcBef>
                <a:spcPts val="0"/>
              </a:spcBef>
            </a:pPr>
            <a:endParaRPr lang="ru-RU" sz="2000" dirty="0" smtClean="0"/>
          </a:p>
          <a:p>
            <a:pPr marL="0" algn="just">
              <a:spcBef>
                <a:spcPts val="0"/>
              </a:spcBef>
            </a:pPr>
            <a:r>
              <a:rPr lang="ru-RU" sz="2000" dirty="0" smtClean="0"/>
              <a:t>развивающий характер обучения с учетом возрастных и индивидуальных особенностей ребенка;</a:t>
            </a:r>
          </a:p>
          <a:p>
            <a:pPr marL="0" algn="just">
              <a:spcBef>
                <a:spcPts val="0"/>
              </a:spcBef>
            </a:pPr>
            <a:endParaRPr lang="ru-RU" sz="2000" dirty="0" smtClean="0"/>
          </a:p>
          <a:p>
            <a:pPr marL="0" algn="just">
              <a:spcBef>
                <a:spcPts val="0"/>
              </a:spcBef>
            </a:pPr>
            <a:r>
              <a:rPr lang="ru-RU" sz="2000" dirty="0" smtClean="0"/>
              <a:t>целостность подхода педагогов и родителей к физкультурно-оздоровительной работе с детьми.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Формы работы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just"/>
            <a:r>
              <a:rPr lang="ru-RU" sz="2000" b="1" dirty="0" smtClean="0"/>
              <a:t>с детьми: </a:t>
            </a:r>
            <a:r>
              <a:rPr lang="ru-RU" sz="2000" dirty="0" smtClean="0"/>
              <a:t>занятия по физической культуре, совместная двигательная деятельность воспитателя и детей, самостоятельная двигательная деятельность детей, индивидуальная работа;</a:t>
            </a:r>
          </a:p>
          <a:p>
            <a:r>
              <a:rPr lang="ru-RU" sz="2000" b="1" dirty="0" smtClean="0"/>
              <a:t>с родителями:</a:t>
            </a:r>
            <a:r>
              <a:rPr lang="ru-RU" sz="2000" dirty="0" smtClean="0"/>
              <a:t> консультации, беседы, памятки, рекомендации, оформление родительского уголка, фото-отчеты.</a:t>
            </a:r>
          </a:p>
          <a:p>
            <a:pPr algn="just"/>
            <a:r>
              <a:rPr lang="ru-RU" sz="2000" b="1" dirty="0" smtClean="0"/>
              <a:t>Педагогические приёмы</a:t>
            </a:r>
            <a:r>
              <a:rPr lang="ru-RU" sz="2000" dirty="0" smtClean="0"/>
              <a:t>, обеспечивающие успешное решение поставленных задач: прямое обучение, показ, упражнения с выполнением действий в процессе подвижных  игр, чтение художественной литературы, сказок, стихов, пословиц и поговорок.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Планируемые результаты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 результате проведенной работы у дошкольников 1,6-3 лет   повышается индекс здоровья</a:t>
            </a:r>
          </a:p>
          <a:p>
            <a:pPr algn="just"/>
            <a:r>
              <a:rPr lang="ru-RU" sz="2000" dirty="0" smtClean="0"/>
              <a:t>снижение случаев заболеваемости детей.</a:t>
            </a:r>
          </a:p>
          <a:p>
            <a:pPr algn="just"/>
            <a:r>
              <a:rPr lang="ru-RU" sz="2000" dirty="0" err="1" smtClean="0"/>
              <a:t>сформированность</a:t>
            </a:r>
            <a:r>
              <a:rPr lang="ru-RU" sz="2000" dirty="0" smtClean="0"/>
              <a:t> у детей мотивов к организации самостоятельной двигательной активности</a:t>
            </a:r>
            <a:r>
              <a:rPr lang="ru-RU" dirty="0" smtClean="0"/>
              <a:t>.</a:t>
            </a:r>
          </a:p>
          <a:p>
            <a:pPr algn="just"/>
            <a:r>
              <a:rPr lang="ru-RU" sz="2000" dirty="0" smtClean="0"/>
              <a:t>заинтересованность родителей в физическом развитии своих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3399"/>
                </a:solidFill>
              </a:rPr>
              <a:t>Планомерная работа с родителями </a:t>
            </a:r>
            <a:endParaRPr lang="ru-RU" sz="3200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родители готовы и способны активно взаимодействовать с педагогами ДОО по вопросам физкультурно-оздоровительных мероприятий;</a:t>
            </a:r>
          </a:p>
          <a:p>
            <a:pPr algn="just"/>
            <a:r>
              <a:rPr lang="ru-RU" sz="2000" dirty="0" smtClean="0"/>
              <a:t>принимают активное, живое участие в жизни группы;</a:t>
            </a:r>
          </a:p>
          <a:p>
            <a:pPr algn="just"/>
            <a:r>
              <a:rPr lang="ru-RU" sz="2000" dirty="0" smtClean="0"/>
              <a:t>проявляют личную заинтересованность в согласовании требований к воспитательному процессу; высказывают рекомендации, идеи по обеспечению эффективности воспитательного процесса;</a:t>
            </a:r>
          </a:p>
          <a:p>
            <a:pPr algn="just"/>
            <a:r>
              <a:rPr lang="ru-RU" sz="2000" dirty="0" smtClean="0"/>
              <a:t>проявляют живой интерес к результатам достижений ребенка в двигательной деятельности;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ЭТАПЫ РЕАЛИЗАЦИИ ПРОЕКТА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600" b="1" u="sng" dirty="0" smtClean="0">
                <a:solidFill>
                  <a:srgbClr val="C00000"/>
                </a:solidFill>
              </a:rPr>
              <a:t>1 этап - подготовительный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1600" b="1" dirty="0" smtClean="0"/>
              <a:t>      Задачи: </a:t>
            </a:r>
          </a:p>
          <a:p>
            <a:pPr algn="just"/>
            <a:r>
              <a:rPr lang="ru-RU" sz="1600" b="1" dirty="0" smtClean="0"/>
              <a:t>анализ и обобщение научно-методической, специальной литературы по реализации проекта, </a:t>
            </a:r>
          </a:p>
          <a:p>
            <a:pPr algn="just"/>
            <a:r>
              <a:rPr lang="ru-RU" sz="1600" b="1" dirty="0" smtClean="0"/>
              <a:t>анализ материально-технической базы, </a:t>
            </a:r>
          </a:p>
          <a:p>
            <a:pPr algn="just"/>
            <a:r>
              <a:rPr lang="ru-RU" sz="1600" b="1" dirty="0" smtClean="0"/>
              <a:t>оценка здоровья и двигательных умений  детей;</a:t>
            </a:r>
          </a:p>
          <a:p>
            <a:pPr algn="just"/>
            <a:r>
              <a:rPr lang="ru-RU" sz="1600" b="1" dirty="0" smtClean="0"/>
              <a:t>разработка календарно-тематического плана работы.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1600" b="1" u="sng" dirty="0" smtClean="0">
                <a:solidFill>
                  <a:srgbClr val="C00000"/>
                </a:solidFill>
              </a:rPr>
              <a:t>2 этап – реализация проекта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1600" b="1" dirty="0" smtClean="0"/>
              <a:t>      Задачи:</a:t>
            </a:r>
          </a:p>
          <a:p>
            <a:pPr algn="just"/>
            <a:r>
              <a:rPr lang="ru-RU" sz="1600" b="1" dirty="0" smtClean="0"/>
              <a:t>проведение работы с детьми, родителями по плану;</a:t>
            </a:r>
          </a:p>
          <a:p>
            <a:pPr algn="just"/>
            <a:r>
              <a:rPr lang="ru-RU" sz="1600" b="1" dirty="0" smtClean="0"/>
              <a:t>внесение изменений и дополнений в календарно-тематический план работы;</a:t>
            </a:r>
          </a:p>
          <a:p>
            <a:pPr algn="just"/>
            <a:r>
              <a:rPr lang="ru-RU" sz="1600" b="1" dirty="0" smtClean="0"/>
              <a:t>разработка конспектов занятий по теме проекта;</a:t>
            </a:r>
          </a:p>
          <a:p>
            <a:pPr algn="just"/>
            <a:r>
              <a:rPr lang="ru-RU" sz="1600" b="1" dirty="0" smtClean="0"/>
              <a:t>пополнение предметно-развивающей среды.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ЭТАПЫ РЕАЛИЗАЦИИ ПРОЕКТА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4340237"/>
          </a:xfrm>
        </p:spPr>
        <p:txBody>
          <a:bodyPr/>
          <a:lstStyle/>
          <a:p>
            <a:pPr algn="ctr">
              <a:buNone/>
            </a:pPr>
            <a:r>
              <a:rPr lang="ru-RU" sz="2000" u="sng" dirty="0" smtClean="0">
                <a:solidFill>
                  <a:srgbClr val="C00000"/>
                </a:solidFill>
              </a:rPr>
              <a:t>3 этап – рефлексивный этап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/>
              <a:t>      Задачи: </a:t>
            </a:r>
          </a:p>
          <a:p>
            <a:pPr>
              <a:buNone/>
            </a:pPr>
            <a:r>
              <a:rPr lang="ru-RU" sz="2000" dirty="0" smtClean="0"/>
              <a:t>      мониторинг  достижений воспитанников и анализ результативности проведенной работы дошкольников;</a:t>
            </a:r>
          </a:p>
          <a:p>
            <a:r>
              <a:rPr lang="ru-RU" sz="2000" dirty="0" smtClean="0"/>
              <a:t>подготовка документации по реализации проекта;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268799"/>
          </a:xfrm>
        </p:spPr>
        <p:txBody>
          <a:bodyPr/>
          <a:lstStyle/>
          <a:p>
            <a:pPr algn="ctr"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4 этап – </a:t>
            </a:r>
            <a:r>
              <a:rPr lang="ru-RU" sz="2000" b="1" u="sng" dirty="0" err="1" smtClean="0">
                <a:solidFill>
                  <a:srgbClr val="C00000"/>
                </a:solidFill>
              </a:rPr>
              <a:t>послепроектный</a:t>
            </a:r>
            <a:r>
              <a:rPr lang="ru-RU" sz="2000" b="1" u="sng" dirty="0" smtClean="0">
                <a:solidFill>
                  <a:srgbClr val="C0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C00000"/>
                </a:solidFill>
              </a:rPr>
              <a:t>этап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/>
              <a:t>      Задачи: </a:t>
            </a:r>
          </a:p>
          <a:p>
            <a:r>
              <a:rPr lang="ru-RU" sz="2000" dirty="0" smtClean="0"/>
              <a:t>составление рекомендаций по проведению физкультурно-оздоровительных мероприятий;</a:t>
            </a:r>
          </a:p>
          <a:p>
            <a:r>
              <a:rPr lang="ru-RU" sz="2000" dirty="0" smtClean="0"/>
              <a:t>презентация проекта для педагогов ДОО и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5827</TotalTime>
  <Words>850</Words>
  <Application>Microsoft Office PowerPoint</Application>
  <PresentationFormat>Экран (4:3)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Diseño predeterminado</vt:lpstr>
      <vt:lpstr>  МУНИЦИПАЛЬНОЕ АВТОНОМНОЕ ДОШКОЛЬНОЕ ОБРАЗОВАТЕЛЬНОЕ УЧРЕЖДЕНИЕ ГОРОДА НИЖНЕВАРТОВСКА ДЕТСКИЙ САД №71 «РАДОСТЬ»    ПРОЕКТ «БУДЬ ЗДОРОВ, МАЛЫШ!»</vt:lpstr>
      <vt:lpstr>Актуальность</vt:lpstr>
      <vt:lpstr>Цель:</vt:lpstr>
      <vt:lpstr>Принципы работы</vt:lpstr>
      <vt:lpstr>Формы работы</vt:lpstr>
      <vt:lpstr>Планируемые результаты</vt:lpstr>
      <vt:lpstr>Планомерная работа с родителями </vt:lpstr>
      <vt:lpstr>ЭТАПЫ РЕАЛИЗАЦИИ ПРОЕКТА</vt:lpstr>
      <vt:lpstr>ЭТАПЫ РЕАЛИЗАЦИИ ПРОЕКТА</vt:lpstr>
      <vt:lpstr>Методы исследования</vt:lpstr>
      <vt:lpstr> Физическое упражнение – подтягивание на скамейке </vt:lpstr>
      <vt:lpstr>Физическое упражнение – ползание на четвереньках из обруча в обруч </vt:lpstr>
      <vt:lpstr>Физическое упражнение – катание мяча друг другу</vt:lpstr>
      <vt:lpstr>Физическое упражнение – прыжки на двух ногах с продвижением вперед из обруча в обруч.</vt:lpstr>
      <vt:lpstr>Подвижные игры</vt:lpstr>
      <vt:lpstr>Подвижные игры</vt:lpstr>
      <vt:lpstr>Подвижные игры</vt:lpstr>
      <vt:lpstr>Самостоятельная двигательная активность детей</vt:lpstr>
      <vt:lpstr>Самостоятельная двигательная активность детей </vt:lpstr>
      <vt:lpstr>Гимнастика после дневного сна</vt:lpstr>
      <vt:lpstr>Утренняя гимнастика под музыку «Поездка в лес». Упражнение «Белочки».</vt:lpstr>
      <vt:lpstr>Комплекс утренней гимнастики с погремушками </vt:lpstr>
      <vt:lpstr>Заключение</vt:lpstr>
      <vt:lpstr>Уровень физического развития детей на конец года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837</cp:revision>
  <dcterms:created xsi:type="dcterms:W3CDTF">2010-05-23T14:28:12Z</dcterms:created>
  <dcterms:modified xsi:type="dcterms:W3CDTF">2022-02-01T04:37:17Z</dcterms:modified>
</cp:coreProperties>
</file>