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72" r:id="rId4"/>
    <p:sldId id="279" r:id="rId5"/>
    <p:sldId id="280" r:id="rId6"/>
    <p:sldId id="281" r:id="rId7"/>
    <p:sldId id="282" r:id="rId8"/>
    <p:sldId id="283" r:id="rId9"/>
    <p:sldId id="278" r:id="rId10"/>
    <p:sldId id="270" r:id="rId11"/>
    <p:sldId id="271" r:id="rId12"/>
    <p:sldId id="260" r:id="rId13"/>
    <p:sldId id="261" r:id="rId14"/>
    <p:sldId id="269" r:id="rId15"/>
    <p:sldId id="273" r:id="rId16"/>
    <p:sldId id="257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9900"/>
    <a:srgbClr val="3333CC"/>
    <a:srgbClr val="0000CC"/>
    <a:srgbClr val="00CC00"/>
    <a:srgbClr val="FF0066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93DA8-7E48-46E0-BCA8-71483A0089F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4EE83-1BB6-4BED-AA53-45CD3776A820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Успешность учебной деятельности</a:t>
          </a:r>
          <a:endParaRPr lang="ru-RU" sz="1200" b="0" dirty="0">
            <a:solidFill>
              <a:schemeClr val="tx1"/>
            </a:solidFill>
          </a:endParaRPr>
        </a:p>
      </dgm:t>
    </dgm:pt>
    <dgm:pt modelId="{877880A3-4855-4BFA-A5CB-7452960DB227}" type="parTrans" cxnId="{908ABFB1-7B17-42F5-9F55-06D7222BA6B1}">
      <dgm:prSet/>
      <dgm:spPr/>
      <dgm:t>
        <a:bodyPr/>
        <a:lstStyle/>
        <a:p>
          <a:endParaRPr lang="ru-RU"/>
        </a:p>
      </dgm:t>
    </dgm:pt>
    <dgm:pt modelId="{229F8B42-5BD3-46F6-90A8-77C6C0C2FA4B}" type="sibTrans" cxnId="{908ABFB1-7B17-42F5-9F55-06D7222BA6B1}">
      <dgm:prSet/>
      <dgm:spPr/>
      <dgm:t>
        <a:bodyPr/>
        <a:lstStyle/>
        <a:p>
          <a:endParaRPr lang="ru-RU"/>
        </a:p>
      </dgm:t>
    </dgm:pt>
    <dgm:pt modelId="{43AC7F79-726C-49AB-A4E0-0DB078F07B51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Эмоциональное благополучие</a:t>
          </a:r>
          <a:endParaRPr lang="ru-RU" sz="1200" b="0" dirty="0">
            <a:solidFill>
              <a:schemeClr val="tx1"/>
            </a:solidFill>
          </a:endParaRPr>
        </a:p>
      </dgm:t>
    </dgm:pt>
    <dgm:pt modelId="{84EAD2DF-14BE-4545-BCD9-57D74331E80B}" type="parTrans" cxnId="{FEEA1B6F-CAC5-4116-B890-CD7EA1D81FDE}">
      <dgm:prSet/>
      <dgm:spPr/>
      <dgm:t>
        <a:bodyPr/>
        <a:lstStyle/>
        <a:p>
          <a:endParaRPr lang="ru-RU"/>
        </a:p>
      </dgm:t>
    </dgm:pt>
    <dgm:pt modelId="{4A06E768-0CF8-4A6C-9CCB-AAE29D0F07E9}" type="sibTrans" cxnId="{FEEA1B6F-CAC5-4116-B890-CD7EA1D81FDE}">
      <dgm:prSet/>
      <dgm:spPr/>
      <dgm:t>
        <a:bodyPr/>
        <a:lstStyle/>
        <a:p>
          <a:endParaRPr lang="ru-RU"/>
        </a:p>
      </dgm:t>
    </dgm:pt>
    <dgm:pt modelId="{8318E562-721F-4F67-A806-F9AD791A2564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Коммуникативная успешность</a:t>
          </a:r>
          <a:endParaRPr lang="ru-RU" sz="1200" dirty="0">
            <a:solidFill>
              <a:schemeClr val="tx1"/>
            </a:solidFill>
          </a:endParaRPr>
        </a:p>
      </dgm:t>
    </dgm:pt>
    <dgm:pt modelId="{D496B92E-0E87-45D5-952C-E1A406417241}" type="parTrans" cxnId="{4B7BFDC2-45E0-43FE-A2F4-90E39D6E59CA}">
      <dgm:prSet/>
      <dgm:spPr/>
      <dgm:t>
        <a:bodyPr/>
        <a:lstStyle/>
        <a:p>
          <a:endParaRPr lang="ru-RU"/>
        </a:p>
      </dgm:t>
    </dgm:pt>
    <dgm:pt modelId="{D39C5547-9AE2-4488-A02F-EA968F4BE9EB}" type="sibTrans" cxnId="{4B7BFDC2-45E0-43FE-A2F4-90E39D6E59CA}">
      <dgm:prSet/>
      <dgm:spPr/>
      <dgm:t>
        <a:bodyPr/>
        <a:lstStyle/>
        <a:p>
          <a:endParaRPr lang="ru-RU"/>
        </a:p>
      </dgm:t>
    </dgm:pt>
    <dgm:pt modelId="{7C83DAEF-C670-49AC-9BFE-489D1314B8F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Усвоение школьных норм поведения</a:t>
          </a:r>
          <a:endParaRPr lang="ru-RU" sz="1200" dirty="0">
            <a:solidFill>
              <a:schemeClr val="tx1"/>
            </a:solidFill>
          </a:endParaRPr>
        </a:p>
      </dgm:t>
    </dgm:pt>
    <dgm:pt modelId="{65AD36B8-FE02-477C-9BBE-B9F0727C80E9}" type="parTrans" cxnId="{ECE406D6-1C63-46D6-8E1B-94DD47D992E0}">
      <dgm:prSet/>
      <dgm:spPr/>
      <dgm:t>
        <a:bodyPr/>
        <a:lstStyle/>
        <a:p>
          <a:endParaRPr lang="ru-RU"/>
        </a:p>
      </dgm:t>
    </dgm:pt>
    <dgm:pt modelId="{313E0B35-E36D-420A-8E30-25F5C6656DA7}" type="sibTrans" cxnId="{ECE406D6-1C63-46D6-8E1B-94DD47D992E0}">
      <dgm:prSet/>
      <dgm:spPr/>
      <dgm:t>
        <a:bodyPr/>
        <a:lstStyle/>
        <a:p>
          <a:endParaRPr lang="ru-RU"/>
        </a:p>
      </dgm:t>
    </dgm:pt>
    <dgm:pt modelId="{6A174246-EA91-44E1-AA22-17306C4B8E9A}" type="pres">
      <dgm:prSet presAssocID="{1BF93DA8-7E48-46E0-BCA8-71483A0089F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138E3C-0067-4EBD-AF03-5CAD588F20AC}" type="pres">
      <dgm:prSet presAssocID="{1BF93DA8-7E48-46E0-BCA8-71483A0089FB}" presName="comp1" presStyleCnt="0"/>
      <dgm:spPr/>
    </dgm:pt>
    <dgm:pt modelId="{D673C7F9-100E-49E6-BCCB-908E81ACA587}" type="pres">
      <dgm:prSet presAssocID="{1BF93DA8-7E48-46E0-BCA8-71483A0089FB}" presName="circle1" presStyleLbl="node1" presStyleIdx="0" presStyleCnt="4" custScaleX="119279" custLinFactNeighborX="2817"/>
      <dgm:spPr/>
      <dgm:t>
        <a:bodyPr/>
        <a:lstStyle/>
        <a:p>
          <a:endParaRPr lang="ru-RU"/>
        </a:p>
      </dgm:t>
    </dgm:pt>
    <dgm:pt modelId="{95DBB49A-404B-4681-8185-DB426225C4CE}" type="pres">
      <dgm:prSet presAssocID="{1BF93DA8-7E48-46E0-BCA8-71483A0089F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A88B8-B129-4747-BECC-1043E53451D0}" type="pres">
      <dgm:prSet presAssocID="{1BF93DA8-7E48-46E0-BCA8-71483A0089FB}" presName="comp2" presStyleCnt="0"/>
      <dgm:spPr/>
    </dgm:pt>
    <dgm:pt modelId="{3BBE8B50-F472-446B-8387-8B602CEDB634}" type="pres">
      <dgm:prSet presAssocID="{1BF93DA8-7E48-46E0-BCA8-71483A0089FB}" presName="circle2" presStyleLbl="node1" presStyleIdx="1" presStyleCnt="4" custScaleX="114362" custLinFactNeighborX="-1937" custLinFactNeighborY="-2113"/>
      <dgm:spPr/>
      <dgm:t>
        <a:bodyPr/>
        <a:lstStyle/>
        <a:p>
          <a:endParaRPr lang="ru-RU"/>
        </a:p>
      </dgm:t>
    </dgm:pt>
    <dgm:pt modelId="{5C3D8EB0-719D-47C8-B949-3F746D6B9BBC}" type="pres">
      <dgm:prSet presAssocID="{1BF93DA8-7E48-46E0-BCA8-71483A0089F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520AC-F25A-4B8A-8350-B3B172DC4EA7}" type="pres">
      <dgm:prSet presAssocID="{1BF93DA8-7E48-46E0-BCA8-71483A0089FB}" presName="comp3" presStyleCnt="0"/>
      <dgm:spPr/>
    </dgm:pt>
    <dgm:pt modelId="{549B38EF-30DF-4C77-8CA2-FB14C78100B3}" type="pres">
      <dgm:prSet presAssocID="{1BF93DA8-7E48-46E0-BCA8-71483A0089FB}" presName="circle3" presStyleLbl="node1" presStyleIdx="2" presStyleCnt="4" custScaleX="126272"/>
      <dgm:spPr/>
      <dgm:t>
        <a:bodyPr/>
        <a:lstStyle/>
        <a:p>
          <a:endParaRPr lang="ru-RU"/>
        </a:p>
      </dgm:t>
    </dgm:pt>
    <dgm:pt modelId="{AE4E60CF-C98F-4C82-9D9C-55F74C1DB500}" type="pres">
      <dgm:prSet presAssocID="{1BF93DA8-7E48-46E0-BCA8-71483A0089F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3881A-A537-4992-98B7-234BB84BF2B7}" type="pres">
      <dgm:prSet presAssocID="{1BF93DA8-7E48-46E0-BCA8-71483A0089FB}" presName="comp4" presStyleCnt="0"/>
      <dgm:spPr/>
    </dgm:pt>
    <dgm:pt modelId="{3BC0E504-A81B-421A-BA57-70491EEF1A1A}" type="pres">
      <dgm:prSet presAssocID="{1BF93DA8-7E48-46E0-BCA8-71483A0089FB}" presName="circle4" presStyleLbl="node1" presStyleIdx="3" presStyleCnt="4"/>
      <dgm:spPr/>
      <dgm:t>
        <a:bodyPr/>
        <a:lstStyle/>
        <a:p>
          <a:endParaRPr lang="ru-RU"/>
        </a:p>
      </dgm:t>
    </dgm:pt>
    <dgm:pt modelId="{0E186CBF-BA91-4685-B94A-BD0A5878A7E8}" type="pres">
      <dgm:prSet presAssocID="{1BF93DA8-7E48-46E0-BCA8-71483A0089F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2863E0-A4A6-448C-B91B-1E74C8EC54F6}" type="presOf" srcId="{8318E562-721F-4F67-A806-F9AD791A2564}" destId="{549B38EF-30DF-4C77-8CA2-FB14C78100B3}" srcOrd="0" destOrd="0" presId="urn:microsoft.com/office/officeart/2005/8/layout/venn2"/>
    <dgm:cxn modelId="{FEEA1B6F-CAC5-4116-B890-CD7EA1D81FDE}" srcId="{1BF93DA8-7E48-46E0-BCA8-71483A0089FB}" destId="{43AC7F79-726C-49AB-A4E0-0DB078F07B51}" srcOrd="1" destOrd="0" parTransId="{84EAD2DF-14BE-4545-BCD9-57D74331E80B}" sibTransId="{4A06E768-0CF8-4A6C-9CCB-AAE29D0F07E9}"/>
    <dgm:cxn modelId="{F26ED602-1C30-426C-A973-4731E89F365D}" type="presOf" srcId="{43AC7F79-726C-49AB-A4E0-0DB078F07B51}" destId="{3BBE8B50-F472-446B-8387-8B602CEDB634}" srcOrd="0" destOrd="0" presId="urn:microsoft.com/office/officeart/2005/8/layout/venn2"/>
    <dgm:cxn modelId="{6B2D9E65-AB81-4B7D-A7F0-A1527E5D9F90}" type="presOf" srcId="{8318E562-721F-4F67-A806-F9AD791A2564}" destId="{AE4E60CF-C98F-4C82-9D9C-55F74C1DB500}" srcOrd="1" destOrd="0" presId="urn:microsoft.com/office/officeart/2005/8/layout/venn2"/>
    <dgm:cxn modelId="{052AAE05-674D-4F26-8B4A-CADE5E159C76}" type="presOf" srcId="{7C83DAEF-C670-49AC-9BFE-489D1314B8F1}" destId="{3BC0E504-A81B-421A-BA57-70491EEF1A1A}" srcOrd="0" destOrd="0" presId="urn:microsoft.com/office/officeart/2005/8/layout/venn2"/>
    <dgm:cxn modelId="{0B710550-15BF-48D1-ABCE-FDD7FE02B826}" type="presOf" srcId="{1BF93DA8-7E48-46E0-BCA8-71483A0089FB}" destId="{6A174246-EA91-44E1-AA22-17306C4B8E9A}" srcOrd="0" destOrd="0" presId="urn:microsoft.com/office/officeart/2005/8/layout/venn2"/>
    <dgm:cxn modelId="{ECE406D6-1C63-46D6-8E1B-94DD47D992E0}" srcId="{1BF93DA8-7E48-46E0-BCA8-71483A0089FB}" destId="{7C83DAEF-C670-49AC-9BFE-489D1314B8F1}" srcOrd="3" destOrd="0" parTransId="{65AD36B8-FE02-477C-9BBE-B9F0727C80E9}" sibTransId="{313E0B35-E36D-420A-8E30-25F5C6656DA7}"/>
    <dgm:cxn modelId="{08743162-80CD-4D5B-9016-0B4E87C381F1}" type="presOf" srcId="{43AC7F79-726C-49AB-A4E0-0DB078F07B51}" destId="{5C3D8EB0-719D-47C8-B949-3F746D6B9BBC}" srcOrd="1" destOrd="0" presId="urn:microsoft.com/office/officeart/2005/8/layout/venn2"/>
    <dgm:cxn modelId="{464D6E87-8EA8-42A6-B9C1-198BE2D1327F}" type="presOf" srcId="{2094EE83-1BB6-4BED-AA53-45CD3776A820}" destId="{95DBB49A-404B-4681-8185-DB426225C4CE}" srcOrd="1" destOrd="0" presId="urn:microsoft.com/office/officeart/2005/8/layout/venn2"/>
    <dgm:cxn modelId="{4B7BFDC2-45E0-43FE-A2F4-90E39D6E59CA}" srcId="{1BF93DA8-7E48-46E0-BCA8-71483A0089FB}" destId="{8318E562-721F-4F67-A806-F9AD791A2564}" srcOrd="2" destOrd="0" parTransId="{D496B92E-0E87-45D5-952C-E1A406417241}" sibTransId="{D39C5547-9AE2-4488-A02F-EA968F4BE9EB}"/>
    <dgm:cxn modelId="{908ABFB1-7B17-42F5-9F55-06D7222BA6B1}" srcId="{1BF93DA8-7E48-46E0-BCA8-71483A0089FB}" destId="{2094EE83-1BB6-4BED-AA53-45CD3776A820}" srcOrd="0" destOrd="0" parTransId="{877880A3-4855-4BFA-A5CB-7452960DB227}" sibTransId="{229F8B42-5BD3-46F6-90A8-77C6C0C2FA4B}"/>
    <dgm:cxn modelId="{E4D138E4-ED0C-4D09-8B6B-F4E6E2D81C13}" type="presOf" srcId="{2094EE83-1BB6-4BED-AA53-45CD3776A820}" destId="{D673C7F9-100E-49E6-BCCB-908E81ACA587}" srcOrd="0" destOrd="0" presId="urn:microsoft.com/office/officeart/2005/8/layout/venn2"/>
    <dgm:cxn modelId="{7C2FA9C8-3945-4609-B021-A23DE94252FD}" type="presOf" srcId="{7C83DAEF-C670-49AC-9BFE-489D1314B8F1}" destId="{0E186CBF-BA91-4685-B94A-BD0A5878A7E8}" srcOrd="1" destOrd="0" presId="urn:microsoft.com/office/officeart/2005/8/layout/venn2"/>
    <dgm:cxn modelId="{87160F56-CECE-4BAC-945E-36853FE20160}" type="presParOf" srcId="{6A174246-EA91-44E1-AA22-17306C4B8E9A}" destId="{31138E3C-0067-4EBD-AF03-5CAD588F20AC}" srcOrd="0" destOrd="0" presId="urn:microsoft.com/office/officeart/2005/8/layout/venn2"/>
    <dgm:cxn modelId="{01CB4B1D-E402-45B7-9AE7-DB83EAEBE4C5}" type="presParOf" srcId="{31138E3C-0067-4EBD-AF03-5CAD588F20AC}" destId="{D673C7F9-100E-49E6-BCCB-908E81ACA587}" srcOrd="0" destOrd="0" presId="urn:microsoft.com/office/officeart/2005/8/layout/venn2"/>
    <dgm:cxn modelId="{7F14E556-8F75-43BE-BCB9-1576ADC89C90}" type="presParOf" srcId="{31138E3C-0067-4EBD-AF03-5CAD588F20AC}" destId="{95DBB49A-404B-4681-8185-DB426225C4CE}" srcOrd="1" destOrd="0" presId="urn:microsoft.com/office/officeart/2005/8/layout/venn2"/>
    <dgm:cxn modelId="{39F7F11C-7A2E-4561-A735-FE6B680A9E8D}" type="presParOf" srcId="{6A174246-EA91-44E1-AA22-17306C4B8E9A}" destId="{FC4A88B8-B129-4747-BECC-1043E53451D0}" srcOrd="1" destOrd="0" presId="urn:microsoft.com/office/officeart/2005/8/layout/venn2"/>
    <dgm:cxn modelId="{18D8F9DF-95B6-4606-B6E5-2A1218D4D737}" type="presParOf" srcId="{FC4A88B8-B129-4747-BECC-1043E53451D0}" destId="{3BBE8B50-F472-446B-8387-8B602CEDB634}" srcOrd="0" destOrd="0" presId="urn:microsoft.com/office/officeart/2005/8/layout/venn2"/>
    <dgm:cxn modelId="{27C34E90-3358-4F13-BA95-5297CA95EBD5}" type="presParOf" srcId="{FC4A88B8-B129-4747-BECC-1043E53451D0}" destId="{5C3D8EB0-719D-47C8-B949-3F746D6B9BBC}" srcOrd="1" destOrd="0" presId="urn:microsoft.com/office/officeart/2005/8/layout/venn2"/>
    <dgm:cxn modelId="{5FE97D97-3D11-4CB9-8EFC-1C3DC8D195F9}" type="presParOf" srcId="{6A174246-EA91-44E1-AA22-17306C4B8E9A}" destId="{13D520AC-F25A-4B8A-8350-B3B172DC4EA7}" srcOrd="2" destOrd="0" presId="urn:microsoft.com/office/officeart/2005/8/layout/venn2"/>
    <dgm:cxn modelId="{314A0C57-14CF-43EF-8DAC-D0D013F930DA}" type="presParOf" srcId="{13D520AC-F25A-4B8A-8350-B3B172DC4EA7}" destId="{549B38EF-30DF-4C77-8CA2-FB14C78100B3}" srcOrd="0" destOrd="0" presId="urn:microsoft.com/office/officeart/2005/8/layout/venn2"/>
    <dgm:cxn modelId="{9624E1F4-748F-4A7A-B4C0-F8365258CCC1}" type="presParOf" srcId="{13D520AC-F25A-4B8A-8350-B3B172DC4EA7}" destId="{AE4E60CF-C98F-4C82-9D9C-55F74C1DB500}" srcOrd="1" destOrd="0" presId="urn:microsoft.com/office/officeart/2005/8/layout/venn2"/>
    <dgm:cxn modelId="{22286FD8-0966-44B0-979A-A4474D3BAFBE}" type="presParOf" srcId="{6A174246-EA91-44E1-AA22-17306C4B8E9A}" destId="{7213881A-A537-4992-98B7-234BB84BF2B7}" srcOrd="3" destOrd="0" presId="urn:microsoft.com/office/officeart/2005/8/layout/venn2"/>
    <dgm:cxn modelId="{EDC5B9E7-DD41-4F99-BE0C-BA95A218463E}" type="presParOf" srcId="{7213881A-A537-4992-98B7-234BB84BF2B7}" destId="{3BC0E504-A81B-421A-BA57-70491EEF1A1A}" srcOrd="0" destOrd="0" presId="urn:microsoft.com/office/officeart/2005/8/layout/venn2"/>
    <dgm:cxn modelId="{6034785D-508C-4D1E-87CF-8DF16FC646B0}" type="presParOf" srcId="{7213881A-A537-4992-98B7-234BB84BF2B7}" destId="{0E186CBF-BA91-4685-B94A-BD0A5878A7E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03D0F-D982-4454-BE98-129F9EF2C107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B4547-7B8E-4D84-9575-25AE2308E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76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914400"/>
            <a:ext cx="4178300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5550" y="4352734"/>
            <a:ext cx="4769781" cy="347702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914400"/>
            <a:ext cx="4178300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5550" y="4352734"/>
            <a:ext cx="4769781" cy="347702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400" y="580382"/>
            <a:ext cx="7806240" cy="114203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62400" y="1905321"/>
            <a:ext cx="3833280" cy="45235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33921" y="1905321"/>
            <a:ext cx="3834720" cy="4523514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9190-9599-4AEA-9EB8-8AC4F97C1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2795-95D7-4A66-8E0E-DAFE34BDCB18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3929089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n>
                  <a:solidFill>
                    <a:srgbClr val="0000CC"/>
                  </a:solidFill>
                </a:ln>
                <a:solidFill>
                  <a:srgbClr val="0099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«Ваш ребенок — будущий первоклассник»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99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5414978" cy="7810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9900"/>
                </a:solidFill>
              </a:rPr>
              <a:t>Заместитель директора по ДО:</a:t>
            </a:r>
          </a:p>
          <a:p>
            <a:r>
              <a:rPr lang="ru-RU" sz="2000" dirty="0" smtClean="0">
                <a:solidFill>
                  <a:srgbClr val="009900"/>
                </a:solidFill>
              </a:rPr>
              <a:t>Фомина Елена </a:t>
            </a:r>
            <a:r>
              <a:rPr lang="ru-RU" sz="2000" dirty="0" err="1" smtClean="0">
                <a:solidFill>
                  <a:srgbClr val="009900"/>
                </a:solidFill>
              </a:rPr>
              <a:t>Зеноновна</a:t>
            </a:r>
            <a:endParaRPr lang="ru-RU" sz="2000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CC"/>
                </a:solidFill>
              </a:rPr>
              <a:t>Что такое школа?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3333CC"/>
                </a:solidFill>
              </a:rPr>
              <a:t>Школа- это место где учатся.</a:t>
            </a:r>
          </a:p>
          <a:p>
            <a:r>
              <a:rPr lang="ru-RU" i="1" dirty="0" smtClean="0">
                <a:solidFill>
                  <a:srgbClr val="3333CC"/>
                </a:solidFill>
              </a:rPr>
              <a:t>Школа – там где дети учатся писать и читать.</a:t>
            </a:r>
          </a:p>
          <a:p>
            <a:r>
              <a:rPr lang="ru-RU" i="1" dirty="0" smtClean="0">
                <a:solidFill>
                  <a:srgbClr val="3333CC"/>
                </a:solidFill>
              </a:rPr>
              <a:t>Школа – это где мы будем учится.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CC"/>
                </a:solidFill>
              </a:rPr>
              <a:t>Что изменится когда я пойду в школу?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Когда дети идут в школу, надо раньше вставать, делать уроки после школы, надо учится писать.</a:t>
            </a:r>
          </a:p>
          <a:p>
            <a:r>
              <a:rPr lang="ru-RU" dirty="0" smtClean="0"/>
              <a:t>В школе буде все по –другому. В школе есть перемены, а в садике их нет. На уроках надо сидеть  красиво не подглядывать у другого школьника. Там нет игр. Уроки идут очень долго и задают много уроков.</a:t>
            </a:r>
          </a:p>
          <a:p>
            <a:r>
              <a:rPr lang="ru-RU" dirty="0" smtClean="0"/>
              <a:t>Я сам буду ходить в школу и магазин . В школе будут говорить про разные языки и будут учить писать и читать. Мы не будем ходить гулять, играть можно только на перемене.</a:t>
            </a:r>
          </a:p>
          <a:p>
            <a:r>
              <a:rPr lang="ru-RU" dirty="0" smtClean="0"/>
              <a:t>В классе будет много незнакомых детей. В школе дети не спят и не гуляют.</a:t>
            </a:r>
          </a:p>
          <a:p>
            <a:r>
              <a:rPr lang="ru-RU" dirty="0" smtClean="0"/>
              <a:t>В школе будут перемены и разные усложнения. Там не будет игрушек и кроватей.</a:t>
            </a:r>
          </a:p>
          <a:p>
            <a:r>
              <a:rPr lang="ru-RU" dirty="0" smtClean="0"/>
              <a:t>В школе будет все по – другому. В садике нет столовой, а в школе – есть, в садике есть игрушки а в школе нет. В садике мы спим, а в школе не будем спать. В садике мы играем, а в школе – учатся. В садик меня приводят и забирают родители, а в школу я буду ходить одна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10" y="571480"/>
            <a:ext cx="782960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6600FF"/>
                </a:solidFill>
                <a:ea typeface="Batang" pitchFamily="18" charset="-127"/>
              </a:rPr>
              <a:t>Главная задача родителей </a:t>
            </a:r>
            <a:r>
              <a:rPr lang="ru-RU" b="1" dirty="0" smtClean="0">
                <a:solidFill>
                  <a:srgbClr val="3333CC"/>
                </a:solidFill>
                <a:ea typeface="Batang" pitchFamily="18" charset="-127"/>
              </a:rPr>
              <a:t>–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358246" cy="4554551"/>
          </a:xfrm>
        </p:spPr>
        <p:txBody>
          <a:bodyPr/>
          <a:lstStyle/>
          <a:p>
            <a:pPr marL="0" algn="just" eaLnBrk="1" hangingPunct="1">
              <a:spcBef>
                <a:spcPts val="0"/>
              </a:spcBef>
              <a:buNone/>
            </a:pPr>
            <a:r>
              <a:rPr lang="ru-RU" sz="2800" dirty="0" smtClean="0">
                <a:ea typeface="Batang" pitchFamily="18" charset="-127"/>
              </a:rPr>
              <a:t>Создать общую установку, общую позицию ребенка по отношению к школе и учению. Такая позиция должна сделать поступление в школу радостно ожидаемым событием, вызвать положительное отношение к предстоящему учению с другими ребятами в школе и сделать само учение радостным и интересным занятием.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28605"/>
            <a:ext cx="8229600" cy="3429024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 algn="ctr" eaLnBrk="1" hangingPunct="1">
              <a:buNone/>
            </a:pPr>
            <a:endParaRPr lang="ru-RU" dirty="0">
              <a:latin typeface="Batang" pitchFamily="18" charset="-127"/>
              <a:ea typeface="Batang" pitchFamily="18" charset="-127"/>
            </a:endParaRPr>
          </a:p>
          <a:p>
            <a:pPr algn="ctr" eaLnBrk="1" hangingPunct="1">
              <a:buNone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Подготовка к школе требует от детей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умения слушать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учителя,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понимать,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о чем он говорит,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выполнять его указания.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</a:p>
        </p:txBody>
      </p:sp>
      <p:pic>
        <p:nvPicPr>
          <p:cNvPr id="9219" name="Рисунок 2" descr="Мальчик 0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357563"/>
            <a:ext cx="1770063" cy="32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214554"/>
            <a:ext cx="5429262" cy="1071563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	</a:t>
            </a:r>
            <a:endParaRPr lang="ru-RU" sz="3200" dirty="0">
              <a:solidFill>
                <a:srgbClr val="FF0000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500" y="1857375"/>
            <a:ext cx="8072466" cy="428625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+mj-lt"/>
                <a:ea typeface="Batang" pitchFamily="18" charset="-127"/>
              </a:rPr>
              <a:t>Меняется социальная позиция ребенка: он становится учеником.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+mj-lt"/>
                <a:ea typeface="Batang" pitchFamily="18" charset="-127"/>
              </a:rPr>
              <a:t>Происходит смена ведущей деятельности.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+mj-lt"/>
                <a:ea typeface="Batang" pitchFamily="18" charset="-127"/>
              </a:rPr>
              <a:t>Меняется его социальное окружение. Успешность зависит от позиции среди сверстников.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+mj-lt"/>
                <a:ea typeface="Batang" pitchFamily="18" charset="-127"/>
              </a:rPr>
              <a:t>Проблема сдерживания двигательной активности.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+mj-lt"/>
                <a:ea typeface="Batang" pitchFamily="18" charset="-127"/>
              </a:rPr>
              <a:t>Возникновение специфических реакций: страхи, срывы, повышенная слезливость, заторможенность.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28605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600FF"/>
                </a:solidFill>
                <a:ea typeface="Batang" pitchFamily="18" charset="-127"/>
              </a:rPr>
              <a:t>Адаптация ребенка к школе</a:t>
            </a:r>
            <a:endParaRPr lang="ru-RU" sz="3600" b="1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643042" y="357166"/>
            <a:ext cx="7258072" cy="10001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6600FF"/>
                </a:solidFill>
              </a:rPr>
              <a:t>Схема социально – психологической адаптации школьника</a:t>
            </a:r>
            <a:endParaRPr lang="ru-RU" sz="3200" b="1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FF"/>
                </a:solidFill>
                <a:latin typeface="Batang" pitchFamily="18" charset="-127"/>
                <a:ea typeface="Batang" pitchFamily="18" charset="-127"/>
              </a:rPr>
              <a:t>     </a:t>
            </a:r>
            <a:r>
              <a:rPr lang="ru-RU" b="1" dirty="0" smtClean="0">
                <a:solidFill>
                  <a:srgbClr val="6600FF"/>
                </a:solidFill>
                <a:ea typeface="Batang" pitchFamily="18" charset="-127"/>
              </a:rPr>
              <a:t>Важен не объем знаний                                ребенка, а  качество   знаний</a:t>
            </a:r>
            <a:r>
              <a:rPr lang="ru-RU" b="1" dirty="0" smtClean="0">
                <a:solidFill>
                  <a:srgbClr val="6600FF"/>
                </a:solidFill>
                <a:latin typeface="Batang" pitchFamily="18" charset="-127"/>
                <a:ea typeface="Batang" pitchFamily="18" charset="-127"/>
              </a:rPr>
              <a:t>:</a:t>
            </a:r>
            <a:endParaRPr lang="ru-RU" b="1" dirty="0">
              <a:solidFill>
                <a:srgbClr val="6600FF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ea typeface="Batang" pitchFamily="18" charset="-127"/>
              </a:rPr>
              <a:t>Важно учить не читать, а развивать речь. Не учить писать, а создавать условия для развития мелкой моторики руки.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ea typeface="Batang" pitchFamily="18" charset="-127"/>
              </a:rPr>
              <a:t>Для полноценного развития дошкольнику необходимо общаться со сверстниками, взрослыми, играть в развивающие игры слушать чтение книг, рисовать, лепить, фантазировать.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Уже сейчас постарайтесь очень постепенно режим дня вашего малыша соотнести с режимом дня школьника. </a:t>
            </a:r>
            <a:endParaRPr lang="ru-RU" smtClean="0"/>
          </a:p>
          <a:p>
            <a:pPr marL="514350" indent="-514350">
              <a:buFont typeface="Wingdings" pitchFamily="2" charset="2"/>
              <a:buChar char="Ø"/>
            </a:pPr>
            <a:r>
              <a:rPr lang="ru-RU" smtClean="0"/>
              <a:t> </a:t>
            </a:r>
            <a:r>
              <a:rPr lang="ru-RU" dirty="0" smtClean="0"/>
              <a:t>Чтобы ребёнок умел слышать учителя, обращайте внимание, как он понимает ваши словесные инструкции и требования, которые должны быть чёткими, доброжелательными, немногословными, спокойными.</a:t>
            </a:r>
            <a:endParaRPr lang="ru-RU" dirty="0" smtClean="0">
              <a:ea typeface="Batang" pitchFamily="18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ea typeface="Batang" pitchFamily="18" charset="-127"/>
              </a:rPr>
              <a:t>Чем больше ребенок будет причастен к подготовке к школе, обсуждению будущего, чем больше он будет знать о школе, о новой жизни, тем легче ему будет личностно в нее включиться. </a:t>
            </a:r>
          </a:p>
          <a:p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1" y="406123"/>
            <a:ext cx="7809120" cy="737357"/>
          </a:xfrm>
        </p:spPr>
        <p:txBody>
          <a:bodyPr tIns="35268">
            <a:normAutofit fontScale="90000"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Советы родителям: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1360943"/>
            <a:ext cx="8480160" cy="4969961"/>
          </a:xfrm>
        </p:spPr>
        <p:txBody>
          <a:bodyPr tIns="20900"/>
          <a:lstStyle/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dirty="0" smtClean="0"/>
              <a:t>Развивайте настойчивость, трудолюбие ребенка, умение доводить дело до конца.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dirty="0" smtClean="0"/>
              <a:t>Формируйте у него мыслительные способности, наблюдательность, пытливость, интерес к познанию окружающего. Загадывайте загадки, составляйте их вместе, проводите элементарные опыты. Пусть ребенок рассуждает вслух.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dirty="0" smtClean="0"/>
              <a:t>По возможности не давайте ребенку готовых ответов, заставляйте его размышлять, исследовать.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dirty="0" smtClean="0"/>
              <a:t>Ставьте ребенка перед проблемными ситуациями.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dirty="0" smtClean="0"/>
              <a:t>Беседуйте о прочитанном, попытайтесь выяснить, как ребенок понял содержание.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3333CC"/>
                </a:solidFill>
                <a:ea typeface="Batang" pitchFamily="18" charset="-127"/>
              </a:rPr>
              <a:t>Приучайте детей к </a:t>
            </a:r>
            <a:r>
              <a:rPr lang="ru-RU" sz="3600" b="1" i="1" u="sng" dirty="0" smtClean="0">
                <a:solidFill>
                  <a:srgbClr val="3333CC"/>
                </a:solidFill>
                <a:ea typeface="Batang" pitchFamily="18" charset="-127"/>
              </a:rPr>
              <a:t>самообслуживанию</a:t>
            </a:r>
            <a:r>
              <a:rPr lang="ru-RU" b="1" dirty="0" smtClean="0">
                <a:solidFill>
                  <a:srgbClr val="3333CC"/>
                </a:solidFill>
                <a:ea typeface="Batang" pitchFamily="18" charset="-127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ea typeface="Batang" pitchFamily="18" charset="-127"/>
              </a:rPr>
              <a:t>собрать портфель,</a:t>
            </a:r>
          </a:p>
          <a:p>
            <a:pPr eaLnBrk="1" hangingPunct="1"/>
            <a:r>
              <a:rPr lang="ru-RU" dirty="0" smtClean="0">
                <a:ea typeface="Batang" pitchFamily="18" charset="-127"/>
              </a:rPr>
              <a:t>завязать шнурки, </a:t>
            </a:r>
          </a:p>
          <a:p>
            <a:pPr eaLnBrk="1" hangingPunct="1"/>
            <a:r>
              <a:rPr lang="ru-RU" dirty="0" smtClean="0">
                <a:ea typeface="Batang" pitchFamily="18" charset="-127"/>
              </a:rPr>
              <a:t>надеть спортивный костюм, </a:t>
            </a:r>
          </a:p>
          <a:p>
            <a:pPr eaLnBrk="1" hangingPunct="1"/>
            <a:r>
              <a:rPr lang="ru-RU" dirty="0" smtClean="0">
                <a:ea typeface="Batang" pitchFamily="18" charset="-127"/>
              </a:rPr>
              <a:t>убрать за собой в столовой 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ea typeface="Batang" pitchFamily="18" charset="-127"/>
              </a:rPr>
              <a:t>и многое другое в школе придется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ea typeface="Batang" pitchFamily="18" charset="-127"/>
              </a:rPr>
              <a:t>делать самому, да еще в условиях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ea typeface="Batang" pitchFamily="18" charset="-127"/>
              </a:rPr>
              <a:t>ограниченного переменой времени. </a:t>
            </a:r>
          </a:p>
        </p:txBody>
      </p:sp>
      <p:pic>
        <p:nvPicPr>
          <p:cNvPr id="10244" name="Рисунок 4" descr="Мальчик 0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214421"/>
            <a:ext cx="1524725" cy="245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928794" y="357166"/>
            <a:ext cx="5857916" cy="2214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60086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dirty="0">
                <a:solidFill>
                  <a:srgbClr val="3333CC"/>
                </a:solidFill>
                <a:ea typeface="DejaVu Sans" charset="0"/>
                <a:cs typeface="DejaVu Sans" charset="0"/>
              </a:rPr>
              <a:t>Замирает сердце от волненья,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dirty="0">
                <a:solidFill>
                  <a:srgbClr val="3333CC"/>
                </a:solidFill>
                <a:ea typeface="DejaVu Sans" charset="0"/>
                <a:cs typeface="DejaVu Sans" charset="0"/>
              </a:rPr>
              <a:t>Чуть блеснет за окнами заря: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dirty="0">
                <a:solidFill>
                  <a:srgbClr val="3333CC"/>
                </a:solidFill>
                <a:ea typeface="DejaVu Sans" charset="0"/>
                <a:cs typeface="DejaVu Sans" charset="0"/>
              </a:rPr>
              <a:t>Ждут ребята с жадным </a:t>
            </a:r>
            <a:r>
              <a:rPr lang="ru-RU" sz="2400" dirty="0" smtClean="0">
                <a:solidFill>
                  <a:srgbClr val="3333CC"/>
                </a:solidFill>
                <a:ea typeface="DejaVu Sans" charset="0"/>
                <a:cs typeface="DejaVu Sans" charset="0"/>
              </a:rPr>
              <a:t>нетерпеньем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dirty="0" smtClean="0">
                <a:solidFill>
                  <a:srgbClr val="3333CC"/>
                </a:solidFill>
                <a:ea typeface="DejaVu Sans" charset="0"/>
                <a:cs typeface="DejaVu Sans" charset="0"/>
              </a:rPr>
              <a:t>Праздничного </a:t>
            </a:r>
            <a:r>
              <a:rPr lang="ru-RU" sz="2400" dirty="0">
                <a:solidFill>
                  <a:srgbClr val="3333CC"/>
                </a:solidFill>
                <a:ea typeface="DejaVu Sans" charset="0"/>
                <a:cs typeface="DejaVu Sans" charset="0"/>
              </a:rPr>
              <a:t>утра сентября</a:t>
            </a:r>
            <a:r>
              <a:rPr lang="ru-RU" sz="2400" dirty="0">
                <a:solidFill>
                  <a:srgbClr val="6B0094"/>
                </a:solidFill>
                <a:ea typeface="DejaVu Sans" charset="0"/>
                <a:cs typeface="DejaVu Sans" charset="0"/>
              </a:rPr>
              <a:t>.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8006400" y="357167"/>
            <a:ext cx="979200" cy="52149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spcBef>
                <a:spcPts val="1089"/>
              </a:spcBef>
              <a:spcAft>
                <a:spcPts val="907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i="1" dirty="0">
                <a:solidFill>
                  <a:srgbClr val="6B0094"/>
                </a:solidFill>
                <a:latin typeface="Georgia" pitchFamily="18" charset="0"/>
                <a:ea typeface="DejaVu Sans" charset="0"/>
                <a:cs typeface="DejaVu Sans" charset="0"/>
              </a:rPr>
              <a:t>У</a:t>
            </a:r>
          </a:p>
          <a:p>
            <a:pPr>
              <a:spcBef>
                <a:spcPts val="1089"/>
              </a:spcBef>
              <a:spcAft>
                <a:spcPts val="907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i="1" dirty="0">
                <a:solidFill>
                  <a:srgbClr val="6B0094"/>
                </a:solidFill>
                <a:latin typeface="Georgia" pitchFamily="18" charset="0"/>
                <a:ea typeface="DejaVu Sans" charset="0"/>
                <a:cs typeface="DejaVu Sans" charset="0"/>
              </a:rPr>
              <a:t>С</a:t>
            </a:r>
          </a:p>
          <a:p>
            <a:pPr>
              <a:spcBef>
                <a:spcPts val="1089"/>
              </a:spcBef>
              <a:spcAft>
                <a:spcPts val="907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i="1" dirty="0">
                <a:solidFill>
                  <a:srgbClr val="6B0094"/>
                </a:solidFill>
                <a:latin typeface="Georgia" pitchFamily="18" charset="0"/>
                <a:ea typeface="DejaVu Sans" charset="0"/>
                <a:cs typeface="DejaVu Sans" charset="0"/>
              </a:rPr>
              <a:t>П</a:t>
            </a:r>
          </a:p>
          <a:p>
            <a:pPr>
              <a:spcBef>
                <a:spcPts val="1089"/>
              </a:spcBef>
              <a:spcAft>
                <a:spcPts val="907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i="1" dirty="0">
                <a:solidFill>
                  <a:srgbClr val="6B0094"/>
                </a:solidFill>
                <a:latin typeface="Georgia" pitchFamily="18" charset="0"/>
                <a:ea typeface="DejaVu Sans" charset="0"/>
                <a:cs typeface="DejaVu Sans" charset="0"/>
              </a:rPr>
              <a:t>Е</a:t>
            </a:r>
          </a:p>
          <a:p>
            <a:pPr>
              <a:spcBef>
                <a:spcPts val="1089"/>
              </a:spcBef>
              <a:spcAft>
                <a:spcPts val="907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i="1" dirty="0">
                <a:solidFill>
                  <a:srgbClr val="6B0094"/>
                </a:solidFill>
                <a:latin typeface="Georgia" pitchFamily="18" charset="0"/>
                <a:ea typeface="DejaVu Sans" charset="0"/>
                <a:cs typeface="DejaVu Sans" charset="0"/>
              </a:rPr>
              <a:t>Х</a:t>
            </a:r>
          </a:p>
          <a:p>
            <a:pPr>
              <a:spcBef>
                <a:spcPts val="1089"/>
              </a:spcBef>
              <a:spcAft>
                <a:spcPts val="907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i="1" dirty="0">
                <a:solidFill>
                  <a:srgbClr val="6B0094"/>
                </a:solidFill>
                <a:latin typeface="Georgia" pitchFamily="18" charset="0"/>
                <a:ea typeface="DejaVu Sans" charset="0"/>
                <a:cs typeface="DejaVu Sans" charset="0"/>
              </a:rPr>
              <a:t>О</a:t>
            </a:r>
          </a:p>
          <a:p>
            <a:pPr>
              <a:spcBef>
                <a:spcPts val="1089"/>
              </a:spcBef>
              <a:spcAft>
                <a:spcPts val="907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i="1" dirty="0">
                <a:solidFill>
                  <a:srgbClr val="6B0094"/>
                </a:solidFill>
                <a:latin typeface="Georgia" pitchFamily="18" charset="0"/>
                <a:ea typeface="DejaVu Sans" charset="0"/>
                <a:cs typeface="DejaVu Sans" charset="0"/>
              </a:rPr>
              <a:t>В!</a:t>
            </a:r>
          </a:p>
        </p:txBody>
      </p:sp>
      <p:pic>
        <p:nvPicPr>
          <p:cNvPr id="1026" name="Picture 2" descr="C:\Users\DS\Desktop\phpXbkR52_Gotov-li-Vash-rebenok-k-obucheniyu-v-shkole_html_4e45e0f41d633f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000240"/>
            <a:ext cx="5143504" cy="38576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928670"/>
            <a:ext cx="7658128" cy="5268931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«Быть готовым к школе – не значит уметь читать, писать и считать. </a:t>
            </a:r>
            <a:br>
              <a:rPr lang="ru-RU" sz="3600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Быть готовым к школе – значит быть готовым всему этому научиться».</a:t>
            </a:r>
            <a: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Л.А</a:t>
            </a:r>
            <a:r>
              <a:rPr lang="ru-RU" b="1" dirty="0" smtClean="0">
                <a:solidFill>
                  <a:srgbClr val="6600FF"/>
                </a:solidFill>
              </a:rPr>
              <a:t>. 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CC"/>
                </a:solidFill>
              </a:rPr>
              <a:t>Экзамен для родителей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</a:rPr>
              <a:t>1</a:t>
            </a:r>
            <a:r>
              <a:rPr lang="ru-RU" dirty="0" smtClean="0">
                <a:solidFill>
                  <a:srgbClr val="3333CC"/>
                </a:solidFill>
              </a:rPr>
              <a:t>.      Какие занятия проводятся в детском саду? Какие предметы будет изучать ребенок в первом классе?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</a:rPr>
              <a:t>2</a:t>
            </a:r>
            <a:r>
              <a:rPr lang="ru-RU" dirty="0" smtClean="0">
                <a:solidFill>
                  <a:srgbClr val="3333CC"/>
                </a:solidFill>
              </a:rPr>
              <a:t>.      Сколько занятий в день проводится в детском саду? Сколько уроков в день будет в 1-м классе?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</a:rPr>
              <a:t>3.      </a:t>
            </a:r>
            <a:r>
              <a:rPr lang="ru-RU" dirty="0" smtClean="0">
                <a:solidFill>
                  <a:srgbClr val="3333CC"/>
                </a:solidFill>
              </a:rPr>
              <a:t>Сколько педагогов обучает ребенка в детском саду? Сколько учителей будет обучать ребенка в 1-м классе? 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</a:rPr>
              <a:t>4</a:t>
            </a:r>
            <a:r>
              <a:rPr lang="ru-RU" dirty="0" smtClean="0">
                <a:solidFill>
                  <a:srgbClr val="3333CC"/>
                </a:solidFill>
              </a:rPr>
              <a:t>. Чем отличается жизнь дошкольника от жизни первоклассника?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</a:rPr>
              <a:t>5. </a:t>
            </a:r>
            <a:r>
              <a:rPr lang="ru-RU" dirty="0" smtClean="0">
                <a:solidFill>
                  <a:srgbClr val="3333CC"/>
                </a:solidFill>
              </a:rPr>
              <a:t>Какие трудности может испытывать первоклассник?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5761038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Batang" pitchFamily="18" charset="-127"/>
                <a:cs typeface="Times New Roman"/>
              </a:rPr>
              <a:t>Готовность ребёнка 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Batang" pitchFamily="18" charset="-127"/>
                <a:cs typeface="Times New Roman"/>
              </a:rPr>
              <a:t>к школе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14282" y="2428868"/>
            <a:ext cx="2952750" cy="10779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Физиологическая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276600" y="2636838"/>
            <a:ext cx="2613025" cy="95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Педагогическая</a:t>
            </a:r>
          </a:p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6084888" y="2708275"/>
            <a:ext cx="2838450" cy="887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Психологическая</a:t>
            </a:r>
          </a:p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66813" y="188913"/>
            <a:ext cx="736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2124075" y="1916113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0" y="19161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6011863" y="1916113"/>
            <a:ext cx="10080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276600" y="1916113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50825" y="3789363"/>
            <a:ext cx="23764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 Физическое созревание организма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 Устойчивость к нагрузкам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 Гибкость в адаптации к новому режиму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348038" y="3860800"/>
            <a:ext cx="25923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/>
              <a:t> </a:t>
            </a:r>
            <a:r>
              <a:rPr lang="ru-RU" b="1" dirty="0">
                <a:latin typeface="Batang" pitchFamily="18" charset="-127"/>
                <a:ea typeface="Batang" pitchFamily="18" charset="-127"/>
              </a:rPr>
              <a:t>Знания об окружающем мире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 Умения и навыки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118225" y="3789363"/>
            <a:ext cx="30257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/>
              <a:t> </a:t>
            </a:r>
            <a:r>
              <a:rPr lang="ru-RU" b="1" dirty="0">
                <a:latin typeface="Batang" pitchFamily="18" charset="-127"/>
                <a:ea typeface="Batang" pitchFamily="18" charset="-127"/>
              </a:rPr>
              <a:t>Развитие познавательных процессов (внимания, памяти, мышления, воображения)	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 Развитие руки и развитие речи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 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 Созревание эмоционально-волевых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dirty="0">
                <a:latin typeface="Batang" pitchFamily="18" charset="-127"/>
                <a:ea typeface="Batang" pitchFamily="18" charset="-127"/>
              </a:rPr>
              <a:t>процессов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 </a:t>
            </a:r>
          </a:p>
        </p:txBody>
      </p:sp>
      <p:pic>
        <p:nvPicPr>
          <p:cNvPr id="3086" name="Picture 14" descr="876е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857760"/>
            <a:ext cx="244316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FF"/>
                </a:solidFill>
              </a:rPr>
              <a:t>Психологическая готовность</a:t>
            </a:r>
            <a:endParaRPr lang="ru-RU" b="1" dirty="0">
              <a:solidFill>
                <a:srgbClr val="66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b="1" u="sng" dirty="0" smtClean="0">
                <a:solidFill>
                  <a:srgbClr val="6600FF"/>
                </a:solidFill>
              </a:rPr>
              <a:t>Интеллектуальная</a:t>
            </a:r>
          </a:p>
          <a:p>
            <a:r>
              <a:rPr lang="ru-RU" i="1" dirty="0" smtClean="0"/>
              <a:t>к 6–7-и годам ребенок должен знать:</a:t>
            </a:r>
          </a:p>
          <a:p>
            <a:pPr lvl="0"/>
            <a:r>
              <a:rPr lang="ru-RU" i="1" dirty="0" smtClean="0"/>
              <a:t> свой адрес и название </a:t>
            </a:r>
            <a:r>
              <a:rPr lang="ru-RU" i="1" dirty="0" smtClean="0"/>
              <a:t>поселка</a:t>
            </a:r>
            <a:r>
              <a:rPr lang="ru-RU" i="1" dirty="0" smtClean="0"/>
              <a:t>, </a:t>
            </a:r>
            <a:r>
              <a:rPr lang="ru-RU" i="1" dirty="0" smtClean="0"/>
              <a:t>в котором он живет;</a:t>
            </a:r>
          </a:p>
          <a:p>
            <a:pPr lvl="0"/>
            <a:r>
              <a:rPr lang="ru-RU" i="1" dirty="0" smtClean="0"/>
              <a:t> название страны и ее столицы;</a:t>
            </a:r>
          </a:p>
          <a:p>
            <a:pPr lvl="0"/>
            <a:r>
              <a:rPr lang="ru-RU" i="1" dirty="0" smtClean="0"/>
              <a:t> имена и отчества своих родителей, информацию о местах их работы;</a:t>
            </a:r>
          </a:p>
          <a:p>
            <a:pPr lvl="0"/>
            <a:r>
              <a:rPr lang="ru-RU" i="1" dirty="0" smtClean="0"/>
              <a:t> времена года, их последовательность и основные признаки;</a:t>
            </a:r>
          </a:p>
          <a:p>
            <a:pPr lvl="0"/>
            <a:r>
              <a:rPr lang="ru-RU" i="1" dirty="0" smtClean="0"/>
              <a:t> названия месяцев, дней недели;</a:t>
            </a:r>
          </a:p>
          <a:p>
            <a:pPr lvl="0"/>
            <a:r>
              <a:rPr lang="ru-RU" i="1" dirty="0" smtClean="0"/>
              <a:t> основные виды деревьев и цветов.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6700" b="1" u="sng" dirty="0" smtClean="0">
              <a:solidFill>
                <a:srgbClr val="6600FF"/>
              </a:solidFill>
            </a:endParaRPr>
          </a:p>
          <a:p>
            <a:pPr>
              <a:buNone/>
            </a:pPr>
            <a:r>
              <a:rPr lang="ru-RU" sz="6700" b="1" u="sng" dirty="0" smtClean="0">
                <a:solidFill>
                  <a:srgbClr val="6600FF"/>
                </a:solidFill>
              </a:rPr>
              <a:t>Мотивационная готовность…</a:t>
            </a:r>
          </a:p>
          <a:p>
            <a:r>
              <a:rPr lang="ru-RU" sz="3600" dirty="0" smtClean="0"/>
              <a:t>Иными словами, он должен ориентироваться во времени, пространстве и подразумевает наличие у ребенка желания принять новую социальную роль — </a:t>
            </a:r>
            <a:r>
              <a:rPr lang="ru-RU" sz="3600" dirty="0" err="1" smtClean="0"/>
              <a:t>роль</a:t>
            </a:r>
            <a:r>
              <a:rPr lang="ru-RU" sz="3600" dirty="0" smtClean="0"/>
              <a:t> школьника.</a:t>
            </a:r>
          </a:p>
          <a:p>
            <a:r>
              <a:rPr lang="ru-RU" sz="3600" dirty="0" smtClean="0"/>
              <a:t>Следует давать ребенку только позитивную информацию о школе. </a:t>
            </a:r>
          </a:p>
          <a:p>
            <a:r>
              <a:rPr lang="ru-RU" sz="3600" dirty="0" smtClean="0"/>
              <a:t>Причиной нежелания идти в школу может быть и то, что ребенок “не наигрался”. Но в возрасте 6–7 лет психическое развитие очень пластично, и дети, которые “не наигрались”, придя в класс, скоро начинают испытывать удовольствие от процесса учебы.</a:t>
            </a:r>
          </a:p>
          <a:p>
            <a:r>
              <a:rPr lang="ru-RU" sz="3600" dirty="0" smtClean="0"/>
              <a:t>Вам не обязательно до начала учебного года формировать любовь к школе, поскольку невозможно полюбить то, с чем еще не сталкивался. Достаточно дать понять ребенку, что учеба — это обязанность каждого человека и от того, насколько он будет успешен в учении, зависит отношение к нему многих из окружающих ребенка людей.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200" b="1" u="sng" dirty="0" smtClean="0">
                <a:solidFill>
                  <a:srgbClr val="6600FF"/>
                </a:solidFill>
              </a:rPr>
              <a:t>Волевая готовность</a:t>
            </a:r>
            <a:r>
              <a:rPr lang="ru-RU" sz="5200" dirty="0" smtClean="0"/>
              <a:t> </a:t>
            </a:r>
          </a:p>
          <a:p>
            <a:pPr lvl="0"/>
            <a:r>
              <a:rPr lang="ru-RU" dirty="0" smtClean="0"/>
              <a:t> </a:t>
            </a:r>
            <a:r>
              <a:rPr lang="ru-RU" sz="2200" dirty="0" smtClean="0">
                <a:solidFill>
                  <a:srgbClr val="6600FF"/>
                </a:solidFill>
              </a:rPr>
              <a:t>способность ставить перед собой цель,</a:t>
            </a:r>
          </a:p>
          <a:p>
            <a:pPr lvl="0"/>
            <a:r>
              <a:rPr lang="ru-RU" sz="2200" dirty="0" smtClean="0">
                <a:solidFill>
                  <a:srgbClr val="6600FF"/>
                </a:solidFill>
              </a:rPr>
              <a:t> принять решение о начале деятельности,</a:t>
            </a:r>
          </a:p>
          <a:p>
            <a:pPr lvl="0"/>
            <a:r>
              <a:rPr lang="ru-RU" sz="2200" dirty="0" smtClean="0">
                <a:solidFill>
                  <a:srgbClr val="6600FF"/>
                </a:solidFill>
              </a:rPr>
              <a:t> наметить план действий,</a:t>
            </a:r>
          </a:p>
          <a:p>
            <a:pPr lvl="0"/>
            <a:r>
              <a:rPr lang="ru-RU" sz="2200" dirty="0" smtClean="0">
                <a:solidFill>
                  <a:srgbClr val="6600FF"/>
                </a:solidFill>
              </a:rPr>
              <a:t> выполнить его, проявив определенные усилия,</a:t>
            </a:r>
          </a:p>
          <a:p>
            <a:pPr lvl="0"/>
            <a:r>
              <a:rPr lang="ru-RU" sz="2200" dirty="0" smtClean="0">
                <a:solidFill>
                  <a:srgbClr val="6600FF"/>
                </a:solidFill>
              </a:rPr>
              <a:t> оценить результат своей деятельности,</a:t>
            </a:r>
          </a:p>
          <a:p>
            <a:pPr lvl="0"/>
            <a:r>
              <a:rPr lang="ru-RU" sz="2200" dirty="0" smtClean="0">
                <a:solidFill>
                  <a:srgbClr val="6600FF"/>
                </a:solidFill>
              </a:rPr>
              <a:t> а также умения длительно выполнять не очень привлекательную работу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70000" lnSpcReduction="20000"/>
          </a:bodyPr>
          <a:lstStyle/>
          <a:p>
            <a:r>
              <a:rPr lang="ru-RU" sz="5700" u="sng" dirty="0" smtClean="0">
                <a:solidFill>
                  <a:srgbClr val="6600FF"/>
                </a:solidFill>
              </a:rPr>
              <a:t>Коммуникативная готовность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sz="2900" dirty="0" smtClean="0"/>
              <a:t>Проявляется в умении ребенка подчинять свое поведение законам детских групп и нормам поведения, установленным в классе.</a:t>
            </a:r>
          </a:p>
          <a:p>
            <a:r>
              <a:rPr lang="ru-RU" sz="2900" dirty="0" smtClean="0"/>
              <a:t>Она предполагает способность включиться в детское сообщество, действовать совместно с другими ребятами, в случае необходимости уступать или отстаивать свою правоту, подчиняться или руководить.</a:t>
            </a:r>
          </a:p>
          <a:p>
            <a:r>
              <a:rPr lang="ru-RU" sz="2900" dirty="0" smtClean="0"/>
              <a:t>В целях развития коммуникативной компетентности следует поддерживать доброжелательные отношения вашего сына или дочери с окружающими. Личный пример терпимости во взаимоотношениях с друзьями, родными, соседями также играет большую роль в формировании этого вида готовности к школе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6600FF"/>
                </a:solidFill>
              </a:rPr>
              <a:t>«</a:t>
            </a:r>
            <a:r>
              <a:rPr lang="ru-RU" sz="4000" b="1" dirty="0" smtClean="0">
                <a:solidFill>
                  <a:srgbClr val="6600FF"/>
                </a:solidFill>
                <a:cs typeface="Times New Roman" pitchFamily="18" charset="0"/>
              </a:rPr>
              <a:t>Портрет» первоклассника, не готового к школе: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 </a:t>
            </a:r>
            <a:r>
              <a:rPr lang="ru-RU" sz="4200" dirty="0" smtClean="0"/>
              <a:t>чрезмерная игривость;</a:t>
            </a:r>
          </a:p>
          <a:p>
            <a:r>
              <a:rPr lang="ru-RU" sz="4200" dirty="0" smtClean="0"/>
              <a:t> недостаточная самостоятельность;</a:t>
            </a:r>
          </a:p>
          <a:p>
            <a:r>
              <a:rPr lang="ru-RU" sz="4200" dirty="0" smtClean="0"/>
              <a:t> импульсивность, бесконтрольность поведения, </a:t>
            </a:r>
            <a:r>
              <a:rPr lang="ru-RU" sz="4200" dirty="0" err="1" smtClean="0"/>
              <a:t>гиперактивность</a:t>
            </a:r>
            <a:r>
              <a:rPr lang="ru-RU" sz="4200" dirty="0" smtClean="0"/>
              <a:t>;</a:t>
            </a:r>
          </a:p>
          <a:p>
            <a:r>
              <a:rPr lang="ru-RU" sz="4200" dirty="0" smtClean="0"/>
              <a:t> неумение общаться со сверстниками;</a:t>
            </a:r>
          </a:p>
          <a:p>
            <a:r>
              <a:rPr lang="ru-RU" sz="4200" dirty="0" smtClean="0"/>
              <a:t> трудность контактов с незнакомыми взрослыми (стойкое нежелание контактировать) или, наоборот, непонимание своего статуса;</a:t>
            </a:r>
          </a:p>
          <a:p>
            <a:r>
              <a:rPr lang="ru-RU" sz="4200" dirty="0" smtClean="0"/>
              <a:t> неумение сосредоточиться на задании, трудность восприятия словесной или иной инструкции;</a:t>
            </a:r>
          </a:p>
          <a:p>
            <a:r>
              <a:rPr lang="ru-RU" sz="4200" dirty="0" smtClean="0"/>
              <a:t> низкий уровень знаний об окружающем мире, неумение сделать обобщение, классифицировать, выделить сходство, различие;</a:t>
            </a:r>
          </a:p>
          <a:p>
            <a:r>
              <a:rPr lang="ru-RU" sz="4200" dirty="0" smtClean="0"/>
              <a:t> плохое развитие тонко координированных движений руки, зрительно-моторных координации (неумение выполнять различные графические задания, манипулировать мелкими предметами);</a:t>
            </a:r>
          </a:p>
          <a:p>
            <a:r>
              <a:rPr lang="ru-RU" sz="4200" dirty="0" smtClean="0"/>
              <a:t> недостаточное развитие произвольной памяти;</a:t>
            </a:r>
          </a:p>
          <a:p>
            <a:r>
              <a:rPr lang="ru-RU" sz="4200" dirty="0" smtClean="0"/>
              <a:t> задержка речевого развития (это может быть и неправильное произношение, и бедный словарный запас, и неумение выразить свои мысли и т. п.).</a:t>
            </a:r>
          </a:p>
          <a:p>
            <a:r>
              <a:rPr lang="ru-RU" sz="4200" b="1" i="1" dirty="0" smtClean="0"/>
              <a:t> Как помочь ребенку подготовиться к школе?</a:t>
            </a:r>
            <a:endParaRPr lang="ru-RU" sz="4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1037</Words>
  <Application>Microsoft Office PowerPoint</Application>
  <PresentationFormat>Экран (4:3)</PresentationFormat>
  <Paragraphs>125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«Ваш ребенок — будущий первоклассник»</vt:lpstr>
      <vt:lpstr>Слайд 2</vt:lpstr>
      <vt:lpstr>Экзамен для родителей</vt:lpstr>
      <vt:lpstr>Слайд 4</vt:lpstr>
      <vt:lpstr>Психологическая готовность</vt:lpstr>
      <vt:lpstr>Слайд 6</vt:lpstr>
      <vt:lpstr>Слайд 7</vt:lpstr>
      <vt:lpstr>Слайд 8</vt:lpstr>
      <vt:lpstr> «Портрет» первоклассника, не готового к школе: </vt:lpstr>
      <vt:lpstr>Что такое школа?</vt:lpstr>
      <vt:lpstr>Что изменится когда я пойду в школу?</vt:lpstr>
      <vt:lpstr>Главная задача родителей – </vt:lpstr>
      <vt:lpstr>Слайд 13</vt:lpstr>
      <vt:lpstr> </vt:lpstr>
      <vt:lpstr>Схема социально – психологической адаптации школьника</vt:lpstr>
      <vt:lpstr>     Важен не объем знаний                                ребенка, а  качество   знаний:</vt:lpstr>
      <vt:lpstr>Советы родителям:</vt:lpstr>
      <vt:lpstr>Приучайте детей к самообслуживанию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DS</cp:lastModifiedBy>
  <cp:revision>34</cp:revision>
  <dcterms:created xsi:type="dcterms:W3CDTF">2014-02-01T04:38:34Z</dcterms:created>
  <dcterms:modified xsi:type="dcterms:W3CDTF">2022-04-08T08:53:38Z</dcterms:modified>
</cp:coreProperties>
</file>