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</p:sldMasterIdLst>
  <p:sldIdLst>
    <p:sldId id="267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>
      <p:cViewPr varScale="1">
        <p:scale>
          <a:sx n="68" d="100"/>
          <a:sy n="68" d="100"/>
        </p:scale>
        <p:origin x="145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457200" y="1935360"/>
            <a:ext cx="8229240" cy="209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457200" y="4228200"/>
            <a:ext cx="8229240" cy="209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600" b="0" strike="noStrike" spc="-1">
              <a:solidFill>
                <a:srgbClr val="000000"/>
              </a:solid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457200" y="1935360"/>
            <a:ext cx="4015800" cy="209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82" name="PlaceHolder 3"/>
          <p:cNvSpPr>
            <a:spLocks noGrp="1"/>
          </p:cNvSpPr>
          <p:nvPr>
            <p:ph type="body"/>
          </p:nvPr>
        </p:nvSpPr>
        <p:spPr>
          <a:xfrm>
            <a:off x="4674240" y="1935360"/>
            <a:ext cx="4015800" cy="209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83" name="PlaceHolder 4"/>
          <p:cNvSpPr>
            <a:spLocks noGrp="1"/>
          </p:cNvSpPr>
          <p:nvPr>
            <p:ph type="body"/>
          </p:nvPr>
        </p:nvSpPr>
        <p:spPr>
          <a:xfrm>
            <a:off x="457200" y="4228200"/>
            <a:ext cx="4015800" cy="209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84" name="PlaceHolder 5"/>
          <p:cNvSpPr>
            <a:spLocks noGrp="1"/>
          </p:cNvSpPr>
          <p:nvPr>
            <p:ph type="body"/>
          </p:nvPr>
        </p:nvSpPr>
        <p:spPr>
          <a:xfrm>
            <a:off x="4674240" y="4228200"/>
            <a:ext cx="4015800" cy="209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600" b="0" strike="noStrike" spc="-1">
              <a:solidFill>
                <a:srgbClr val="000000"/>
              </a:solid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457200" y="1935360"/>
            <a:ext cx="2649600" cy="209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 type="body"/>
          </p:nvPr>
        </p:nvSpPr>
        <p:spPr>
          <a:xfrm>
            <a:off x="3239640" y="1935360"/>
            <a:ext cx="2649600" cy="209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88" name="PlaceHolder 4"/>
          <p:cNvSpPr>
            <a:spLocks noGrp="1"/>
          </p:cNvSpPr>
          <p:nvPr>
            <p:ph type="body"/>
          </p:nvPr>
        </p:nvSpPr>
        <p:spPr>
          <a:xfrm>
            <a:off x="6022080" y="1935360"/>
            <a:ext cx="2649600" cy="209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89" name="PlaceHolder 5"/>
          <p:cNvSpPr>
            <a:spLocks noGrp="1"/>
          </p:cNvSpPr>
          <p:nvPr>
            <p:ph type="body"/>
          </p:nvPr>
        </p:nvSpPr>
        <p:spPr>
          <a:xfrm>
            <a:off x="457200" y="4228200"/>
            <a:ext cx="2649600" cy="209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90" name="PlaceHolder 6"/>
          <p:cNvSpPr>
            <a:spLocks noGrp="1"/>
          </p:cNvSpPr>
          <p:nvPr>
            <p:ph type="body"/>
          </p:nvPr>
        </p:nvSpPr>
        <p:spPr>
          <a:xfrm>
            <a:off x="3239640" y="4228200"/>
            <a:ext cx="2649600" cy="209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91" name="PlaceHolder 7"/>
          <p:cNvSpPr>
            <a:spLocks noGrp="1"/>
          </p:cNvSpPr>
          <p:nvPr>
            <p:ph type="body"/>
          </p:nvPr>
        </p:nvSpPr>
        <p:spPr>
          <a:xfrm>
            <a:off x="6022080" y="4228200"/>
            <a:ext cx="2649600" cy="209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600" b="0" strike="noStrike" spc="-1">
              <a:solidFill>
                <a:srgbClr val="000000"/>
              </a:solid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subTitle"/>
          </p:nvPr>
        </p:nvSpPr>
        <p:spPr>
          <a:xfrm>
            <a:off x="457200" y="1935360"/>
            <a:ext cx="8229240" cy="43887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457200" y="1935360"/>
            <a:ext cx="8229240" cy="4388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600" b="0" strike="noStrike" spc="-1">
              <a:solidFill>
                <a:srgbClr val="000000"/>
              </a:solid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457200" y="1935360"/>
            <a:ext cx="4015800" cy="4388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4674240" y="1935360"/>
            <a:ext cx="4015800" cy="4388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600" b="0" strike="noStrike" spc="-1">
              <a:solidFill>
                <a:srgbClr val="000000"/>
              </a:solid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subTitle"/>
          </p:nvPr>
        </p:nvSpPr>
        <p:spPr>
          <a:xfrm>
            <a:off x="457200" y="704160"/>
            <a:ext cx="8229240" cy="52977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935360"/>
            <a:ext cx="4015800" cy="209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674240" y="1935360"/>
            <a:ext cx="4015800" cy="4388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457200" y="4228200"/>
            <a:ext cx="4015800" cy="209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600" b="0" strike="noStrike" spc="-1">
              <a:solidFill>
                <a:srgbClr val="000000"/>
              </a:solid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935360"/>
            <a:ext cx="4015800" cy="4388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674240" y="1935360"/>
            <a:ext cx="4015800" cy="209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4674240" y="4228200"/>
            <a:ext cx="4015800" cy="209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600" b="0" strike="noStrike" spc="-1">
              <a:solidFill>
                <a:srgbClr val="000000"/>
              </a:solid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935360"/>
            <a:ext cx="4015800" cy="209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674240" y="1935360"/>
            <a:ext cx="4015800" cy="209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 type="body"/>
          </p:nvPr>
        </p:nvSpPr>
        <p:spPr>
          <a:xfrm>
            <a:off x="457200" y="4228200"/>
            <a:ext cx="8229240" cy="209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600" b="0" strike="noStrike" spc="-1">
              <a:solidFill>
                <a:srgbClr val="000000"/>
              </a:solidFill>
              <a:latin typeface="Constantia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tile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CustomShape 1"/>
          <p:cNvSpPr/>
          <p:nvPr/>
        </p:nvSpPr>
        <p:spPr>
          <a:xfrm>
            <a:off x="-9360" y="-7200"/>
            <a:ext cx="9162720" cy="1041120"/>
          </a:xfrm>
          <a:custGeom>
            <a:avLst/>
            <a:gdLst/>
            <a:ahLst/>
            <a:cxnLst/>
            <a:rect l="l" t="t" r="r" b="b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0074A0"/>
              </a:gs>
              <a:gs pos="100000">
                <a:srgbClr val="00C4CD"/>
              </a:gs>
            </a:gsLst>
            <a:lin ang="5400000"/>
          </a:gra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7" name="CustomShape 2"/>
          <p:cNvSpPr/>
          <p:nvPr/>
        </p:nvSpPr>
        <p:spPr>
          <a:xfrm>
            <a:off x="4381560" y="-7200"/>
            <a:ext cx="4762080" cy="637920"/>
          </a:xfrm>
          <a:custGeom>
            <a:avLst/>
            <a:gdLst/>
            <a:ahLst/>
            <a:cxnLst/>
            <a:rect l="l" t="t" r="r" b="b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008ABF"/>
              </a:gs>
              <a:gs pos="100000">
                <a:srgbClr val="00A0A8"/>
              </a:gs>
            </a:gsLst>
            <a:lin ang="16200000"/>
          </a:gra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48" name="Group 3"/>
          <p:cNvGrpSpPr/>
          <p:nvPr/>
        </p:nvGrpSpPr>
        <p:grpSpPr>
          <a:xfrm>
            <a:off x="-29160" y="-16560"/>
            <a:ext cx="9197640" cy="1086120"/>
            <a:chOff x="-29160" y="-16560"/>
            <a:chExt cx="9197640" cy="1086120"/>
          </a:xfrm>
        </p:grpSpPr>
        <p:sp>
          <p:nvSpPr>
            <p:cNvPr id="49" name="CustomShape 4"/>
            <p:cNvSpPr/>
            <p:nvPr/>
          </p:nvSpPr>
          <p:spPr>
            <a:xfrm rot="21435600">
              <a:off x="-18720" y="201960"/>
              <a:ext cx="9162720" cy="648720"/>
            </a:xfrm>
            <a:custGeom>
              <a:avLst/>
              <a:gdLst/>
              <a:ahLst/>
              <a:cxnLst/>
              <a:rect l="l" t="t" r="r" b="b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800">
              <a:solidFill>
                <a:srgbClr val="09B7B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" name="CustomShape 5"/>
            <p:cNvSpPr/>
            <p:nvPr/>
          </p:nvSpPr>
          <p:spPr>
            <a:xfrm rot="21435600">
              <a:off x="-14040" y="275400"/>
              <a:ext cx="9175320" cy="529920"/>
            </a:xfrm>
            <a:custGeom>
              <a:avLst/>
              <a:gdLst/>
              <a:ahLst/>
              <a:cxnLst/>
              <a:rect l="l" t="t" r="r" b="b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360">
              <a:solidFill>
                <a:srgbClr val="0F6FC6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51" name="PlaceHolder 6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9240" cy="1142640"/>
          </a:xfrm>
          <a:prstGeom prst="rect">
            <a:avLst/>
          </a:prstGeom>
        </p:spPr>
        <p:txBody>
          <a:bodyPr lIns="0" tIns="45000" rIns="0" bIns="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ru-RU" sz="5000" b="0" strike="noStrike" spc="-1">
                <a:solidFill>
                  <a:srgbClr val="04617B"/>
                </a:solidFill>
                <a:latin typeface="Calibri"/>
              </a:rPr>
              <a:t>Образец заголовка</a:t>
            </a:r>
            <a:endParaRPr lang="ru-RU" sz="50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52" name="PlaceHolder 7"/>
          <p:cNvSpPr>
            <a:spLocks noGrp="1"/>
          </p:cNvSpPr>
          <p:nvPr>
            <p:ph type="body"/>
          </p:nvPr>
        </p:nvSpPr>
        <p:spPr>
          <a:xfrm>
            <a:off x="457200" y="1935360"/>
            <a:ext cx="8229240" cy="438876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pPr marL="274320" indent="-273960">
              <a:lnSpc>
                <a:spcPct val="100000"/>
              </a:lnSpc>
              <a:spcBef>
                <a:spcPts val="519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lang="ru-RU" sz="2600" b="0" strike="noStrike" spc="-1">
                <a:solidFill>
                  <a:srgbClr val="000000"/>
                </a:solidFill>
                <a:latin typeface="Constantia"/>
              </a:rPr>
              <a:t>Образец текста</a:t>
            </a:r>
          </a:p>
          <a:p>
            <a:pPr marL="640080" lvl="1" indent="-246600">
              <a:lnSpc>
                <a:spcPct val="100000"/>
              </a:lnSpc>
              <a:spcBef>
                <a:spcPts val="479"/>
              </a:spcBef>
              <a:buClr>
                <a:srgbClr val="0F6FC6"/>
              </a:buClr>
              <a:buSzPct val="85000"/>
              <a:buFont typeface="Wingdings 2" charset="2"/>
              <a:buChar char=""/>
            </a:pPr>
            <a:r>
              <a:rPr lang="ru-RU" sz="2400" b="0" strike="noStrike" spc="-1">
                <a:solidFill>
                  <a:srgbClr val="000000"/>
                </a:solidFill>
                <a:latin typeface="Constantia"/>
              </a:rPr>
              <a:t>Второй уровень</a:t>
            </a:r>
          </a:p>
          <a:p>
            <a:pPr marL="914400" lvl="2" indent="-246600">
              <a:lnSpc>
                <a:spcPct val="100000"/>
              </a:lnSpc>
              <a:spcBef>
                <a:spcPts val="420"/>
              </a:spcBef>
              <a:buClr>
                <a:srgbClr val="009DD9"/>
              </a:buClr>
              <a:buSzPct val="70000"/>
              <a:buFont typeface="Wingdings 2" charset="2"/>
              <a:buChar char=""/>
            </a:pPr>
            <a:r>
              <a:rPr lang="ru-RU" sz="2100" b="0" strike="noStrike" spc="-1">
                <a:solidFill>
                  <a:srgbClr val="000000"/>
                </a:solidFill>
                <a:latin typeface="Constantia"/>
              </a:rPr>
              <a:t>Третий уровень</a:t>
            </a:r>
          </a:p>
          <a:p>
            <a:pPr marL="1188720" lvl="3" indent="-209880">
              <a:lnSpc>
                <a:spcPct val="100000"/>
              </a:lnSpc>
              <a:spcBef>
                <a:spcPts val="400"/>
              </a:spcBef>
              <a:buClr>
                <a:srgbClr val="0BD0D9"/>
              </a:buClr>
              <a:buSzPct val="65000"/>
              <a:buFont typeface="Wingdings 2" charset="2"/>
              <a:buChar char=""/>
            </a:pPr>
            <a:r>
              <a:rPr lang="ru-RU" sz="2000" b="0" strike="noStrike" spc="-1">
                <a:solidFill>
                  <a:srgbClr val="000000"/>
                </a:solidFill>
                <a:latin typeface="Constantia"/>
              </a:rPr>
              <a:t>Четвертый уровень</a:t>
            </a:r>
          </a:p>
          <a:p>
            <a:pPr marL="1463040" lvl="4" indent="-209880">
              <a:lnSpc>
                <a:spcPct val="100000"/>
              </a:lnSpc>
              <a:spcBef>
                <a:spcPts val="400"/>
              </a:spcBef>
              <a:buClr>
                <a:srgbClr val="10CF9B"/>
              </a:buClr>
              <a:buSzPct val="65000"/>
              <a:buFont typeface="Wingdings 2" charset="2"/>
              <a:buChar char=""/>
            </a:pPr>
            <a:r>
              <a:rPr lang="ru-RU" sz="2000" b="0" strike="noStrike" spc="-1">
                <a:solidFill>
                  <a:srgbClr val="000000"/>
                </a:solidFill>
                <a:latin typeface="Constantia"/>
              </a:rPr>
              <a:t>Пятый уровень</a:t>
            </a:r>
          </a:p>
        </p:txBody>
      </p:sp>
      <p:sp>
        <p:nvSpPr>
          <p:cNvPr id="53" name="PlaceHolder 8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>
              <a:lnSpc>
                <a:spcPct val="100000"/>
              </a:lnSpc>
            </a:pPr>
            <a:fld id="{89B87095-5A9B-435B-AC71-82A4D3D9D51E}" type="datetime">
              <a:rPr lang="ru-RU" sz="1200" b="0" strike="noStrike" spc="-1">
                <a:solidFill>
                  <a:srgbClr val="035C75"/>
                </a:solidFill>
                <a:latin typeface="Constantia"/>
              </a:rPr>
              <a:t>17.01.2022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54" name="PlaceHolder 9"/>
          <p:cNvSpPr>
            <a:spLocks noGrp="1"/>
          </p:cNvSpPr>
          <p:nvPr>
            <p:ph type="ftr"/>
          </p:nvPr>
        </p:nvSpPr>
        <p:spPr>
          <a:xfrm>
            <a:off x="2666880" y="6356520"/>
            <a:ext cx="3352320" cy="36468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55" name="PlaceHolder 10"/>
          <p:cNvSpPr>
            <a:spLocks noGrp="1"/>
          </p:cNvSpPr>
          <p:nvPr>
            <p:ph type="sldNum"/>
          </p:nvPr>
        </p:nvSpPr>
        <p:spPr>
          <a:xfrm>
            <a:off x="7924680" y="6356520"/>
            <a:ext cx="761760" cy="36468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</a:pPr>
            <a:fld id="{324D6D00-B19E-4C4B-9272-920DF5434BB3}" type="slidenum">
              <a:rPr lang="ru-RU" sz="1200" b="0" strike="noStrike" spc="-1">
                <a:solidFill>
                  <a:srgbClr val="035C75"/>
                </a:solidFill>
                <a:latin typeface="Constantia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0F576A-184C-46B8-867B-5AD4317BC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432678"/>
            <a:ext cx="8229240" cy="2400657"/>
          </a:xfrm>
        </p:spPr>
        <p:txBody>
          <a:bodyPr/>
          <a:lstStyle/>
          <a:p>
            <a:pPr algn="ctr"/>
            <a:br>
              <a:rPr lang="ru-RU" sz="5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/>
              <a:t>Муниципальное автономное дошкольное образовательное учреждение Центр развития ребенка - детский сад № 9</a:t>
            </a:r>
            <a:br>
              <a:rPr lang="ru-RU" sz="1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1B1BD4F-DF59-4DE6-A9A7-810DA5D26562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457200" y="-722498"/>
            <a:ext cx="8229240" cy="7078861"/>
          </a:xfrm>
        </p:spPr>
        <p:txBody>
          <a:bodyPr/>
          <a:lstStyle/>
          <a:p>
            <a:pPr algn="ctr"/>
            <a:endParaRPr lang="ru-RU" sz="48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8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8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8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«Математика дома и в детском саду»</a:t>
            </a:r>
          </a:p>
          <a:p>
            <a:pPr algn="ctr"/>
            <a:endParaRPr lang="ru-RU" sz="48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 </a:t>
            </a:r>
            <a:r>
              <a:rPr lang="ru-RU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Анзенова</a:t>
            </a:r>
            <a:r>
              <a:rPr lang="ru-RU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К.Ю.</a:t>
            </a:r>
          </a:p>
          <a:p>
            <a:pPr algn="r"/>
            <a:endParaRPr lang="ru-RU" sz="48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48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136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extShape 1"/>
          <p:cNvSpPr txBox="1"/>
          <p:nvPr/>
        </p:nvSpPr>
        <p:spPr>
          <a:xfrm>
            <a:off x="457200" y="70416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0" tIns="45000" rIns="0" bIns="0" anchor="b">
            <a:normAutofit fontScale="86500" lnSpcReduction="20000"/>
          </a:bodyPr>
          <a:lstStyle/>
          <a:p>
            <a:pPr algn="ctr">
              <a:lnSpc>
                <a:spcPct val="100000"/>
              </a:lnSpc>
            </a:pPr>
            <a:r>
              <a:rPr lang="ru-RU" sz="5000" b="0" strike="noStrike" spc="-1" dirty="0">
                <a:solidFill>
                  <a:srgbClr val="04617B"/>
                </a:solidFill>
                <a:latin typeface="Calibri"/>
              </a:rPr>
              <a:t>Оформление альбома «Геометрические формы»</a:t>
            </a:r>
            <a:endParaRPr lang="ru-RU" sz="5000" b="0" strike="noStrike" spc="-1" dirty="0">
              <a:solidFill>
                <a:srgbClr val="000000"/>
              </a:solidFill>
              <a:latin typeface="Constantia"/>
            </a:endParaRPr>
          </a:p>
        </p:txBody>
      </p:sp>
      <p:pic>
        <p:nvPicPr>
          <p:cNvPr id="121" name="Объект 3"/>
          <p:cNvPicPr/>
          <p:nvPr/>
        </p:nvPicPr>
        <p:blipFill>
          <a:blip r:embed="rId2"/>
          <a:stretch/>
        </p:blipFill>
        <p:spPr>
          <a:xfrm>
            <a:off x="251640" y="1834920"/>
            <a:ext cx="2376000" cy="1809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" name="Рисунок 6"/>
          <p:cNvPicPr/>
          <p:nvPr/>
        </p:nvPicPr>
        <p:blipFill>
          <a:blip r:embed="rId3"/>
          <a:stretch/>
        </p:blipFill>
        <p:spPr>
          <a:xfrm rot="333600">
            <a:off x="5715720" y="4288680"/>
            <a:ext cx="3123720" cy="2103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3" name="Рисунок 7"/>
          <p:cNvPicPr/>
          <p:nvPr/>
        </p:nvPicPr>
        <p:blipFill>
          <a:blip r:embed="rId4"/>
          <a:stretch/>
        </p:blipFill>
        <p:spPr>
          <a:xfrm>
            <a:off x="323640" y="4941000"/>
            <a:ext cx="2304000" cy="1654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4" name="Рисунок 11"/>
          <p:cNvPicPr/>
          <p:nvPr/>
        </p:nvPicPr>
        <p:blipFill>
          <a:blip r:embed="rId5"/>
          <a:stretch/>
        </p:blipFill>
        <p:spPr>
          <a:xfrm rot="21253200">
            <a:off x="899640" y="3572640"/>
            <a:ext cx="2179080" cy="1606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5" name="Рисунок 2"/>
          <p:cNvPicPr/>
          <p:nvPr/>
        </p:nvPicPr>
        <p:blipFill>
          <a:blip r:embed="rId6"/>
          <a:stretch/>
        </p:blipFill>
        <p:spPr>
          <a:xfrm rot="21226200">
            <a:off x="2808720" y="2281680"/>
            <a:ext cx="3059640" cy="2294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6" name="Рисунок 4"/>
          <p:cNvPicPr/>
          <p:nvPr/>
        </p:nvPicPr>
        <p:blipFill>
          <a:blip r:embed="rId7"/>
          <a:stretch/>
        </p:blipFill>
        <p:spPr>
          <a:xfrm rot="373800">
            <a:off x="4409280" y="4581000"/>
            <a:ext cx="1404360" cy="1872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7" name="Рисунок 5"/>
          <p:cNvPicPr/>
          <p:nvPr/>
        </p:nvPicPr>
        <p:blipFill>
          <a:blip r:embed="rId8"/>
          <a:stretch/>
        </p:blipFill>
        <p:spPr>
          <a:xfrm rot="574200">
            <a:off x="6021360" y="2191680"/>
            <a:ext cx="2807280" cy="1862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8" name="Рисунок 8"/>
          <p:cNvPicPr/>
          <p:nvPr/>
        </p:nvPicPr>
        <p:blipFill>
          <a:blip r:embed="rId9"/>
          <a:stretch/>
        </p:blipFill>
        <p:spPr>
          <a:xfrm rot="21148800">
            <a:off x="2987640" y="4748760"/>
            <a:ext cx="1228320" cy="163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extShape 1"/>
          <p:cNvSpPr txBox="1"/>
          <p:nvPr/>
        </p:nvSpPr>
        <p:spPr>
          <a:xfrm>
            <a:off x="457200" y="704160"/>
            <a:ext cx="8229240" cy="5317128"/>
          </a:xfrm>
          <a:prstGeom prst="rect">
            <a:avLst/>
          </a:prstGeom>
          <a:noFill/>
          <a:ln>
            <a:noFill/>
          </a:ln>
        </p:spPr>
        <p:txBody>
          <a:bodyPr lIns="0" tIns="45000" rIns="0" bIns="0" anchor="b">
            <a:noAutofit/>
          </a:bodyPr>
          <a:lstStyle/>
          <a:p>
            <a:pPr>
              <a:lnSpc>
                <a:spcPct val="100000"/>
              </a:lnSpc>
            </a:pPr>
            <a:endParaRPr lang="ru-RU" sz="5000" b="0" strike="noStrike" spc="-1" dirty="0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30" name="TextShape 2"/>
          <p:cNvSpPr txBox="1"/>
          <p:nvPr/>
        </p:nvSpPr>
        <p:spPr>
          <a:xfrm>
            <a:off x="477416" y="836712"/>
            <a:ext cx="8229240" cy="5487408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pPr algn="ctr"/>
            <a:endParaRPr lang="ru-RU" sz="3600" b="0" strike="noStrike" spc="-1" dirty="0">
              <a:solidFill>
                <a:srgbClr val="000000"/>
              </a:solidFill>
              <a:latin typeface="Constantia"/>
            </a:endParaRPr>
          </a:p>
          <a:p>
            <a:pPr algn="ctr"/>
            <a:endParaRPr lang="ru-RU" sz="3600" spc="-1" dirty="0">
              <a:solidFill>
                <a:srgbClr val="000000"/>
              </a:solidFill>
              <a:latin typeface="Constantia"/>
            </a:endParaRPr>
          </a:p>
          <a:p>
            <a:pPr algn="ctr"/>
            <a:endParaRPr lang="ru-RU" sz="3600" b="0" strike="noStrike" spc="-1" dirty="0">
              <a:solidFill>
                <a:srgbClr val="000000"/>
              </a:solidFill>
              <a:latin typeface="Constantia"/>
            </a:endParaRPr>
          </a:p>
          <a:p>
            <a:pPr algn="ctr"/>
            <a:endParaRPr lang="ru-RU" sz="3600" spc="-1" dirty="0">
              <a:solidFill>
                <a:srgbClr val="000000"/>
              </a:solidFill>
              <a:latin typeface="Constantia"/>
            </a:endParaRPr>
          </a:p>
          <a:p>
            <a:pPr algn="ctr"/>
            <a:r>
              <a:rPr lang="ru-RU" sz="3600" b="0" strike="noStrike" spc="-1" dirty="0">
                <a:solidFill>
                  <a:srgbClr val="000000"/>
                </a:solidFill>
                <a:latin typeface="Constantia"/>
              </a:rPr>
              <a:t>Спасибо за внимание!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Shape 1"/>
          <p:cNvSpPr txBox="1"/>
          <p:nvPr/>
        </p:nvSpPr>
        <p:spPr>
          <a:xfrm>
            <a:off x="467640" y="692640"/>
            <a:ext cx="8218800" cy="863640"/>
          </a:xfrm>
          <a:prstGeom prst="rect">
            <a:avLst/>
          </a:prstGeom>
          <a:noFill/>
          <a:ln>
            <a:noFill/>
          </a:ln>
        </p:spPr>
        <p:txBody>
          <a:bodyPr lIns="0" tIns="45000" rIns="0" bIns="0" anchor="b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4800" b="0" strike="noStrike" spc="-1" dirty="0">
                <a:solidFill>
                  <a:srgbClr val="04617B"/>
                </a:solidFill>
                <a:latin typeface="Times New Roman"/>
              </a:rPr>
              <a:t>Актуальность</a:t>
            </a:r>
            <a:endParaRPr lang="ru-RU" sz="4800" b="0" strike="noStrike" spc="-1" dirty="0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95" name="TextShape 2"/>
          <p:cNvSpPr txBox="1"/>
          <p:nvPr/>
        </p:nvSpPr>
        <p:spPr>
          <a:xfrm>
            <a:off x="457200" y="1628640"/>
            <a:ext cx="8229240" cy="46954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rmAutofit/>
          </a:bodyPr>
          <a:lstStyle/>
          <a:p>
            <a:pPr>
              <a:lnSpc>
                <a:spcPct val="100000"/>
              </a:lnSpc>
              <a:spcBef>
                <a:spcPts val="561"/>
              </a:spcBef>
            </a:pPr>
            <a:r>
              <a:rPr lang="ru-RU" sz="2600" b="0" strike="noStrike" spc="-1">
                <a:solidFill>
                  <a:srgbClr val="000000"/>
                </a:solidFill>
                <a:latin typeface="Times New Roman"/>
              </a:rPr>
              <a:t>   </a:t>
            </a:r>
            <a:r>
              <a:rPr lang="ru-RU" sz="2800" b="0" strike="noStrike" spc="-1">
                <a:solidFill>
                  <a:srgbClr val="000000"/>
                </a:solidFill>
                <a:latin typeface="Times New Roman"/>
              </a:rPr>
              <a:t>Семья и дошкольное учреждение являются двумя важнейшими институтами социализации детей.</a:t>
            </a:r>
            <a:endParaRPr lang="ru-RU" sz="2800" b="0" strike="noStrike" spc="-1">
              <a:solidFill>
                <a:srgbClr val="000000"/>
              </a:solidFill>
              <a:latin typeface="Constantia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r>
              <a:rPr lang="ru-RU" sz="2800" b="0" strike="noStrike" spc="-1">
                <a:solidFill>
                  <a:srgbClr val="000000"/>
                </a:solidFill>
                <a:latin typeface="Times New Roman"/>
              </a:rPr>
              <a:t>   Для обеспечения благоприятных условий жизни и воспитании ребенка, формирование основ полноценной, гармоничной личности, необходимо  укрепление и развитие тесной связи и взаимодействия детского сада и семьи. Такой подход непременно будет способствовать сплочению семьи, эмоциональному сближению взрослых и детей, развитию у них общих интересов.</a:t>
            </a:r>
            <a:endParaRPr lang="ru-RU" sz="2800" b="0" strike="noStrike" spc="-1">
              <a:solidFill>
                <a:srgbClr val="000000"/>
              </a:solidFill>
              <a:latin typeface="Constanti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Shape 1"/>
          <p:cNvSpPr txBox="1"/>
          <p:nvPr/>
        </p:nvSpPr>
        <p:spPr>
          <a:xfrm>
            <a:off x="457200" y="70416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0" tIns="45000" rIns="0" bIns="0" anchor="b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5000" b="0" strike="noStrike" spc="-1">
                <a:solidFill>
                  <a:srgbClr val="04617B"/>
                </a:solidFill>
                <a:latin typeface="Calibri"/>
              </a:rPr>
              <a:t>Участники:</a:t>
            </a:r>
            <a:endParaRPr lang="ru-RU" sz="50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97" name="TextShape 2"/>
          <p:cNvSpPr txBox="1"/>
          <p:nvPr/>
        </p:nvSpPr>
        <p:spPr>
          <a:xfrm>
            <a:off x="457200" y="1935360"/>
            <a:ext cx="8229240" cy="43887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Bef>
                <a:spcPts val="519"/>
              </a:spcBef>
            </a:pPr>
            <a:r>
              <a:rPr lang="ru-RU" sz="2600" b="0" strike="noStrike" spc="-1">
                <a:solidFill>
                  <a:srgbClr val="000000"/>
                </a:solidFill>
                <a:latin typeface="Constantia"/>
              </a:rPr>
              <a:t>Воспитатели, дети и родители группы «Семицветики»</a:t>
            </a:r>
          </a:p>
          <a:p>
            <a:pPr algn="ctr">
              <a:lnSpc>
                <a:spcPct val="100000"/>
              </a:lnSpc>
              <a:spcBef>
                <a:spcPts val="519"/>
              </a:spcBef>
            </a:pPr>
            <a:r>
              <a:rPr lang="ru-RU" sz="2600" b="0" strike="noStrike" spc="-1">
                <a:solidFill>
                  <a:srgbClr val="000000"/>
                </a:solidFill>
                <a:latin typeface="Constantia"/>
              </a:rPr>
              <a:t>Сроки реализации проекта:</a:t>
            </a:r>
          </a:p>
          <a:p>
            <a:pPr algn="ctr">
              <a:lnSpc>
                <a:spcPct val="100000"/>
              </a:lnSpc>
              <a:spcBef>
                <a:spcPts val="519"/>
              </a:spcBef>
            </a:pPr>
            <a:r>
              <a:rPr lang="ru-RU" sz="2600" b="0" strike="noStrike" spc="-1">
                <a:solidFill>
                  <a:srgbClr val="000000"/>
                </a:solidFill>
                <a:latin typeface="Constantia"/>
              </a:rPr>
              <a:t>Краткосрочный 1 неделя</a:t>
            </a:r>
          </a:p>
          <a:p>
            <a:pPr algn="ctr">
              <a:lnSpc>
                <a:spcPct val="100000"/>
              </a:lnSpc>
              <a:spcBef>
                <a:spcPts val="519"/>
              </a:spcBef>
            </a:pPr>
            <a:r>
              <a:rPr lang="ru-RU" sz="2600" b="0" strike="noStrike" spc="-1">
                <a:solidFill>
                  <a:srgbClr val="000000"/>
                </a:solidFill>
                <a:latin typeface="Constantia"/>
              </a:rPr>
              <a:t>Вид проекта: познавательный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Shape 1"/>
          <p:cNvSpPr txBox="1"/>
          <p:nvPr/>
        </p:nvSpPr>
        <p:spPr>
          <a:xfrm>
            <a:off x="457200" y="404640"/>
            <a:ext cx="8229240" cy="59194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rmAutofit fontScale="68000" lnSpcReduction="20000"/>
          </a:bodyPr>
          <a:lstStyle/>
          <a:p>
            <a:pPr>
              <a:lnSpc>
                <a:spcPct val="100000"/>
              </a:lnSpc>
              <a:spcBef>
                <a:spcPts val="519"/>
              </a:spcBef>
            </a:pPr>
            <a:r>
              <a:rPr lang="ru-RU" sz="2600" b="0" strike="noStrike" spc="-1">
                <a:solidFill>
                  <a:srgbClr val="000000"/>
                </a:solidFill>
                <a:latin typeface="Constantia"/>
              </a:rPr>
              <a:t>Цель:</a:t>
            </a:r>
          </a:p>
          <a:p>
            <a:pPr>
              <a:lnSpc>
                <a:spcPct val="100000"/>
              </a:lnSpc>
              <a:spcBef>
                <a:spcPts val="519"/>
              </a:spcBef>
            </a:pPr>
            <a:r>
              <a:rPr lang="ru-RU" sz="2600" b="0" strike="noStrike" spc="-1">
                <a:solidFill>
                  <a:srgbClr val="000000"/>
                </a:solidFill>
                <a:latin typeface="Constantia"/>
              </a:rPr>
              <a:t>Создать единое пространство развития ребенка в семье и ДОУ.</a:t>
            </a:r>
          </a:p>
          <a:p>
            <a:pPr algn="ctr">
              <a:lnSpc>
                <a:spcPct val="100000"/>
              </a:lnSpc>
              <a:spcBef>
                <a:spcPts val="519"/>
              </a:spcBef>
            </a:pPr>
            <a:r>
              <a:rPr lang="ru-RU" sz="2600" b="0" strike="noStrike" spc="-1">
                <a:solidFill>
                  <a:srgbClr val="000000"/>
                </a:solidFill>
                <a:latin typeface="Constantia"/>
              </a:rPr>
              <a:t>Задачи:</a:t>
            </a:r>
          </a:p>
          <a:p>
            <a:pPr algn="ctr">
              <a:lnSpc>
                <a:spcPct val="100000"/>
              </a:lnSpc>
              <a:spcBef>
                <a:spcPts val="519"/>
              </a:spcBef>
            </a:pPr>
            <a:r>
              <a:rPr lang="ru-RU" sz="2600" b="0" strike="noStrike" spc="-1">
                <a:solidFill>
                  <a:srgbClr val="000000"/>
                </a:solidFill>
                <a:latin typeface="Constantia"/>
              </a:rPr>
              <a:t>1.Установить партнерские отношения с семьей каждого ребенка.</a:t>
            </a:r>
          </a:p>
          <a:p>
            <a:pPr algn="ctr">
              <a:lnSpc>
                <a:spcPct val="100000"/>
              </a:lnSpc>
              <a:spcBef>
                <a:spcPts val="519"/>
              </a:spcBef>
            </a:pPr>
            <a:r>
              <a:rPr lang="ru-RU" sz="2600" b="0" strike="noStrike" spc="-1">
                <a:solidFill>
                  <a:srgbClr val="000000"/>
                </a:solidFill>
                <a:latin typeface="Constantia"/>
              </a:rPr>
              <a:t>2.Способствовать налаживанию доверительного отношения родителей к воспитателям группы, адекватно реагировать на рекомендации воспитателей.</a:t>
            </a:r>
          </a:p>
          <a:p>
            <a:pPr algn="ctr">
              <a:lnSpc>
                <a:spcPct val="100000"/>
              </a:lnSpc>
              <a:spcBef>
                <a:spcPts val="519"/>
              </a:spcBef>
            </a:pPr>
            <a:r>
              <a:rPr lang="ru-RU" sz="2600" b="0" strike="noStrike" spc="-1">
                <a:solidFill>
                  <a:srgbClr val="000000"/>
                </a:solidFill>
                <a:latin typeface="Constantia"/>
              </a:rPr>
              <a:t>3. Привлечь внимание родителей к детской игровой деятельности.</a:t>
            </a:r>
          </a:p>
          <a:p>
            <a:pPr algn="ctr">
              <a:lnSpc>
                <a:spcPct val="100000"/>
              </a:lnSpc>
              <a:spcBef>
                <a:spcPts val="519"/>
              </a:spcBef>
            </a:pPr>
            <a:r>
              <a:rPr lang="ru-RU" sz="2600" b="0" strike="noStrike" spc="-1">
                <a:solidFill>
                  <a:srgbClr val="000000"/>
                </a:solidFill>
                <a:latin typeface="Constantia"/>
              </a:rPr>
              <a:t>4. Организация разнообразной, интересной детям деятельности, направленной на их математическое развитие. </a:t>
            </a:r>
          </a:p>
          <a:p>
            <a:pPr algn="ctr">
              <a:lnSpc>
                <a:spcPct val="100000"/>
              </a:lnSpc>
              <a:spcBef>
                <a:spcPts val="519"/>
              </a:spcBef>
            </a:pPr>
            <a:r>
              <a:rPr lang="ru-RU" sz="2600" b="0" strike="noStrike" spc="-1">
                <a:solidFill>
                  <a:srgbClr val="000000"/>
                </a:solidFill>
                <a:latin typeface="Constantia"/>
              </a:rPr>
              <a:t>5. Формирование у детей умения анализировать предметы, выделяя такие их признаки, как цвет, форма, величина.</a:t>
            </a:r>
          </a:p>
          <a:p>
            <a:pPr algn="ctr">
              <a:lnSpc>
                <a:spcPct val="100000"/>
              </a:lnSpc>
              <a:spcBef>
                <a:spcPts val="519"/>
              </a:spcBef>
            </a:pPr>
            <a:r>
              <a:rPr lang="ru-RU" sz="2600" b="0" strike="noStrike" spc="-1">
                <a:solidFill>
                  <a:srgbClr val="000000"/>
                </a:solidFill>
                <a:latin typeface="Constantia"/>
              </a:rPr>
              <a:t>6. Распознавать геометрические фигуры и находить их в предметах окружающей обстановке.</a:t>
            </a:r>
          </a:p>
          <a:p>
            <a:pPr algn="ctr">
              <a:lnSpc>
                <a:spcPct val="100000"/>
              </a:lnSpc>
              <a:spcBef>
                <a:spcPts val="519"/>
              </a:spcBef>
            </a:pPr>
            <a:r>
              <a:rPr lang="ru-RU" sz="2600" b="0" strike="noStrike" spc="-1">
                <a:solidFill>
                  <a:srgbClr val="000000"/>
                </a:solidFill>
                <a:latin typeface="Constantia"/>
              </a:rPr>
              <a:t>7. Развивать внимание и память у детей; мелкую и общую моторику.</a:t>
            </a:r>
          </a:p>
          <a:p>
            <a:pPr algn="ctr">
              <a:lnSpc>
                <a:spcPct val="100000"/>
              </a:lnSpc>
              <a:spcBef>
                <a:spcPts val="519"/>
              </a:spcBef>
            </a:pPr>
            <a:r>
              <a:rPr lang="ru-RU" sz="2600" b="0" strike="noStrike" spc="-1">
                <a:solidFill>
                  <a:srgbClr val="000000"/>
                </a:solidFill>
                <a:latin typeface="Constantia"/>
              </a:rPr>
              <a:t>Предполагаемый  результат: </a:t>
            </a:r>
          </a:p>
          <a:p>
            <a:pPr algn="ctr">
              <a:lnSpc>
                <a:spcPct val="100000"/>
              </a:lnSpc>
              <a:spcBef>
                <a:spcPts val="519"/>
              </a:spcBef>
            </a:pPr>
            <a:r>
              <a:rPr lang="ru-RU" sz="2600" b="0" strike="noStrike" spc="-1">
                <a:solidFill>
                  <a:srgbClr val="000000"/>
                </a:solidFill>
                <a:latin typeface="Constantia"/>
              </a:rPr>
              <a:t>1. Появление в  семье общих интересов, увлечений, как для взрослых, так и для детей.</a:t>
            </a:r>
          </a:p>
          <a:p>
            <a:pPr algn="ctr">
              <a:lnSpc>
                <a:spcPct val="100000"/>
              </a:lnSpc>
              <a:spcBef>
                <a:spcPts val="519"/>
              </a:spcBef>
            </a:pPr>
            <a:r>
              <a:rPr lang="ru-RU" sz="2600" b="0" strike="noStrike" spc="-1">
                <a:solidFill>
                  <a:srgbClr val="000000"/>
                </a:solidFill>
                <a:latin typeface="Constantia"/>
              </a:rPr>
              <a:t>2. Повышение уровня педагогической компетентности родителей</a:t>
            </a:r>
          </a:p>
          <a:p>
            <a:pPr algn="ctr">
              <a:lnSpc>
                <a:spcPct val="100000"/>
              </a:lnSpc>
              <a:spcBef>
                <a:spcPts val="519"/>
              </a:spcBef>
            </a:pPr>
            <a:r>
              <a:rPr lang="ru-RU" sz="2600" b="0" strike="noStrike" spc="-1">
                <a:solidFill>
                  <a:srgbClr val="000000"/>
                </a:solidFill>
                <a:latin typeface="Constantia"/>
              </a:rPr>
              <a:t>3. Обогащение родительского опыта по использованию игр и упражнений, направленных на математическое развитие детей.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extShape 1"/>
          <p:cNvSpPr txBox="1"/>
          <p:nvPr/>
        </p:nvSpPr>
        <p:spPr>
          <a:xfrm>
            <a:off x="457200" y="70416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0" tIns="45000" rIns="0" bIns="0" anchor="b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5000" b="0" strike="noStrike" spc="-1">
                <a:solidFill>
                  <a:srgbClr val="04617B"/>
                </a:solidFill>
                <a:latin typeface="Calibri"/>
              </a:rPr>
              <a:t>План реализации проекта.</a:t>
            </a:r>
            <a:endParaRPr lang="ru-RU" sz="50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00" name="TextShape 2"/>
          <p:cNvSpPr txBox="1"/>
          <p:nvPr/>
        </p:nvSpPr>
        <p:spPr>
          <a:xfrm>
            <a:off x="457200" y="1935360"/>
            <a:ext cx="8229240" cy="43887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rmAutofit fontScale="92500" lnSpcReduction="10000"/>
          </a:bodyPr>
          <a:lstStyle/>
          <a:p>
            <a:pPr marL="514440" indent="-514080">
              <a:lnSpc>
                <a:spcPct val="100000"/>
              </a:lnSpc>
              <a:spcBef>
                <a:spcPts val="519"/>
              </a:spcBef>
              <a:buClr>
                <a:srgbClr val="0BD0D9"/>
              </a:buClr>
              <a:buSzPct val="95000"/>
              <a:buFont typeface="Wingdings 2" charset="2"/>
              <a:buAutoNum type="arabicPeriod"/>
            </a:pPr>
            <a:r>
              <a:rPr lang="ru-RU" sz="2600" b="0" strike="noStrike" spc="-1">
                <a:solidFill>
                  <a:srgbClr val="000000"/>
                </a:solidFill>
                <a:latin typeface="Constantia"/>
              </a:rPr>
              <a:t>Изучение современных методик, технологий взаимодействия с семьей.</a:t>
            </a:r>
          </a:p>
          <a:p>
            <a:pPr marL="514440" indent="-514080">
              <a:lnSpc>
                <a:spcPct val="100000"/>
              </a:lnSpc>
              <a:spcBef>
                <a:spcPts val="519"/>
              </a:spcBef>
              <a:buClr>
                <a:srgbClr val="0BD0D9"/>
              </a:buClr>
              <a:buSzPct val="95000"/>
              <a:buFont typeface="Wingdings 2" charset="2"/>
              <a:buAutoNum type="arabicPeriod"/>
            </a:pPr>
            <a:r>
              <a:rPr lang="ru-RU" sz="2600" b="0" strike="noStrike" spc="-1">
                <a:solidFill>
                  <a:srgbClr val="000000"/>
                </a:solidFill>
                <a:latin typeface="Constantia"/>
              </a:rPr>
              <a:t>Буклет для родителей «Сенсорное развитие детей раннего возраста»</a:t>
            </a:r>
          </a:p>
          <a:p>
            <a:pPr marL="514440" indent="-514080">
              <a:lnSpc>
                <a:spcPct val="100000"/>
              </a:lnSpc>
              <a:spcBef>
                <a:spcPts val="519"/>
              </a:spcBef>
              <a:buClr>
                <a:srgbClr val="0BD0D9"/>
              </a:buClr>
              <a:buSzPct val="95000"/>
              <a:buFont typeface="Wingdings 2" charset="2"/>
              <a:buAutoNum type="arabicPeriod"/>
            </a:pPr>
            <a:r>
              <a:rPr lang="ru-RU" sz="2600" b="0" strike="noStrike" spc="-1">
                <a:solidFill>
                  <a:srgbClr val="000000"/>
                </a:solidFill>
                <a:latin typeface="Constantia"/>
              </a:rPr>
              <a:t>Выставка совместных творческих работ родителей и детей «Волшебные формы» </a:t>
            </a:r>
          </a:p>
          <a:p>
            <a:pPr marL="514440" indent="-514080">
              <a:lnSpc>
                <a:spcPct val="100000"/>
              </a:lnSpc>
              <a:spcBef>
                <a:spcPts val="519"/>
              </a:spcBef>
              <a:buClr>
                <a:srgbClr val="0BD0D9"/>
              </a:buClr>
              <a:buSzPct val="95000"/>
              <a:buFont typeface="Wingdings 2" charset="2"/>
              <a:buAutoNum type="arabicPeriod"/>
            </a:pPr>
            <a:r>
              <a:rPr lang="ru-RU" sz="2600" b="0" strike="noStrike" spc="-1">
                <a:solidFill>
                  <a:srgbClr val="000000"/>
                </a:solidFill>
                <a:latin typeface="Constantia"/>
              </a:rPr>
              <a:t>Консультация для родителей «Занимательная математика дома»</a:t>
            </a:r>
          </a:p>
          <a:p>
            <a:pPr marL="514440" indent="-514080">
              <a:lnSpc>
                <a:spcPct val="100000"/>
              </a:lnSpc>
              <a:spcBef>
                <a:spcPts val="519"/>
              </a:spcBef>
              <a:buClr>
                <a:srgbClr val="0BD0D9"/>
              </a:buClr>
              <a:buSzPct val="95000"/>
              <a:buFont typeface="Wingdings 2" charset="2"/>
              <a:buAutoNum type="arabicPeriod"/>
            </a:pPr>
            <a:r>
              <a:rPr lang="ru-RU" sz="2600" b="0" strike="noStrike" spc="-1">
                <a:solidFill>
                  <a:srgbClr val="000000"/>
                </a:solidFill>
                <a:latin typeface="Constantia"/>
              </a:rPr>
              <a:t>Оформление альбома «Геометрические фигуры»</a:t>
            </a:r>
          </a:p>
          <a:p>
            <a:pPr marL="514440" indent="-514080">
              <a:lnSpc>
                <a:spcPct val="100000"/>
              </a:lnSpc>
              <a:spcBef>
                <a:spcPts val="519"/>
              </a:spcBef>
              <a:buClr>
                <a:srgbClr val="0BD0D9"/>
              </a:buClr>
              <a:buSzPct val="95000"/>
              <a:buFont typeface="Wingdings 2" charset="2"/>
              <a:buAutoNum type="arabicPeriod"/>
            </a:pPr>
            <a:r>
              <a:rPr lang="ru-RU" sz="2600" b="0" strike="noStrike" spc="-1">
                <a:solidFill>
                  <a:srgbClr val="000000"/>
                </a:solidFill>
                <a:latin typeface="Constantia"/>
              </a:rPr>
              <a:t>НООД «Полотенца для зайчат»</a:t>
            </a:r>
          </a:p>
          <a:p>
            <a:pPr marL="514440" indent="-514080">
              <a:lnSpc>
                <a:spcPct val="100000"/>
              </a:lnSpc>
              <a:spcBef>
                <a:spcPts val="519"/>
              </a:spcBef>
              <a:buClr>
                <a:srgbClr val="0BD0D9"/>
              </a:buClr>
              <a:buSzPct val="95000"/>
              <a:buFont typeface="Wingdings 2" charset="2"/>
              <a:buAutoNum type="arabicPeriod"/>
            </a:pPr>
            <a:r>
              <a:rPr lang="ru-RU" sz="2600" b="0" strike="noStrike" spc="-1">
                <a:solidFill>
                  <a:srgbClr val="000000"/>
                </a:solidFill>
                <a:latin typeface="Constantia"/>
              </a:rPr>
              <a:t>Досуг «Кого разбудил петушок»</a:t>
            </a:r>
          </a:p>
          <a:p>
            <a:pPr>
              <a:lnSpc>
                <a:spcPct val="100000"/>
              </a:lnSpc>
              <a:spcBef>
                <a:spcPts val="519"/>
              </a:spcBef>
            </a:pPr>
            <a:endParaRPr lang="ru-RU" sz="2600" b="0" strike="noStrike" spc="-1">
              <a:solidFill>
                <a:srgbClr val="000000"/>
              </a:solidFill>
              <a:latin typeface="Constanti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457200" y="70416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0" tIns="45000" rIns="0" bIns="0" anchor="b">
            <a:normAutofit fontScale="64500" lnSpcReduction="20000"/>
          </a:bodyPr>
          <a:lstStyle/>
          <a:p>
            <a:pPr algn="ctr">
              <a:lnSpc>
                <a:spcPct val="100000"/>
              </a:lnSpc>
            </a:pPr>
            <a:r>
              <a:rPr lang="ru-RU" sz="5000" b="0" strike="noStrike" spc="-1">
                <a:solidFill>
                  <a:srgbClr val="04617B"/>
                </a:solidFill>
                <a:latin typeface="Calibri"/>
              </a:rPr>
              <a:t>Ознакомила родителей с буклетом «Сенсорное развитие детей раннего возраста»</a:t>
            </a:r>
            <a:endParaRPr lang="ru-RU" sz="5000" b="0" strike="noStrike" spc="-1">
              <a:solidFill>
                <a:srgbClr val="000000"/>
              </a:solidFill>
              <a:latin typeface="Constantia"/>
            </a:endParaRPr>
          </a:p>
        </p:txBody>
      </p:sp>
      <p:pic>
        <p:nvPicPr>
          <p:cNvPr id="102" name="Объект 9"/>
          <p:cNvPicPr/>
          <p:nvPr/>
        </p:nvPicPr>
        <p:blipFill>
          <a:blip r:embed="rId2"/>
          <a:stretch/>
        </p:blipFill>
        <p:spPr>
          <a:xfrm>
            <a:off x="360" y="1841400"/>
            <a:ext cx="1944000" cy="266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" name="Рисунок 10"/>
          <p:cNvPicPr/>
          <p:nvPr/>
        </p:nvPicPr>
        <p:blipFill>
          <a:blip r:embed="rId3"/>
          <a:stretch/>
        </p:blipFill>
        <p:spPr>
          <a:xfrm>
            <a:off x="1763640" y="2552400"/>
            <a:ext cx="4211640" cy="3050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4" name="Рисунок 11"/>
          <p:cNvPicPr/>
          <p:nvPr/>
        </p:nvPicPr>
        <p:blipFill>
          <a:blip r:embed="rId4"/>
          <a:stretch/>
        </p:blipFill>
        <p:spPr>
          <a:xfrm>
            <a:off x="5714280" y="1826280"/>
            <a:ext cx="1741680" cy="2322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5" name="Рисунок 13"/>
          <p:cNvPicPr/>
          <p:nvPr/>
        </p:nvPicPr>
        <p:blipFill>
          <a:blip r:embed="rId5"/>
          <a:stretch/>
        </p:blipFill>
        <p:spPr>
          <a:xfrm>
            <a:off x="7020360" y="4068720"/>
            <a:ext cx="1626120" cy="2168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Shape 1"/>
          <p:cNvSpPr txBox="1"/>
          <p:nvPr/>
        </p:nvSpPr>
        <p:spPr>
          <a:xfrm>
            <a:off x="457200" y="70416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0" tIns="45000" rIns="0" bIns="0" anchor="b">
            <a:normAutofit fontScale="91500" lnSpcReduction="20000"/>
          </a:bodyPr>
          <a:lstStyle/>
          <a:p>
            <a:pPr algn="ctr">
              <a:lnSpc>
                <a:spcPct val="100000"/>
              </a:lnSpc>
            </a:pPr>
            <a:br/>
            <a:r>
              <a:rPr lang="ru-RU" sz="3600" b="0" strike="noStrike" spc="-1">
                <a:solidFill>
                  <a:srgbClr val="04617B"/>
                </a:solidFill>
                <a:latin typeface="Calibri"/>
              </a:rPr>
              <a:t>Родители с детьми по участвовали в выставке творческих работ «Волшебные формы»</a:t>
            </a:r>
            <a:endParaRPr lang="ru-RU" sz="3600" b="0" strike="noStrike" spc="-1">
              <a:solidFill>
                <a:srgbClr val="000000"/>
              </a:solidFill>
              <a:latin typeface="Constantia"/>
            </a:endParaRPr>
          </a:p>
        </p:txBody>
      </p:sp>
      <p:pic>
        <p:nvPicPr>
          <p:cNvPr id="107" name="Объект 9"/>
          <p:cNvPicPr/>
          <p:nvPr/>
        </p:nvPicPr>
        <p:blipFill>
          <a:blip r:embed="rId2"/>
          <a:srcRect l="-2276" t="19882" b="24336"/>
          <a:stretch/>
        </p:blipFill>
        <p:spPr>
          <a:xfrm>
            <a:off x="782640" y="2492896"/>
            <a:ext cx="7578360" cy="2691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extShape 1"/>
          <p:cNvSpPr txBox="1"/>
          <p:nvPr/>
        </p:nvSpPr>
        <p:spPr>
          <a:xfrm>
            <a:off x="457200" y="116640"/>
            <a:ext cx="8229240" cy="863640"/>
          </a:xfrm>
          <a:prstGeom prst="rect">
            <a:avLst/>
          </a:prstGeom>
          <a:noFill/>
          <a:ln>
            <a:noFill/>
          </a:ln>
        </p:spPr>
        <p:txBody>
          <a:bodyPr lIns="0" tIns="45000" rIns="0" bIns="0" anchor="b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5000" b="0" strike="noStrike" spc="-1" dirty="0">
                <a:solidFill>
                  <a:srgbClr val="04617B"/>
                </a:solidFill>
                <a:latin typeface="Calibri"/>
              </a:rPr>
              <a:t>Полотенца для зайчат</a:t>
            </a:r>
            <a:endParaRPr lang="ru-RU" sz="5000" b="0" strike="noStrike" spc="-1" dirty="0">
              <a:solidFill>
                <a:srgbClr val="000000"/>
              </a:solidFill>
              <a:latin typeface="Constantia"/>
            </a:endParaRPr>
          </a:p>
        </p:txBody>
      </p:sp>
      <p:pic>
        <p:nvPicPr>
          <p:cNvPr id="109" name="Объект 3"/>
          <p:cNvPicPr/>
          <p:nvPr/>
        </p:nvPicPr>
        <p:blipFill>
          <a:blip r:embed="rId2"/>
          <a:stretch/>
        </p:blipFill>
        <p:spPr>
          <a:xfrm>
            <a:off x="179640" y="1162440"/>
            <a:ext cx="3024000" cy="2086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0" name="Рисунок 5"/>
          <p:cNvPicPr/>
          <p:nvPr/>
        </p:nvPicPr>
        <p:blipFill>
          <a:blip r:embed="rId3"/>
          <a:stretch/>
        </p:blipFill>
        <p:spPr>
          <a:xfrm>
            <a:off x="2699640" y="2637000"/>
            <a:ext cx="3600000" cy="230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1" name="Рисунок 6"/>
          <p:cNvPicPr/>
          <p:nvPr/>
        </p:nvPicPr>
        <p:blipFill>
          <a:blip r:embed="rId4"/>
          <a:stretch/>
        </p:blipFill>
        <p:spPr>
          <a:xfrm>
            <a:off x="5724000" y="1162440"/>
            <a:ext cx="2915280" cy="1978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" name="Рисунок 7"/>
          <p:cNvPicPr/>
          <p:nvPr/>
        </p:nvPicPr>
        <p:blipFill>
          <a:blip r:embed="rId5"/>
          <a:stretch/>
        </p:blipFill>
        <p:spPr>
          <a:xfrm>
            <a:off x="395640" y="4581000"/>
            <a:ext cx="2736000" cy="1772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3" name="Рисунок 8"/>
          <p:cNvPicPr/>
          <p:nvPr/>
        </p:nvPicPr>
        <p:blipFill>
          <a:blip r:embed="rId6"/>
          <a:stretch/>
        </p:blipFill>
        <p:spPr>
          <a:xfrm>
            <a:off x="5796000" y="4623840"/>
            <a:ext cx="2843280" cy="190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extShape 1"/>
          <p:cNvSpPr txBox="1"/>
          <p:nvPr/>
        </p:nvSpPr>
        <p:spPr>
          <a:xfrm>
            <a:off x="457200" y="332640"/>
            <a:ext cx="8229240" cy="1007640"/>
          </a:xfrm>
          <a:prstGeom prst="rect">
            <a:avLst/>
          </a:prstGeom>
          <a:noFill/>
          <a:ln>
            <a:noFill/>
          </a:ln>
        </p:spPr>
        <p:txBody>
          <a:bodyPr lIns="0" tIns="45000" rIns="0" bIns="0" anchor="b">
            <a:normAutofit fontScale="87500"/>
          </a:bodyPr>
          <a:lstStyle/>
          <a:p>
            <a:pPr algn="ctr">
              <a:lnSpc>
                <a:spcPct val="100000"/>
              </a:lnSpc>
            </a:pPr>
            <a:r>
              <a:rPr lang="ru-RU" sz="5000" b="0" strike="noStrike" spc="-1">
                <a:solidFill>
                  <a:srgbClr val="04617B"/>
                </a:solidFill>
                <a:latin typeface="Calibri"/>
              </a:rPr>
              <a:t>Досуг «Кого разбудил петушок»</a:t>
            </a:r>
            <a:endParaRPr lang="ru-RU" sz="5000" b="0" strike="noStrike" spc="-1">
              <a:solidFill>
                <a:srgbClr val="000000"/>
              </a:solidFill>
              <a:latin typeface="Constantia"/>
            </a:endParaRPr>
          </a:p>
        </p:txBody>
      </p:sp>
      <p:pic>
        <p:nvPicPr>
          <p:cNvPr id="115" name="Объект 3"/>
          <p:cNvPicPr/>
          <p:nvPr/>
        </p:nvPicPr>
        <p:blipFill>
          <a:blip r:embed="rId2"/>
          <a:stretch/>
        </p:blipFill>
        <p:spPr>
          <a:xfrm>
            <a:off x="395640" y="1484640"/>
            <a:ext cx="2783520" cy="194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6" name="Рисунок 4"/>
          <p:cNvPicPr/>
          <p:nvPr/>
        </p:nvPicPr>
        <p:blipFill>
          <a:blip r:embed="rId3"/>
          <a:stretch/>
        </p:blipFill>
        <p:spPr>
          <a:xfrm>
            <a:off x="395640" y="4149000"/>
            <a:ext cx="2880000" cy="208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7" name="Рисунок 5"/>
          <p:cNvPicPr/>
          <p:nvPr/>
        </p:nvPicPr>
        <p:blipFill>
          <a:blip r:embed="rId4"/>
          <a:stretch/>
        </p:blipFill>
        <p:spPr>
          <a:xfrm>
            <a:off x="5436000" y="1628640"/>
            <a:ext cx="2808000" cy="172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8" name="Рисунок 6"/>
          <p:cNvPicPr/>
          <p:nvPr/>
        </p:nvPicPr>
        <p:blipFill>
          <a:blip r:embed="rId5"/>
          <a:stretch/>
        </p:blipFill>
        <p:spPr>
          <a:xfrm>
            <a:off x="5508000" y="4268520"/>
            <a:ext cx="2867040" cy="1968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9" name="Рисунок 7"/>
          <p:cNvPicPr/>
          <p:nvPr/>
        </p:nvPicPr>
        <p:blipFill>
          <a:blip r:embed="rId6"/>
          <a:stretch/>
        </p:blipFill>
        <p:spPr>
          <a:xfrm>
            <a:off x="2843640" y="2709000"/>
            <a:ext cx="3168000" cy="194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173</TotalTime>
  <Words>381</Words>
  <Application>Microsoft Office PowerPoint</Application>
  <PresentationFormat>Экран (4:3)</PresentationFormat>
  <Paragraphs>48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Constantia</vt:lpstr>
      <vt:lpstr>Times New Roman</vt:lpstr>
      <vt:lpstr>Wingdings 2</vt:lpstr>
      <vt:lpstr>Office Theme</vt:lpstr>
      <vt:lpstr> Муниципальное автономное дошкольное образовательное учреждение Центр развития ребенка - детский сад № 9  Проект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</dc:title>
  <dc:subject/>
  <dc:creator>user</dc:creator>
  <dc:description/>
  <cp:lastModifiedBy>Пользователь</cp:lastModifiedBy>
  <cp:revision>18</cp:revision>
  <dcterms:created xsi:type="dcterms:W3CDTF">2021-12-07T07:05:29Z</dcterms:created>
  <dcterms:modified xsi:type="dcterms:W3CDTF">2022-01-17T15:28:46Z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Экран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11</vt:i4>
  </property>
</Properties>
</file>