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16156-65D6-4CD0-80DF-9C60F29D8436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DA786-2EFC-4152-B013-539C3766E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C43F-9B31-49AC-9EBF-261CB5C2343C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C5486-75AF-42AD-9C10-AD30D7C98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6E77-0959-47C0-B72E-7A5DAD6ACD8A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0313F-D4FF-4432-AE5F-CC81A9D8A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A226D-0126-4E07-B8DB-58BF22734E32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D458F-EF72-433B-BCDC-9D1429B5B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69F4-3E2A-4F9F-B88B-C100076046AF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F0FA5-3DAC-4C7F-A0F6-1E1D35DEE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CBB7-19CC-46DC-A069-BFF768CC404E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B38A-A5B7-462C-A743-E0FAD001C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DC5A-84D9-4489-9B38-6BAADCD25C8A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2BCDA-B4F6-4D20-A2BC-AC252DFAE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8EE79-FAB1-4351-9FF5-40CB4B63C4EA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3E9CA-AF59-46D4-B819-07D3CFDD5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770C5-F507-4173-87C2-B85BD982159A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A6CB-4A43-4FCD-8B26-27DFFB3BF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80A0D-1E6A-4749-939A-F133A498F14F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D64A-DEC6-4CE7-8CEC-59E54BA33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726C-C0E9-4826-866C-D20DF204C2B8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E998-3DAE-4877-B27E-31180C839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1D22-14C4-4132-9983-14A03D4B345E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CB8E-0947-4647-8851-7321C6A06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8C51B-8E11-4352-85C4-A004A627A110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78BC7-E453-4F11-B794-E5BA9887C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D273-ACC9-4C7F-85AC-D05B9B437C21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A1275-5830-4FBA-9EDF-853CE641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2274F-9F2E-4634-9AB6-75A71C2CA9EB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84D9-6176-49F2-A84A-9A7F6E3E0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9948-6D75-433F-92B2-97A199BD0AE8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F0259-0E63-44B7-A7ED-D89F6259D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FE58D3-617A-47E5-B16A-967E7BC8F6D1}" type="datetimeFigureOut">
              <a:rPr lang="ru-RU"/>
              <a:pPr>
                <a:defRPr/>
              </a:pPr>
              <a:t>22.04.2022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F63FAE-1B96-421B-A22C-5B77CF6BE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2093913" y="731838"/>
            <a:ext cx="9144000" cy="3806825"/>
          </a:xfrm>
        </p:spPr>
        <p:txBody>
          <a:bodyPr/>
          <a:lstStyle/>
          <a:p>
            <a:pPr algn="ctr" eaLnBrk="1" hangingPunct="1"/>
            <a:r>
              <a:rPr lang="ru-RU" sz="4800" smtClean="0">
                <a:latin typeface="Arial" charset="0"/>
              </a:rPr>
              <a:t>Дидактическая игра как метод автоматизации звуков и закрепления базовых грамматических категорий у дошкольников с ЗПР</a:t>
            </a:r>
            <a:r>
              <a:rPr lang="ru-RU" sz="4800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38438" y="4954588"/>
            <a:ext cx="9144000" cy="1655762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/>
              <a:t>Учитель – логопед</a:t>
            </a:r>
          </a:p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/>
              <a:t>МАДОУ ЦРР  г. Калининграда</a:t>
            </a:r>
          </a:p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/>
              <a:t>д/с  87</a:t>
            </a:r>
          </a:p>
          <a:p>
            <a:pPr algn="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err="1"/>
              <a:t>Чухина</a:t>
            </a:r>
            <a:r>
              <a:rPr lang="ru-RU" dirty="0"/>
              <a:t> М.А.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550863" y="341313"/>
            <a:ext cx="5543550" cy="976312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Игра «Два грузовика»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7650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23013" y="1211263"/>
            <a:ext cx="5181600" cy="3886200"/>
          </a:xfrm>
        </p:spPr>
      </p:pic>
      <p:sp>
        <p:nvSpPr>
          <p:cNvPr id="27651" name="Текст 3"/>
          <p:cNvSpPr>
            <a:spLocks noGrp="1"/>
          </p:cNvSpPr>
          <p:nvPr>
            <p:ph type="body" sz="half" idx="2"/>
          </p:nvPr>
        </p:nvSpPr>
        <p:spPr>
          <a:xfrm>
            <a:off x="550863" y="1317625"/>
            <a:ext cx="5400675" cy="5540375"/>
          </a:xfrm>
        </p:spPr>
        <p:txBody>
          <a:bodyPr/>
          <a:lstStyle/>
          <a:p>
            <a:pPr eaLnBrk="1" hangingPunct="1"/>
            <a:r>
              <a:rPr lang="ru-RU" sz="2800" smtClean="0"/>
              <a:t>На игровом поле могут быть нарисованы два грузовика. Ребенок выбирает себе один, на котором он поедет. Другой достанется взрослому. Бросая кубик, ребенок и взрослый поочередно «загружают» свой грузовик. Выигрывает тот, кто «загрузит» в свой грузовик большее число картинок.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300038" y="446088"/>
            <a:ext cx="5794375" cy="976312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Игра «Мой, моя, мои»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8674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67463" y="446088"/>
            <a:ext cx="5181600" cy="2897187"/>
          </a:xfrm>
        </p:spPr>
      </p:pic>
      <p:sp>
        <p:nvSpPr>
          <p:cNvPr id="28675" name="Текст 3"/>
          <p:cNvSpPr>
            <a:spLocks noGrp="1"/>
          </p:cNvSpPr>
          <p:nvPr>
            <p:ph type="body" sz="half" idx="2"/>
          </p:nvPr>
        </p:nvSpPr>
        <p:spPr>
          <a:xfrm>
            <a:off x="434975" y="1598613"/>
            <a:ext cx="5659438" cy="4816475"/>
          </a:xfrm>
        </p:spPr>
        <p:txBody>
          <a:bodyPr/>
          <a:lstStyle/>
          <a:p>
            <a:pPr eaLnBrk="1" hangingPunct="1"/>
            <a:r>
              <a:rPr lang="ru-RU" sz="3200" smtClean="0"/>
              <a:t>Разложим по домикам картинки. Если про предмет на картинке можно сказать «мой», кладем его в синий домик, «моя» - в красный домик, «мои» - в зеленый. (раскладываем, правильно называем).</a:t>
            </a:r>
          </a:p>
          <a:p>
            <a:pPr eaLnBrk="1" hangingPunct="1"/>
            <a:endParaRPr lang="ru-RU" smtClean="0"/>
          </a:p>
        </p:txBody>
      </p:sp>
      <p:pic>
        <p:nvPicPr>
          <p:cNvPr id="2867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3597275"/>
            <a:ext cx="5191125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569913" y="220663"/>
            <a:ext cx="5524500" cy="976312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Игра «Чердачок»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9698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72238" y="355600"/>
            <a:ext cx="5181600" cy="2792413"/>
          </a:xfrm>
        </p:spPr>
      </p:pic>
      <p:sp>
        <p:nvSpPr>
          <p:cNvPr id="29699" name="Текст 3"/>
          <p:cNvSpPr>
            <a:spLocks noGrp="1"/>
          </p:cNvSpPr>
          <p:nvPr>
            <p:ph type="body" sz="half" idx="2"/>
          </p:nvPr>
        </p:nvSpPr>
        <p:spPr>
          <a:xfrm>
            <a:off x="569913" y="1196975"/>
            <a:ext cx="5524500" cy="4664075"/>
          </a:xfrm>
        </p:spPr>
        <p:txBody>
          <a:bodyPr/>
          <a:lstStyle/>
          <a:p>
            <a:pPr eaLnBrk="1" hangingPunct="1"/>
            <a:r>
              <a:rPr lang="ru-RU" sz="3200" smtClean="0"/>
              <a:t>Разложим по домикам картинки. Те картинки, которые начинаются на СА – в левый домик, на СУ – в правый. Назовем «жильцов» правильно. (домики могут называться: СА, СО, СУ; ЛА, ЛО, ЛУ; ША, ШИ …).</a:t>
            </a:r>
          </a:p>
          <a:p>
            <a:pPr eaLnBrk="1" hangingPunct="1"/>
            <a:endParaRPr lang="ru-RU" smtClean="0"/>
          </a:p>
        </p:txBody>
      </p:sp>
      <p:pic>
        <p:nvPicPr>
          <p:cNvPr id="29700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6663" y="3327400"/>
            <a:ext cx="5494337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360363" y="446088"/>
            <a:ext cx="5734050" cy="976312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Игра «Ярлычки»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30722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2813" y="2952750"/>
            <a:ext cx="5181600" cy="3778250"/>
          </a:xfrm>
        </p:spPr>
      </p:pic>
      <p:sp>
        <p:nvSpPr>
          <p:cNvPr id="30723" name="Текст 3"/>
          <p:cNvSpPr>
            <a:spLocks noGrp="1"/>
          </p:cNvSpPr>
          <p:nvPr>
            <p:ph type="body" sz="half" idx="2"/>
          </p:nvPr>
        </p:nvSpPr>
        <p:spPr>
          <a:xfrm>
            <a:off x="823913" y="1598613"/>
            <a:ext cx="5270500" cy="4262437"/>
          </a:xfrm>
        </p:spPr>
        <p:txBody>
          <a:bodyPr/>
          <a:lstStyle/>
          <a:p>
            <a:pPr eaLnBrk="1" hangingPunct="1"/>
            <a:r>
              <a:rPr lang="ru-RU" sz="2800" smtClean="0"/>
              <a:t>(как вариант игры «Чердачок»)</a:t>
            </a:r>
          </a:p>
          <a:p>
            <a:pPr eaLnBrk="1" hangingPunct="1"/>
            <a:endParaRPr lang="ru-RU" smtClean="0"/>
          </a:p>
        </p:txBody>
      </p:sp>
      <p:pic>
        <p:nvPicPr>
          <p:cNvPr id="30724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5738" y="322263"/>
            <a:ext cx="529590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446088"/>
            <a:ext cx="5675313" cy="9763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«Листопад»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1746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46838" y="3867150"/>
            <a:ext cx="5414962" cy="2876550"/>
          </a:xfrm>
        </p:spPr>
      </p:pic>
      <p:sp>
        <p:nvSpPr>
          <p:cNvPr id="31747" name="Текст 3"/>
          <p:cNvSpPr>
            <a:spLocks noGrp="1"/>
          </p:cNvSpPr>
          <p:nvPr>
            <p:ph type="body" sz="half" idx="2"/>
          </p:nvPr>
        </p:nvSpPr>
        <p:spPr>
          <a:xfrm>
            <a:off x="539750" y="1598613"/>
            <a:ext cx="5554663" cy="4262437"/>
          </a:xfrm>
        </p:spPr>
        <p:txBody>
          <a:bodyPr/>
          <a:lstStyle/>
          <a:p>
            <a:pPr eaLnBrk="1" hangingPunct="1"/>
            <a:r>
              <a:rPr lang="ru-RU" sz="3600" smtClean="0"/>
              <a:t>- Закроем картинками большие листочки. Назовём картинки. Теперь только маленькие листочки. Назовём</a:t>
            </a:r>
            <a:r>
              <a:rPr lang="ru-RU" smtClean="0"/>
              <a:t>.</a:t>
            </a:r>
          </a:p>
          <a:p>
            <a:pPr eaLnBrk="1" hangingPunct="1"/>
            <a:endParaRPr lang="ru-RU" smtClean="0"/>
          </a:p>
        </p:txBody>
      </p:sp>
      <p:pic>
        <p:nvPicPr>
          <p:cNvPr id="31748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2113" y="255588"/>
            <a:ext cx="511968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314325" y="446088"/>
            <a:ext cx="5780088" cy="976312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«Снегопад» </a:t>
            </a:r>
            <a:br>
              <a:rPr lang="ru-RU" sz="3600" smtClean="0"/>
            </a:br>
            <a:r>
              <a:rPr lang="ru-RU" sz="3600" smtClean="0"/>
              <a:t>«Облака» </a:t>
            </a:r>
          </a:p>
        </p:txBody>
      </p:sp>
      <p:pic>
        <p:nvPicPr>
          <p:cNvPr id="32770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4413" y="425450"/>
            <a:ext cx="5238750" cy="2992438"/>
          </a:xfrm>
        </p:spPr>
      </p:pic>
      <p:sp>
        <p:nvSpPr>
          <p:cNvPr id="32771" name="Текст 3"/>
          <p:cNvSpPr>
            <a:spLocks noGrp="1"/>
          </p:cNvSpPr>
          <p:nvPr>
            <p:ph type="body" sz="half" idx="2"/>
          </p:nvPr>
        </p:nvSpPr>
        <p:spPr>
          <a:xfrm>
            <a:off x="476250" y="1797050"/>
            <a:ext cx="4425950" cy="1860550"/>
          </a:xfrm>
        </p:spPr>
        <p:txBody>
          <a:bodyPr/>
          <a:lstStyle/>
          <a:p>
            <a:pPr algn="ctr" eaLnBrk="1" hangingPunct="1"/>
            <a:r>
              <a:rPr lang="ru-RU" smtClean="0"/>
              <a:t>(</a:t>
            </a:r>
            <a:r>
              <a:rPr lang="ru-RU" sz="2800" smtClean="0"/>
              <a:t>вариант игры «Листопад»)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32772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625" y="3057525"/>
            <a:ext cx="4789488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913" y="311150"/>
            <a:ext cx="5524500" cy="8731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Игра «Цветная клякса»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3794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92888" y="180975"/>
            <a:ext cx="4635500" cy="2892425"/>
          </a:xfrm>
        </p:spPr>
      </p:pic>
      <p:sp>
        <p:nvSpPr>
          <p:cNvPr id="33795" name="Текст 3"/>
          <p:cNvSpPr>
            <a:spLocks noGrp="1"/>
          </p:cNvSpPr>
          <p:nvPr>
            <p:ph type="body" sz="half" idx="2"/>
          </p:nvPr>
        </p:nvSpPr>
        <p:spPr>
          <a:xfrm>
            <a:off x="569913" y="1598613"/>
            <a:ext cx="5524500" cy="4937125"/>
          </a:xfrm>
        </p:spPr>
        <p:txBody>
          <a:bodyPr/>
          <a:lstStyle/>
          <a:p>
            <a:pPr eaLnBrk="1" hangingPunct="1"/>
            <a:r>
              <a:rPr lang="ru-RU" sz="2800" smtClean="0"/>
              <a:t>- Положим картинки из кармашка на кружочки. Клякса понарошку покрасит картинки. Все предметы станут «салатовыми» (или голубыми, или розовыми). Назовём, что получилось. (салатовый салют, салатовые сапоги, салатовые сандалии …)</a:t>
            </a:r>
          </a:p>
          <a:p>
            <a:pPr eaLnBrk="1" hangingPunct="1"/>
            <a:endParaRPr lang="ru-RU" smtClean="0"/>
          </a:p>
        </p:txBody>
      </p:sp>
      <p:pic>
        <p:nvPicPr>
          <p:cNvPr id="3379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7625" y="3192463"/>
            <a:ext cx="5026025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63" y="300038"/>
            <a:ext cx="5734050" cy="914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Игра «Подарки»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4818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57950" y="176213"/>
            <a:ext cx="4619625" cy="3167062"/>
          </a:xfrm>
        </p:spPr>
      </p:pic>
      <p:sp>
        <p:nvSpPr>
          <p:cNvPr id="34819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1333500"/>
            <a:ext cx="5464175" cy="4527550"/>
          </a:xfrm>
        </p:spPr>
        <p:txBody>
          <a:bodyPr/>
          <a:lstStyle/>
          <a:p>
            <a:pPr eaLnBrk="1" hangingPunct="1"/>
            <a:r>
              <a:rPr lang="ru-RU" sz="3200" smtClean="0"/>
              <a:t>- У Сони и Сани день рождения. Давай подарим им подарки. Будем класть картинки в коробки и называть, что кому дарим. (У Сони сани, а у Сани самолет.).</a:t>
            </a:r>
          </a:p>
          <a:p>
            <a:pPr eaLnBrk="1" hangingPunct="1"/>
            <a:endParaRPr lang="ru-RU" smtClean="0"/>
          </a:p>
        </p:txBody>
      </p:sp>
      <p:pic>
        <p:nvPicPr>
          <p:cNvPr id="34820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3597275"/>
            <a:ext cx="565626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975" y="236538"/>
            <a:ext cx="5659438" cy="9763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Игры «</a:t>
            </a:r>
            <a:r>
              <a:rPr lang="ru-RU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Перекладывалки</a:t>
            </a:r>
            <a:r>
              <a:rPr lang="ru-RU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br>
              <a:rPr lang="ru-RU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Игра «Два мешочка»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5842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13500" y="236538"/>
            <a:ext cx="4978400" cy="3121025"/>
          </a:xfrm>
        </p:spPr>
      </p:pic>
      <p:sp>
        <p:nvSpPr>
          <p:cNvPr id="35843" name="Текст 3"/>
          <p:cNvSpPr>
            <a:spLocks noGrp="1"/>
          </p:cNvSpPr>
          <p:nvPr>
            <p:ph type="body" sz="half" idx="2"/>
          </p:nvPr>
        </p:nvSpPr>
        <p:spPr>
          <a:xfrm>
            <a:off x="434975" y="1212850"/>
            <a:ext cx="5659438" cy="5367338"/>
          </a:xfrm>
        </p:spPr>
        <p:txBody>
          <a:bodyPr/>
          <a:lstStyle/>
          <a:p>
            <a:pPr eaLnBrk="1" hangingPunct="1"/>
            <a:r>
              <a:rPr lang="ru-RU" sz="2400" smtClean="0"/>
              <a:t>- Переложим из конверта) картинки в большой мешочек. Назовём все предметы правильно. Наполнили мешочек. Теперь будем перекладывать картинки из большого мешочка в маленький. Картинки понарошку будут становиться маленькими. (сук – сучок, самолёт – самолётик). Наполнили мешочек. Все картинки стали маленькими. Будем их опять делать большими, перекладывать в большой мешочек (самолётик – самолет, сучок – сук).</a:t>
            </a:r>
          </a:p>
          <a:p>
            <a:pPr eaLnBrk="1" hangingPunct="1"/>
            <a:endParaRPr lang="ru-RU" smtClean="0"/>
          </a:p>
        </p:txBody>
      </p:sp>
      <p:pic>
        <p:nvPicPr>
          <p:cNvPr id="35844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3500" y="3552825"/>
            <a:ext cx="54260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269875" y="134938"/>
            <a:ext cx="5824538" cy="1287462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Игры «Бродилки»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Игра «Гора» или «Скалолазы» </a:t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36866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57950" y="1198563"/>
            <a:ext cx="5181600" cy="3822700"/>
          </a:xfrm>
        </p:spPr>
      </p:pic>
      <p:sp>
        <p:nvSpPr>
          <p:cNvPr id="36867" name="Текст 3"/>
          <p:cNvSpPr>
            <a:spLocks noGrp="1"/>
          </p:cNvSpPr>
          <p:nvPr>
            <p:ph type="body" sz="half" idx="2"/>
          </p:nvPr>
        </p:nvSpPr>
        <p:spPr>
          <a:xfrm>
            <a:off x="269875" y="1198563"/>
            <a:ext cx="5824538" cy="5532437"/>
          </a:xfrm>
        </p:spPr>
        <p:txBody>
          <a:bodyPr/>
          <a:lstStyle/>
          <a:p>
            <a:pPr eaLnBrk="1" hangingPunct="1"/>
            <a:r>
              <a:rPr lang="ru-RU" sz="2000" smtClean="0"/>
              <a:t>- Кто первый из нас заберётся и спустится с высокой горы? Сначала давай построим гору, выложим картинки из кармашка на кружочки. Гора получилась высокая. Выбирай  себе «скалолаза». Бросай кубик и делай соответствующее число ходов. Кто первый дойдет до финиша, тот и победил. Не забываем картинки называть правильно.</a:t>
            </a:r>
          </a:p>
          <a:p>
            <a:pPr eaLnBrk="1" hangingPunct="1"/>
            <a:endParaRPr lang="ru-RU" sz="2000" smtClean="0"/>
          </a:p>
          <a:p>
            <a:pPr eaLnBrk="1" hangingPunct="1"/>
            <a:r>
              <a:rPr lang="ru-RU" sz="2000" smtClean="0"/>
              <a:t>- Давай усложним игру. Если на кубике выпадает цифра 3 – скалолаз возвращается обратно, к старту («Три – назад поверни»).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914400" y="239713"/>
            <a:ext cx="10363200" cy="1304925"/>
          </a:xfrm>
        </p:spPr>
        <p:txBody>
          <a:bodyPr/>
          <a:lstStyle/>
          <a:p>
            <a:pPr eaLnBrk="1" hangingPunct="1"/>
            <a:r>
              <a:rPr lang="ru-RU" sz="2800" smtClean="0"/>
              <a:t>При проведении дидактических игр с детьми с ЗПР логопед основывается на общих дидактических принципах: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914400" y="1663700"/>
            <a:ext cx="10363200" cy="5006975"/>
          </a:xfrm>
        </p:spPr>
        <p:txBody>
          <a:bodyPr/>
          <a:lstStyle/>
          <a:p>
            <a:pPr eaLnBrk="1" hangingPunct="1"/>
            <a:r>
              <a:rPr lang="ru-RU" sz="2800" i="1" u="sng" smtClean="0"/>
              <a:t>Принцип системности. </a:t>
            </a:r>
            <a:r>
              <a:rPr lang="ru-RU" sz="2800" smtClean="0"/>
              <a:t>Игры-одиночки могут быть очень интересными, но, используя их вне системы, нельзя достигнуть обучающего и развивающего результата. Системность предполагает последовательно развивающуюся и усложняющуюся систему игр.</a:t>
            </a:r>
          </a:p>
          <a:p>
            <a:pPr eaLnBrk="1" hangingPunct="1"/>
            <a:r>
              <a:rPr lang="ru-RU" sz="2800" i="1" u="sng" smtClean="0"/>
              <a:t>Принцип повторности. </a:t>
            </a:r>
            <a:r>
              <a:rPr lang="ru-RU" sz="2800" smtClean="0"/>
              <a:t>Новые знания у дошкольника вызывают значительные затруднения так как у него нет опыта, нет накопленных представлений и способов усвоения знаний. И только в результате повторения ребенок приобретает знания.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236538"/>
            <a:ext cx="5703888" cy="9763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Игра «Тропинка» или «Догонялки»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7890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02438" y="236538"/>
            <a:ext cx="5181600" cy="3255962"/>
          </a:xfrm>
        </p:spPr>
      </p:pic>
      <p:sp>
        <p:nvSpPr>
          <p:cNvPr id="37891" name="Текст 3"/>
          <p:cNvSpPr>
            <a:spLocks noGrp="1"/>
          </p:cNvSpPr>
          <p:nvPr>
            <p:ph type="body" sz="half" idx="2"/>
          </p:nvPr>
        </p:nvSpPr>
        <p:spPr>
          <a:xfrm>
            <a:off x="390525" y="1333500"/>
            <a:ext cx="5703888" cy="5141913"/>
          </a:xfrm>
        </p:spPr>
        <p:txBody>
          <a:bodyPr/>
          <a:lstStyle/>
          <a:p>
            <a:pPr eaLnBrk="1" hangingPunct="1"/>
            <a:r>
              <a:rPr lang="ru-RU" sz="2400" smtClean="0"/>
              <a:t>- Куда сегодня отправимся? Хочешь в гости к бабушке? Кто из нас быстрее доберется? Сначала построим тропинку – выложим картинки из кармашка на кружочки. Будем кубик бросать и по тропинке шагать. Сколько точек выпадет на кубике, столько шагов делаем вперед. Кто первый доберется до бабушки – тот и победитель. Не забываем картинки называть правильно.</a:t>
            </a:r>
          </a:p>
          <a:p>
            <a:pPr eaLnBrk="1" hangingPunct="1"/>
            <a:endParaRPr lang="ru-RU" smtClean="0"/>
          </a:p>
        </p:txBody>
      </p:sp>
      <p:pic>
        <p:nvPicPr>
          <p:cNvPr id="37892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7925" y="3614738"/>
            <a:ext cx="5726113" cy="324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465138" y="446088"/>
            <a:ext cx="5629275" cy="976312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Игра «У кого выше башня?»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38914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6888" y="115888"/>
            <a:ext cx="5181600" cy="3451225"/>
          </a:xfrm>
        </p:spPr>
      </p:pic>
      <p:sp>
        <p:nvSpPr>
          <p:cNvPr id="38915" name="Текст 3"/>
          <p:cNvSpPr>
            <a:spLocks noGrp="1"/>
          </p:cNvSpPr>
          <p:nvPr>
            <p:ph type="body" sz="half" idx="2"/>
          </p:nvPr>
        </p:nvSpPr>
        <p:spPr>
          <a:xfrm>
            <a:off x="209550" y="1598613"/>
            <a:ext cx="5884863" cy="4262437"/>
          </a:xfrm>
        </p:spPr>
        <p:txBody>
          <a:bodyPr/>
          <a:lstStyle/>
          <a:p>
            <a:pPr eaLnBrk="1" hangingPunct="1"/>
            <a:r>
              <a:rPr lang="ru-RU" sz="2400" smtClean="0"/>
              <a:t>- Давай построим башни. Я строю левую башню, ты строишь правую. Кирпичики – это картинки из кармашка. Бросаем кубик поочерёдно и выкладываем соответствующее число картинок – кирпичиков. Если выпадает на кубике цифра 3 – башня рушится. («Тройка – рушится постройка»). Кто первый построит башню до конца – тот и победил.</a:t>
            </a:r>
          </a:p>
          <a:p>
            <a:pPr eaLnBrk="1" hangingPunct="1"/>
            <a:endParaRPr lang="ru-RU" smtClean="0"/>
          </a:p>
        </p:txBody>
      </p:sp>
      <p:pic>
        <p:nvPicPr>
          <p:cNvPr id="3891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3538" y="3729038"/>
            <a:ext cx="53149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644525" y="296863"/>
            <a:ext cx="5449888" cy="976312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Игры «Считалки»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39938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23013" y="1211263"/>
            <a:ext cx="5181600" cy="3886200"/>
          </a:xfrm>
        </p:spPr>
      </p:pic>
      <p:sp>
        <p:nvSpPr>
          <p:cNvPr id="39939" name="Текст 3"/>
          <p:cNvSpPr>
            <a:spLocks noGrp="1"/>
          </p:cNvSpPr>
          <p:nvPr>
            <p:ph type="body" sz="half" idx="2"/>
          </p:nvPr>
        </p:nvSpPr>
        <p:spPr>
          <a:xfrm>
            <a:off x="539750" y="1273175"/>
            <a:ext cx="5554663" cy="4262438"/>
          </a:xfrm>
        </p:spPr>
        <p:txBody>
          <a:bodyPr/>
          <a:lstStyle/>
          <a:p>
            <a:pPr eaLnBrk="1" hangingPunct="1"/>
            <a:r>
              <a:rPr lang="ru-RU" sz="2400" smtClean="0"/>
              <a:t>Игра «Рассели по домикам»</a:t>
            </a:r>
          </a:p>
          <a:p>
            <a:pPr eaLnBrk="1" hangingPunct="1"/>
            <a:r>
              <a:rPr lang="ru-RU" sz="2400" smtClean="0"/>
              <a:t>- Кубик нам подскажет, какой домик заселим первый, второй, третий … Бросим кубик, сосчитаем точки, найдем соответствующий домик, «заселим жильцов». В домик с одной точкой – одного жильца, в домик с двумя точками – два жильца … Не забываем правильно называть картинки</a:t>
            </a:r>
            <a:r>
              <a:rPr lang="ru-RU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314325" y="176213"/>
            <a:ext cx="5780088" cy="976312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Игра «Пересчитаем»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40962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45363" y="176213"/>
            <a:ext cx="4668837" cy="3271837"/>
          </a:xfrm>
        </p:spPr>
      </p:pic>
      <p:sp>
        <p:nvSpPr>
          <p:cNvPr id="40963" name="Текст 3"/>
          <p:cNvSpPr>
            <a:spLocks noGrp="1"/>
          </p:cNvSpPr>
          <p:nvPr>
            <p:ph type="body" sz="half" idx="2"/>
          </p:nvPr>
        </p:nvSpPr>
        <p:spPr>
          <a:xfrm>
            <a:off x="314325" y="1152525"/>
            <a:ext cx="5780088" cy="4708525"/>
          </a:xfrm>
        </p:spPr>
        <p:txBody>
          <a:bodyPr/>
          <a:lstStyle/>
          <a:p>
            <a:pPr eaLnBrk="1" hangingPunct="1"/>
            <a:r>
              <a:rPr lang="ru-RU" sz="2800" smtClean="0"/>
              <a:t>- На поле нарисован волшебный аппарат, который может понарошку превратить один предмет в несколько – размножить. Выберем любую картинку из конверта) и положим её на кружок. Будем по порядку называть цифры и предмет «размножать»  (один стол, два стола, три стола …).</a:t>
            </a:r>
          </a:p>
          <a:p>
            <a:pPr eaLnBrk="1" hangingPunct="1"/>
            <a:endParaRPr lang="ru-RU" smtClean="0"/>
          </a:p>
        </p:txBody>
      </p:sp>
      <p:pic>
        <p:nvPicPr>
          <p:cNvPr id="40964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4963" y="3582988"/>
            <a:ext cx="5507037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138" y="446088"/>
            <a:ext cx="5629275" cy="9763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Игры «</a:t>
            </a:r>
            <a:r>
              <a:rPr lang="ru-RU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Запоминайки</a:t>
            </a:r>
            <a: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br>
              <a:rPr lang="ru-RU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Игра «Две сумки»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986" name="Объект 2"/>
          <p:cNvSpPr>
            <a:spLocks noGrp="1"/>
          </p:cNvSpPr>
          <p:nvPr>
            <p:ph idx="1"/>
          </p:nvPr>
        </p:nvSpPr>
        <p:spPr>
          <a:xfrm>
            <a:off x="12622213" y="446088"/>
            <a:ext cx="1325562" cy="5414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987" name="Текст 3"/>
          <p:cNvSpPr>
            <a:spLocks noGrp="1"/>
          </p:cNvSpPr>
          <p:nvPr>
            <p:ph type="body" sz="half" idx="2"/>
          </p:nvPr>
        </p:nvSpPr>
        <p:spPr>
          <a:xfrm>
            <a:off x="465138" y="1184275"/>
            <a:ext cx="11301412" cy="5186363"/>
          </a:xfrm>
        </p:spPr>
        <p:txBody>
          <a:bodyPr/>
          <a:lstStyle/>
          <a:p>
            <a:pPr eaLnBrk="1" hangingPunct="1"/>
            <a:r>
              <a:rPr lang="ru-RU" sz="4400" smtClean="0"/>
              <a:t>- Положим в каждую сумку по 4 (5, 6) картинки. Назовём, что лежит в зелёной сумке, что в синей. «Закроем» сумку (перевернём картинку обратной стороной). Вспомним, что лежало в синей сумке. Назовём картинки чётко.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330200" y="161925"/>
            <a:ext cx="5764213" cy="976313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Игра «Украсим комнату флажками» </a:t>
            </a:r>
          </a:p>
        </p:txBody>
      </p:sp>
      <p:pic>
        <p:nvPicPr>
          <p:cNvPr id="43010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57988" y="0"/>
            <a:ext cx="5181600" cy="3208338"/>
          </a:xfrm>
        </p:spPr>
      </p:pic>
      <p:sp>
        <p:nvSpPr>
          <p:cNvPr id="43011" name="Текст 3"/>
          <p:cNvSpPr>
            <a:spLocks noGrp="1"/>
          </p:cNvSpPr>
          <p:nvPr>
            <p:ph type="body" sz="half" idx="2"/>
          </p:nvPr>
        </p:nvSpPr>
        <p:spPr>
          <a:xfrm>
            <a:off x="330200" y="1598613"/>
            <a:ext cx="5764213" cy="5072062"/>
          </a:xfrm>
        </p:spPr>
        <p:txBody>
          <a:bodyPr/>
          <a:lstStyle/>
          <a:p>
            <a:pPr eaLnBrk="1" hangingPunct="1"/>
            <a:r>
              <a:rPr lang="ru-RU" sz="2400" smtClean="0"/>
              <a:t>- положим картинку из кармашка на синий флажок. Что положили? Назовём. Теперь на красный. Что положили? Назовём …</a:t>
            </a:r>
          </a:p>
          <a:p>
            <a:pPr eaLnBrk="1" hangingPunct="1"/>
            <a:r>
              <a:rPr lang="ru-RU" sz="2400" smtClean="0"/>
              <a:t>Все флажки получились красивыми. Давай ещё раз с тобой посмотрим, запомним и назовём картинку: на зелёном, на оранжевом … Отворачивайся. Вспоминай, какая картинка лежала на жёлтом флажке, на зелёном …?</a:t>
            </a:r>
          </a:p>
          <a:p>
            <a:pPr eaLnBrk="1" hangingPunct="1"/>
            <a:endParaRPr lang="ru-RU" smtClean="0"/>
          </a:p>
        </p:txBody>
      </p:sp>
      <p:pic>
        <p:nvPicPr>
          <p:cNvPr id="43012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4413" y="3417888"/>
            <a:ext cx="5886450" cy="313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>
          <a:xfrm>
            <a:off x="120650" y="446088"/>
            <a:ext cx="5973763" cy="976312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Игра «Собери цветок»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44034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35813" y="190500"/>
            <a:ext cx="4878387" cy="3076575"/>
          </a:xfrm>
        </p:spPr>
      </p:pic>
      <p:sp>
        <p:nvSpPr>
          <p:cNvPr id="44035" name="Текст 3"/>
          <p:cNvSpPr>
            <a:spLocks noGrp="1"/>
          </p:cNvSpPr>
          <p:nvPr>
            <p:ph type="body" sz="half" idx="2"/>
          </p:nvPr>
        </p:nvSpPr>
        <p:spPr>
          <a:xfrm>
            <a:off x="284163" y="1598613"/>
            <a:ext cx="5810250" cy="5259387"/>
          </a:xfrm>
        </p:spPr>
        <p:txBody>
          <a:bodyPr/>
          <a:lstStyle/>
          <a:p>
            <a:pPr eaLnBrk="1" hangingPunct="1"/>
            <a:r>
              <a:rPr lang="ru-RU" sz="2400" smtClean="0"/>
              <a:t>- Картинки из конверта будут лепестками нашего цветочка. Выложим лепесточки – картинки вокруг сердцевины. Назовём все картинки правильно. Запомним. Закрывай глаза. Я «оторву» несколько лепестков. Поворачивайся. Постараемся вспомнить, какие лепесточки я оторвала. Назовём, какие картинки были на них нарисованы.</a:t>
            </a:r>
          </a:p>
          <a:p>
            <a:pPr eaLnBrk="1" hangingPunct="1"/>
            <a:endParaRPr lang="ru-RU" smtClean="0"/>
          </a:p>
        </p:txBody>
      </p:sp>
      <p:pic>
        <p:nvPicPr>
          <p:cNvPr id="4403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97700" y="3417888"/>
            <a:ext cx="50165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813" y="446088"/>
            <a:ext cx="9009062" cy="976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Дидактическая игра по закреплению базовой грамматической категории рода у существительных “Мой, моя, мои, моё».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5058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50200" y="2870200"/>
            <a:ext cx="3684588" cy="2770188"/>
          </a:xfrm>
        </p:spPr>
      </p:pic>
      <p:sp>
        <p:nvSpPr>
          <p:cNvPr id="45059" name="Текст 3"/>
          <p:cNvSpPr>
            <a:spLocks noGrp="1"/>
          </p:cNvSpPr>
          <p:nvPr>
            <p:ph type="body" sz="half" idx="2"/>
          </p:nvPr>
        </p:nvSpPr>
        <p:spPr>
          <a:xfrm>
            <a:off x="404813" y="1598613"/>
            <a:ext cx="7150100" cy="5027612"/>
          </a:xfrm>
        </p:spPr>
        <p:txBody>
          <a:bodyPr/>
          <a:lstStyle/>
          <a:p>
            <a:pPr eaLnBrk="1" hangingPunct="1"/>
            <a:r>
              <a:rPr lang="ru-RU" sz="1800" smtClean="0"/>
              <a:t>На предметном материале этой игры можно проводить несколько вариантов игр.</a:t>
            </a:r>
          </a:p>
          <a:p>
            <a:pPr eaLnBrk="1" hangingPunct="1"/>
            <a:r>
              <a:rPr lang="ru-RU" sz="1800" smtClean="0"/>
              <a:t>Цели игры:</a:t>
            </a:r>
          </a:p>
          <a:p>
            <a:pPr eaLnBrk="1" hangingPunct="1"/>
            <a:r>
              <a:rPr lang="ru-RU" sz="1800" smtClean="0"/>
              <a:t>•	Закрепить у детей навыки правильного согласования притяжательных местоимений “мой, моя, мои, моё» с существительными и прилагательными разных родов единственного числа и существительными множественного числа; Закрепить у детей навыки правильного согласования притяжательных местоимений “мой, моя, мои, моё» с существительными и прилагательными разных родов единственного числа и существительными множественного числа;</a:t>
            </a:r>
          </a:p>
          <a:p>
            <a:pPr eaLnBrk="1" hangingPunct="1"/>
            <a:r>
              <a:rPr lang="ru-RU" sz="1800" smtClean="0"/>
              <a:t>•	</a:t>
            </a:r>
            <a:r>
              <a:rPr lang="ru-RU" sz="2000" smtClean="0"/>
              <a:t>Развитие связной речи;</a:t>
            </a:r>
          </a:p>
          <a:p>
            <a:pPr eaLnBrk="1" hangingPunct="1"/>
            <a:r>
              <a:rPr lang="ru-RU" sz="2000" smtClean="0"/>
              <a:t>•	Развитие мелкой моторики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644525" y="144463"/>
            <a:ext cx="10860088" cy="1281112"/>
          </a:xfrm>
        </p:spPr>
        <p:txBody>
          <a:bodyPr/>
          <a:lstStyle/>
          <a:p>
            <a:pPr algn="ctr" eaLnBrk="1" hangingPunct="1"/>
            <a:r>
              <a:rPr lang="ru-RU" b="1" smtClean="0"/>
              <a:t>1-й 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809625"/>
            <a:ext cx="11647488" cy="60483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Логопед раскладывает перед ребенком картинки и уточняет название предметов, изображенных на них.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Затем предлагает ребенку отобрать предметы, о которых можно сказать: «моя», «моё», «мои», «мой»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Сначала с детьми отрабатывается согласование местоимений с существительными мужского и женского родов.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Через некоторое время после усвоения детьми согласования притяжательных местоимений с существительными мужского, женского рода единственного числа и существительными множественного числа, педагог добавляет в игру картинки к существительным среднего рода.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Играя и отвечая на вопросы, дети упражняются и усваивают согласование притяжательных местоимений с существительными всех родов и чисел.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Прямоугольник 1"/>
          <p:cNvSpPr>
            <a:spLocks noChangeArrowheads="1"/>
          </p:cNvSpPr>
          <p:nvPr/>
        </p:nvSpPr>
        <p:spPr bwMode="auto">
          <a:xfrm>
            <a:off x="765175" y="544513"/>
            <a:ext cx="11047413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Gothic" pitchFamily="34" charset="0"/>
              </a:rPr>
              <a:t>2-й вариант.</a:t>
            </a:r>
          </a:p>
          <a:p>
            <a:r>
              <a:rPr lang="ru-RU" sz="2800">
                <a:latin typeface="Century Gothic" pitchFamily="34" charset="0"/>
              </a:rPr>
              <a:t>Ребенку предлагается придумать прилагательные и согласовать их с притяжательными местоимениями и существительными  (мой красный помидор, мои удобные сапоги, мое душистое мыло и т.п.).</a:t>
            </a:r>
          </a:p>
          <a:p>
            <a:endParaRPr lang="ru-RU" sz="2800">
              <a:latin typeface="Century Gothic" pitchFamily="34" charset="0"/>
            </a:endParaRPr>
          </a:p>
          <a:p>
            <a:r>
              <a:rPr lang="ru-RU" sz="2800" b="1">
                <a:latin typeface="Century Gothic" pitchFamily="34" charset="0"/>
              </a:rPr>
              <a:t>3-й вариант.</a:t>
            </a:r>
          </a:p>
          <a:p>
            <a:r>
              <a:rPr lang="ru-RU" sz="2800">
                <a:latin typeface="Century Gothic" pitchFamily="34" charset="0"/>
              </a:rPr>
              <a:t>Ребенку предлагается составить предложение о любом из предметов (Мой красный шар улетел в небо. И т.п.)</a:t>
            </a:r>
          </a:p>
          <a:p>
            <a:endParaRPr lang="ru-RU" sz="2800">
              <a:latin typeface="Century Gothic" pitchFamily="34" charset="0"/>
            </a:endParaRPr>
          </a:p>
          <a:p>
            <a:r>
              <a:rPr lang="ru-RU" sz="2800" b="1">
                <a:latin typeface="Century Gothic" pitchFamily="34" charset="0"/>
              </a:rPr>
              <a:t>4-й  вариант.</a:t>
            </a:r>
          </a:p>
          <a:p>
            <a:r>
              <a:rPr lang="ru-RU" sz="2800">
                <a:latin typeface="Century Gothic" pitchFamily="34" charset="0"/>
              </a:rPr>
              <a:t>С помощью данного пособия можно проводить автоматизацию звуков (мой сарафан, мой сапог, мой слон и т.п.).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874713" y="566738"/>
            <a:ext cx="10891837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ru-RU" sz="3200" i="1" u="sng">
                <a:latin typeface="Century Gothic" pitchFamily="34" charset="0"/>
              </a:rPr>
              <a:t>Принцип наглядности. </a:t>
            </a:r>
            <a:r>
              <a:rPr lang="ru-RU" sz="3200">
                <a:latin typeface="Century Gothic" pitchFamily="34" charset="0"/>
              </a:rPr>
              <a:t>У детей дошкольного возраста преобладает наглядно-действенное восприятие, то есть показ предмета или картинки, его обозначающей, действует на ребенка сильнее, чем слово. Поэтому в своей работе логопед должен использовать как можно больше игрушек, конкретных предметов, картинок, муляжей и т. д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Прямоугольник 1"/>
          <p:cNvSpPr>
            <a:spLocks noChangeArrowheads="1"/>
          </p:cNvSpPr>
          <p:nvPr/>
        </p:nvSpPr>
        <p:spPr bwMode="auto">
          <a:xfrm>
            <a:off x="719138" y="184150"/>
            <a:ext cx="11063287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•	</a:t>
            </a:r>
            <a:r>
              <a:rPr lang="ru-RU" sz="3200">
                <a:latin typeface="Century Gothic" pitchFamily="34" charset="0"/>
              </a:rPr>
              <a:t>Итак, использование дидактических игр в коррекционной работе с дошкольниками, вызывает у детей интерес к изучаемому материалу, улучшает их эмоциональный настрой и психологическую готовность к усвоению новых знаний, умений и навыков, позволяет сосредоточить внимание ребенка на нужном предмете.</a:t>
            </a:r>
          </a:p>
          <a:p>
            <a:r>
              <a:rPr lang="ru-RU" sz="3200">
                <a:latin typeface="Century Gothic" pitchFamily="34" charset="0"/>
              </a:rPr>
              <a:t>•	Логопедическая коррекция становится более эффективной при использовании дидактических игр с привлечением различного наглядного материала: предметов, игрушек, схем, панно, картинок и т. д.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Прямоугольник 1"/>
          <p:cNvSpPr>
            <a:spLocks noChangeArrowheads="1"/>
          </p:cNvSpPr>
          <p:nvPr/>
        </p:nvSpPr>
        <p:spPr bwMode="auto">
          <a:xfrm>
            <a:off x="709613" y="674688"/>
            <a:ext cx="11342687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Gothic" pitchFamily="34" charset="0"/>
              </a:rPr>
              <a:t>•	</a:t>
            </a:r>
            <a:r>
              <a:rPr lang="ru-RU" sz="4400">
                <a:latin typeface="Century Gothic" pitchFamily="34" charset="0"/>
              </a:rPr>
              <a:t>Использование речевых игр на логопедических занятиях позволяет достичь формирования определенных навыков</a:t>
            </a:r>
            <a:r>
              <a:rPr lang="ru-RU" sz="4400"/>
              <a:t>:</a:t>
            </a:r>
            <a:r>
              <a:rPr lang="ru-RU" sz="4400">
                <a:latin typeface="Century Gothic" pitchFamily="34" charset="0"/>
              </a:rPr>
              <a:t> умения учиться; развития необходимых способностей и психических функций; познания (в сфере становления собственного языка</a:t>
            </a:r>
            <a:r>
              <a:rPr lang="ru-RU" sz="4400"/>
              <a:t>)</a:t>
            </a:r>
            <a:r>
              <a:rPr lang="ru-RU" sz="4400">
                <a:latin typeface="Century Gothic" pitchFamily="34" charset="0"/>
              </a:rPr>
              <a:t>; запоминания речевого материала</a:t>
            </a:r>
            <a:r>
              <a:rPr lang="ru-RU" sz="400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ru-RU" sz="3600" smtClean="0"/>
              <a:t>В презентации использованы игры и игровые поля учителя – логопеда высшей квалификационной категории </a:t>
            </a:r>
            <a:r>
              <a:rPr lang="ru-RU" sz="3600" b="1" smtClean="0"/>
              <a:t>Белоусовой Светланы Александровны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ъект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ru-RU" sz="8000" smtClean="0"/>
              <a:t>Спасибо за внимание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5138" y="269875"/>
            <a:ext cx="11039475" cy="1855788"/>
          </a:xfrm>
        </p:spPr>
        <p:txBody>
          <a:bodyPr/>
          <a:lstStyle/>
          <a:p>
            <a:pPr eaLnBrk="1" hangingPunct="1"/>
            <a:r>
              <a:rPr lang="ru-RU" sz="2400" smtClean="0"/>
              <a:t>В речевой игре от ребенка требуется использовать приобретенные ранее знания в новых связях и обстоятельствах. Поэтому, в логопедической работе с детьми с ЗПР, организовывая дидактические игры, необходимо соблюдать и коррекционно-развивающие принципы, такие как: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21506" name="Объект 2"/>
          <p:cNvSpPr>
            <a:spLocks noGrp="1"/>
          </p:cNvSpPr>
          <p:nvPr>
            <p:ph sz="half" idx="1"/>
          </p:nvPr>
        </p:nvSpPr>
        <p:spPr>
          <a:xfrm>
            <a:off x="835025" y="2328863"/>
            <a:ext cx="4314825" cy="3776662"/>
          </a:xfrm>
        </p:spPr>
        <p:txBody>
          <a:bodyPr/>
          <a:lstStyle/>
          <a:p>
            <a:pPr eaLnBrk="1" hangingPunct="1"/>
            <a:r>
              <a:rPr lang="ru-RU" sz="2400" smtClean="0"/>
              <a:t>принцип динамичности восприятия;</a:t>
            </a:r>
          </a:p>
          <a:p>
            <a:pPr eaLnBrk="1" hangingPunct="1"/>
            <a:r>
              <a:rPr lang="ru-RU" sz="2400" smtClean="0"/>
              <a:t>принцип развития высших психических функций;</a:t>
            </a:r>
          </a:p>
          <a:p>
            <a:pPr eaLnBrk="1" hangingPunct="1"/>
            <a:r>
              <a:rPr lang="ru-RU" sz="2400" smtClean="0"/>
              <a:t>принцип мотивации.</a:t>
            </a:r>
          </a:p>
          <a:p>
            <a:pPr eaLnBrk="1" hangingPunct="1"/>
            <a:endParaRPr lang="ru-RU" smtClean="0"/>
          </a:p>
        </p:txBody>
      </p:sp>
      <p:sp>
        <p:nvSpPr>
          <p:cNvPr id="21507" name="Объект 3"/>
          <p:cNvSpPr>
            <a:spLocks noGrp="1"/>
          </p:cNvSpPr>
          <p:nvPr>
            <p:ph sz="half" idx="2"/>
          </p:nvPr>
        </p:nvSpPr>
        <p:spPr>
          <a:xfrm>
            <a:off x="7191375" y="2125663"/>
            <a:ext cx="4313238" cy="37782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8" name="Рисунок 4" descr="C:\Users\ASUS\Desktop\Марина А фото\IMG_10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75" y="2125663"/>
            <a:ext cx="4313238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749300" y="334963"/>
            <a:ext cx="1107757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entury Gothic" pitchFamily="34" charset="0"/>
              </a:rPr>
              <a:t>Одним из факторов, определяющих успешность работы по коррекции звукопроизношения</a:t>
            </a:r>
            <a:r>
              <a:rPr lang="ru-RU" sz="2800"/>
              <a:t> и совершенствования грамматического строя речи</a:t>
            </a:r>
            <a:r>
              <a:rPr lang="ru-RU" sz="2800">
                <a:latin typeface="Century Gothic" pitchFamily="34" charset="0"/>
              </a:rPr>
              <a:t> у детей </a:t>
            </a:r>
            <a:r>
              <a:rPr lang="ru-RU" sz="2800"/>
              <a:t>с ЗПР </a:t>
            </a:r>
            <a:r>
              <a:rPr lang="ru-RU" sz="2800">
                <a:latin typeface="Century Gothic" pitchFamily="34" charset="0"/>
              </a:rPr>
              <a:t>является частота повторений правильно произносимого звука. Задача по коррекции может решаться в течение всего дня с помощью дидактических игр, а также игровых упражнений, которые включаются в различные режимные моменты.</a:t>
            </a:r>
          </a:p>
          <a:p>
            <a:endParaRPr lang="ru-RU" sz="2800">
              <a:latin typeface="Century Gothic" pitchFamily="34" charset="0"/>
            </a:endParaRPr>
          </a:p>
          <a:p>
            <a:r>
              <a:rPr lang="ru-RU" sz="2800">
                <a:latin typeface="Century Gothic" pitchFamily="34" charset="0"/>
              </a:rPr>
              <a:t>Дидактические игры, используемые в коррекции, решают такие дидактические задачи, как подготовка артикуляционного аппарата к постановке нарушенного звука и закрепления правильного звукопроизношения.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704850" y="869950"/>
            <a:ext cx="112426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entury Gothic" pitchFamily="34" charset="0"/>
              </a:rPr>
              <a:t>Поиграв в игры на занятиях с логопедом, ребенок уносит домой игровое поле, глядя на которое, ему очень легко  вспомнить простые правила игры. Почти каждое игровое поле универсально, подходит для любого набора картинок из кармашка.</a:t>
            </a:r>
          </a:p>
          <a:p>
            <a:r>
              <a:rPr lang="ru-RU" sz="3200">
                <a:latin typeface="Century Gothic" pitchFamily="34" charset="0"/>
              </a:rPr>
              <a:t>     Иногда родителям потребуется подготовиться к игре: разрезать картинки, подобрать фишки и кубик, приклеить кармашек, вложить туда картинки (уже на этом этапе может начаться игра).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525" y="161925"/>
            <a:ext cx="5375275" cy="76676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Игры «</a:t>
            </a:r>
            <a:r>
              <a:rPr lang="ru-RU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Расселялки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578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45363" y="446088"/>
            <a:ext cx="4602162" cy="5475287"/>
          </a:xfrm>
        </p:spPr>
      </p:pic>
      <p:sp>
        <p:nvSpPr>
          <p:cNvPr id="24579" name="Текст 3"/>
          <p:cNvSpPr>
            <a:spLocks noGrp="1"/>
          </p:cNvSpPr>
          <p:nvPr>
            <p:ph type="body" sz="half" idx="2"/>
          </p:nvPr>
        </p:nvSpPr>
        <p:spPr>
          <a:xfrm>
            <a:off x="644525" y="928688"/>
            <a:ext cx="6461125" cy="5802312"/>
          </a:xfrm>
        </p:spPr>
        <p:txBody>
          <a:bodyPr/>
          <a:lstStyle/>
          <a:p>
            <a:pPr eaLnBrk="1" hangingPunct="1"/>
            <a:r>
              <a:rPr lang="ru-RU" sz="2400" smtClean="0"/>
              <a:t>«Игра с конвертом» </a:t>
            </a:r>
          </a:p>
          <a:p>
            <a:pPr eaLnBrk="1" hangingPunct="1"/>
            <a:r>
              <a:rPr lang="ru-RU" sz="2400" smtClean="0"/>
              <a:t>- Сложим картинки в конверт  поочередно (взрослый, ребенок, взрослый, ребенок). Складывая, называем картинки правильно.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- Бросим кубик и соответствующее количество картинок положим в кармашек. Складывая, называем картинки правильно.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- Сложим поочередно  каждый по 3 картинки. Назовём правильно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79425" y="104775"/>
            <a:ext cx="5614988" cy="989013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Игра «Живые – неживые»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5602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970713" y="471488"/>
            <a:ext cx="4219575" cy="2725737"/>
          </a:xfrm>
        </p:spPr>
      </p:pic>
      <p:sp>
        <p:nvSpPr>
          <p:cNvPr id="25603" name="Текст 3"/>
          <p:cNvSpPr>
            <a:spLocks noGrp="1"/>
          </p:cNvSpPr>
          <p:nvPr>
            <p:ph type="body" sz="half" idx="2"/>
          </p:nvPr>
        </p:nvSpPr>
        <p:spPr>
          <a:xfrm>
            <a:off x="479425" y="1349375"/>
            <a:ext cx="5965825" cy="5351463"/>
          </a:xfrm>
        </p:spPr>
        <p:txBody>
          <a:bodyPr/>
          <a:lstStyle/>
          <a:p>
            <a:pPr eaLnBrk="1" hangingPunct="1"/>
            <a:r>
              <a:rPr lang="ru-RU" sz="2800" smtClean="0"/>
              <a:t>- Разложим по домикам картинки. В домик с сердечком – все картинки с нарисованными живыми предметами. В домик с зачеркнутым сердечком – все картинки с нарисованными неживыми предметами. Раскладываем картинки, называем правильно.</a:t>
            </a:r>
          </a:p>
          <a:p>
            <a:pPr eaLnBrk="1" hangingPunct="1"/>
            <a:endParaRPr lang="ru-RU" smtClean="0"/>
          </a:p>
        </p:txBody>
      </p:sp>
      <p:pic>
        <p:nvPicPr>
          <p:cNvPr id="25604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9875" y="3452813"/>
            <a:ext cx="49212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425" y="236538"/>
            <a:ext cx="5435600" cy="78263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Игра «Грузовик»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6626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30963" y="446088"/>
            <a:ext cx="5230812" cy="2851150"/>
          </a:xfrm>
        </p:spPr>
      </p:pic>
      <p:sp>
        <p:nvSpPr>
          <p:cNvPr id="26627" name="Текст 3"/>
          <p:cNvSpPr>
            <a:spLocks noGrp="1"/>
          </p:cNvSpPr>
          <p:nvPr>
            <p:ph type="body" sz="half" idx="2"/>
          </p:nvPr>
        </p:nvSpPr>
        <p:spPr>
          <a:xfrm>
            <a:off x="479425" y="1019175"/>
            <a:ext cx="5262563" cy="5260975"/>
          </a:xfrm>
        </p:spPr>
        <p:txBody>
          <a:bodyPr/>
          <a:lstStyle/>
          <a:p>
            <a:pPr eaLnBrk="1" hangingPunct="1"/>
            <a:r>
              <a:rPr lang="ru-RU" sz="3200" smtClean="0"/>
              <a:t>- Загрузим грузовик. Груз (картинки) называем</a:t>
            </a:r>
            <a:r>
              <a:rPr lang="ru-RU" smtClean="0"/>
              <a:t> </a:t>
            </a:r>
            <a:r>
              <a:rPr lang="ru-RU" sz="3200" smtClean="0"/>
              <a:t>правильно.</a:t>
            </a:r>
          </a:p>
          <a:p>
            <a:pPr eaLnBrk="1" hangingPunct="1"/>
            <a:r>
              <a:rPr lang="ru-RU" sz="3200" smtClean="0"/>
              <a:t>- Бросим кубик и соответствующее количество картинок «загрузим» в грузовик. Картинки назовём чётко.</a:t>
            </a:r>
          </a:p>
          <a:p>
            <a:pPr eaLnBrk="1" hangingPunct="1"/>
            <a:endParaRPr lang="ru-RU" smtClean="0"/>
          </a:p>
        </p:txBody>
      </p:sp>
      <p:pic>
        <p:nvPicPr>
          <p:cNvPr id="26628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2563" y="3448050"/>
            <a:ext cx="5027612" cy="32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1352</Words>
  <Application>Microsoft Office PowerPoint</Application>
  <PresentationFormat>Произвольный</PresentationFormat>
  <Paragraphs>94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17</vt:i4>
      </vt:variant>
      <vt:variant>
        <vt:lpstr>Заголовки слайдов</vt:lpstr>
      </vt:variant>
      <vt:variant>
        <vt:i4>33</vt:i4>
      </vt:variant>
    </vt:vector>
  </HeadingPairs>
  <TitlesOfParts>
    <vt:vector size="54" baseType="lpstr">
      <vt:lpstr>Arial</vt:lpstr>
      <vt:lpstr>Century Gothic</vt:lpstr>
      <vt:lpstr>Wingdings 3</vt:lpstr>
      <vt:lpstr>Calibri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Дидактическая игра как метод автоматизации звуков и закрепления базовых грамматических категорий у дошкольников с ЗПР </vt:lpstr>
      <vt:lpstr>При проведении дидактических игр с детьми с ЗПР логопед основывается на общих дидактических принципах:</vt:lpstr>
      <vt:lpstr>Слайд 3</vt:lpstr>
      <vt:lpstr>В речевой игре от ребенка требуется использовать приобретенные ранее знания в новых связях и обстоятельствах. Поэтому, в логопедической работе с детьми с ЗПР, организовывая дидактические игры, необходимо соблюдать и коррекционно-развивающие принципы, такие как: </vt:lpstr>
      <vt:lpstr>Слайд 5</vt:lpstr>
      <vt:lpstr>Слайд 6</vt:lpstr>
      <vt:lpstr>Игры «Расселялки» </vt:lpstr>
      <vt:lpstr>Игра «Живые – неживые» </vt:lpstr>
      <vt:lpstr>Игра «Грузовик» </vt:lpstr>
      <vt:lpstr>Игра «Два грузовика» </vt:lpstr>
      <vt:lpstr>Игра «Мой, моя, мои» </vt:lpstr>
      <vt:lpstr>Игра «Чердачок»  </vt:lpstr>
      <vt:lpstr>Игра «Ярлычки»  </vt:lpstr>
      <vt:lpstr>«Листопад»  </vt:lpstr>
      <vt:lpstr>«Снегопад»  «Облака» </vt:lpstr>
      <vt:lpstr>Игра «Цветная клякса»  </vt:lpstr>
      <vt:lpstr>Игра «Подарки»  </vt:lpstr>
      <vt:lpstr>Игры «Перекладывалки» Игра «Два мешочка»  </vt:lpstr>
      <vt:lpstr>Игры «Бродилки» Игра «Гора» или «Скалолазы»  </vt:lpstr>
      <vt:lpstr>Игра «Тропинка» или «Догонялки» </vt:lpstr>
      <vt:lpstr>Игра «У кого выше башня?»  </vt:lpstr>
      <vt:lpstr>Игры «Считалки» </vt:lpstr>
      <vt:lpstr>Игра «Пересчитаем»  </vt:lpstr>
      <vt:lpstr>Игры «Запоминайки» Игра «Две сумки»  </vt:lpstr>
      <vt:lpstr>Игра «Украсим комнату флажками» </vt:lpstr>
      <vt:lpstr>Игра «Собери цветок»  </vt:lpstr>
      <vt:lpstr>Дидактическая игра по закреплению базовой грамматической категории рода у существительных “Мой, моя, мои, моё».</vt:lpstr>
      <vt:lpstr>1-й вариант</vt:lpstr>
      <vt:lpstr>Слайд 29</vt:lpstr>
      <vt:lpstr>Слайд 30</vt:lpstr>
      <vt:lpstr>Слайд 31</vt:lpstr>
      <vt:lpstr>Слайд 32</vt:lpstr>
      <vt:lpstr>Слайд 33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для детей с ЗПР</dc:title>
  <dc:creator>детский сад</dc:creator>
  <cp:lastModifiedBy>Zgelezyaka</cp:lastModifiedBy>
  <cp:revision>23</cp:revision>
  <dcterms:created xsi:type="dcterms:W3CDTF">2017-11-29T16:41:07Z</dcterms:created>
  <dcterms:modified xsi:type="dcterms:W3CDTF">2022-04-22T07:33:22Z</dcterms:modified>
</cp:coreProperties>
</file>