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56" r:id="rId3"/>
    <p:sldId id="257" r:id="rId4"/>
    <p:sldId id="258" r:id="rId5"/>
    <p:sldId id="260" r:id="rId6"/>
    <p:sldId id="261" r:id="rId7"/>
    <p:sldId id="259" r:id="rId8"/>
    <p:sldId id="262" r:id="rId9"/>
    <p:sldId id="263" r:id="rId10"/>
    <p:sldId id="264" r:id="rId11"/>
    <p:sldId id="266" r:id="rId12"/>
    <p:sldId id="265" r:id="rId13"/>
    <p:sldId id="267" r:id="rId14"/>
    <p:sldId id="26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3F306-0777-4262-9C95-E5B698FC6322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1131-267C-41A4-A1BF-C62993A65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746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3F306-0777-4262-9C95-E5B698FC6322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1131-267C-41A4-A1BF-C62993A65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4700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7626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3F306-0777-4262-9C95-E5B698FC6322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1131-267C-41A4-A1BF-C62993A65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886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3F306-0777-4262-9C95-E5B698FC6322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1131-267C-41A4-A1BF-C62993A65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997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3F306-0777-4262-9C95-E5B698FC6322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1131-267C-41A4-A1BF-C62993A65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4409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1" y="1825625"/>
            <a:ext cx="386715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3F306-0777-4262-9C95-E5B698FC6322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1131-267C-41A4-A1BF-C62993A65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941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3F306-0777-4262-9C95-E5B698FC6322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1131-267C-41A4-A1BF-C62993A65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99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3F306-0777-4262-9C95-E5B698FC6322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1131-267C-41A4-A1BF-C62993A65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84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3F306-0777-4262-9C95-E5B698FC6322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1131-267C-41A4-A1BF-C62993A65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358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3F306-0777-4262-9C95-E5B698FC6322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1131-267C-41A4-A1BF-C62993A65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5931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3F306-0777-4262-9C95-E5B698FC6322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1131-267C-41A4-A1BF-C62993A65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1774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3F306-0777-4262-9C95-E5B698FC6322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71131-267C-41A4-A1BF-C62993A659D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24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2DBB95-FB9D-4D8B-B04B-7D4CED36BA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4953" y="874058"/>
            <a:ext cx="6772835" cy="2084295"/>
          </a:xfrm>
        </p:spPr>
        <p:txBody>
          <a:bodyPr>
            <a:normAutofit fontScale="90000"/>
          </a:bodyPr>
          <a:lstStyle/>
          <a:p>
            <a:r>
              <a:rPr lang="ru-RU" sz="16600" dirty="0">
                <a:latin typeface="Bahnschrift SemiBold Condensed" panose="020B0502040204020203" pitchFamily="34" charset="0"/>
              </a:rPr>
              <a:t>Глаголы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F5FA8D-559E-4C40-B440-925F8B8CD9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Выполнил учитель 4 А класса</a:t>
            </a:r>
          </a:p>
          <a:p>
            <a:r>
              <a:rPr lang="ru-RU" dirty="0"/>
              <a:t>МАОУ СШ №55 г. Липецка «Лингвист»</a:t>
            </a:r>
          </a:p>
          <a:p>
            <a:r>
              <a:rPr lang="ru-RU" dirty="0"/>
              <a:t>Килейникова </a:t>
            </a:r>
            <a:r>
              <a:rPr lang="ru-RU"/>
              <a:t>Олеся Сергеевна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14422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F4F78D-F619-45FD-BFE9-81E91C17494A}"/>
              </a:ext>
            </a:extLst>
          </p:cNvPr>
          <p:cNvSpPr txBox="1"/>
          <p:nvPr/>
        </p:nvSpPr>
        <p:spPr>
          <a:xfrm>
            <a:off x="1316182" y="412629"/>
            <a:ext cx="9310254" cy="5537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r>
              <a:rPr lang="ru-RU" sz="28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Поэт </a:t>
            </a:r>
            <a:r>
              <a:rPr lang="ru-RU" sz="2800" b="1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В.Шефнер</a:t>
            </a:r>
            <a:r>
              <a:rPr lang="ru-RU" sz="28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так написал о слове:</a:t>
            </a:r>
            <a:endParaRPr lang="ru-RU" sz="28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Словом можешь убить, словом можешь спасти. </a:t>
            </a:r>
            <a:endParaRPr lang="ru-RU" sz="28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Словом можешь полки за собой повести. </a:t>
            </a:r>
            <a:endParaRPr lang="ru-RU" sz="28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Словом можно продать, и предать, и купить, </a:t>
            </a:r>
            <a:endParaRPr lang="ru-RU" sz="28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Словом можно в разящий свинец перелить. </a:t>
            </a:r>
            <a:endParaRPr lang="ru-RU" sz="28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 слова всем словам в языке у нас есть: </a:t>
            </a:r>
            <a:endParaRPr lang="ru-RU" sz="28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8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лава, Родина, Верность, Свобода и  Честь, </a:t>
            </a:r>
            <a:endParaRPr lang="ru-RU" sz="28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Повторять их не смею на каждом шагу, -</a:t>
            </a:r>
            <a:endParaRPr lang="ru-RU" sz="28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знамена в чехле, их в душе берегу. </a:t>
            </a:r>
            <a:endParaRPr lang="ru-RU" sz="28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0680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CA513875-029B-4B2B-9E62-66C9ED60BE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88865"/>
              </p:ext>
            </p:extLst>
          </p:nvPr>
        </p:nvGraphicFramePr>
        <p:xfrm>
          <a:off x="1489364" y="1198418"/>
          <a:ext cx="8783783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2764">
                  <a:extLst>
                    <a:ext uri="{9D8B030D-6E8A-4147-A177-3AD203B41FA5}">
                      <a16:colId xmlns:a16="http://schemas.microsoft.com/office/drawing/2014/main" val="1599683540"/>
                    </a:ext>
                  </a:extLst>
                </a:gridCol>
                <a:gridCol w="4651019">
                  <a:extLst>
                    <a:ext uri="{9D8B030D-6E8A-4147-A177-3AD203B41FA5}">
                      <a16:colId xmlns:a16="http://schemas.microsoft.com/office/drawing/2014/main" val="861157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0" dirty="0">
                          <a:latin typeface="Georgia" panose="02040502050405020303" pitchFamily="18" charset="0"/>
                        </a:rPr>
                        <a:t>Инфинитив</a:t>
                      </a:r>
                      <a:endParaRPr lang="ru-RU" sz="3200" b="0" dirty="0"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>
                          <a:latin typeface="Georgia" panose="02040502050405020303" pitchFamily="18" charset="0"/>
                        </a:rPr>
                        <a:t>1 лицо, </a:t>
                      </a:r>
                      <a:r>
                        <a:rPr lang="ru-RU" sz="3200" b="0" dirty="0" err="1">
                          <a:latin typeface="Georgia" panose="02040502050405020303" pitchFamily="18" charset="0"/>
                        </a:rPr>
                        <a:t>ед.ч</a:t>
                      </a:r>
                      <a:r>
                        <a:rPr lang="ru-RU" sz="3200" b="0" dirty="0">
                          <a:latin typeface="Georgia" panose="02040502050405020303" pitchFamily="18" charset="0"/>
                        </a:rPr>
                        <a:t>., наст. </a:t>
                      </a:r>
                      <a:r>
                        <a:rPr lang="ru-RU" sz="3200" b="0" dirty="0" err="1">
                          <a:latin typeface="Georgia" panose="02040502050405020303" pitchFamily="18" charset="0"/>
                        </a:rPr>
                        <a:t>вр</a:t>
                      </a:r>
                      <a:r>
                        <a:rPr lang="ru-RU" sz="3200" b="0" dirty="0">
                          <a:latin typeface="Georgia" panose="02040502050405020303" pitchFamily="18" charset="0"/>
                        </a:rPr>
                        <a:t>.</a:t>
                      </a:r>
                      <a:endParaRPr lang="ru-RU" sz="3200" b="0" dirty="0"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512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520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014B7A86-990E-4627-8761-698012ECDE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115542"/>
              </p:ext>
            </p:extLst>
          </p:nvPr>
        </p:nvGraphicFramePr>
        <p:xfrm>
          <a:off x="1523999" y="1143000"/>
          <a:ext cx="8783783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2764">
                  <a:extLst>
                    <a:ext uri="{9D8B030D-6E8A-4147-A177-3AD203B41FA5}">
                      <a16:colId xmlns:a16="http://schemas.microsoft.com/office/drawing/2014/main" val="1156864296"/>
                    </a:ext>
                  </a:extLst>
                </a:gridCol>
                <a:gridCol w="4651019">
                  <a:extLst>
                    <a:ext uri="{9D8B030D-6E8A-4147-A177-3AD203B41FA5}">
                      <a16:colId xmlns:a16="http://schemas.microsoft.com/office/drawing/2014/main" val="18254491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0" dirty="0">
                          <a:latin typeface="Georgia" panose="02040502050405020303" pitchFamily="18" charset="0"/>
                        </a:rPr>
                        <a:t>Инфинитив</a:t>
                      </a:r>
                      <a:endParaRPr lang="ru-RU" sz="3200" b="0" dirty="0"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>
                          <a:latin typeface="Georgia" panose="02040502050405020303" pitchFamily="18" charset="0"/>
                        </a:rPr>
                        <a:t>1 лицо, </a:t>
                      </a:r>
                      <a:r>
                        <a:rPr lang="ru-RU" sz="3200" b="0" dirty="0" err="1">
                          <a:latin typeface="Georgia" panose="02040502050405020303" pitchFamily="18" charset="0"/>
                        </a:rPr>
                        <a:t>ед.ч</a:t>
                      </a:r>
                      <a:r>
                        <a:rPr lang="ru-RU" sz="3200" b="0" dirty="0">
                          <a:latin typeface="Georgia" panose="02040502050405020303" pitchFamily="18" charset="0"/>
                        </a:rPr>
                        <a:t>., наст. </a:t>
                      </a:r>
                      <a:r>
                        <a:rPr lang="ru-RU" sz="3200" b="0" dirty="0" err="1">
                          <a:latin typeface="Georgia" panose="02040502050405020303" pitchFamily="18" charset="0"/>
                        </a:rPr>
                        <a:t>вр</a:t>
                      </a:r>
                      <a:r>
                        <a:rPr lang="ru-RU" sz="3200" b="0" dirty="0">
                          <a:latin typeface="Georgia" panose="02040502050405020303" pitchFamily="18" charset="0"/>
                        </a:rPr>
                        <a:t>.</a:t>
                      </a:r>
                      <a:endParaRPr lang="ru-RU" sz="3200" b="0" dirty="0"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20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0" kern="1200" dirty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</a:rPr>
                        <a:t>Убить</a:t>
                      </a:r>
                    </a:p>
                    <a:p>
                      <a:r>
                        <a:rPr lang="ru-RU" sz="3200" b="0" kern="1200" dirty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</a:rPr>
                        <a:t>Спасти</a:t>
                      </a:r>
                    </a:p>
                    <a:p>
                      <a:r>
                        <a:rPr lang="ru-RU" sz="3200" b="0" kern="1200" dirty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</a:rPr>
                        <a:t>Повести</a:t>
                      </a:r>
                    </a:p>
                    <a:p>
                      <a:r>
                        <a:rPr lang="ru-RU" sz="3200" b="0" kern="1200" dirty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</a:rPr>
                        <a:t>Продать</a:t>
                      </a:r>
                    </a:p>
                    <a:p>
                      <a:r>
                        <a:rPr lang="ru-RU" sz="3200" b="0" kern="1200" dirty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</a:rPr>
                        <a:t>Предать</a:t>
                      </a:r>
                    </a:p>
                    <a:p>
                      <a:r>
                        <a:rPr lang="ru-RU" sz="3200" b="0" kern="1200" dirty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</a:rPr>
                        <a:t>Купить</a:t>
                      </a:r>
                    </a:p>
                    <a:p>
                      <a:r>
                        <a:rPr lang="ru-RU" sz="3200" b="0" kern="1200" dirty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</a:rPr>
                        <a:t>Перелить</a:t>
                      </a:r>
                    </a:p>
                    <a:p>
                      <a:r>
                        <a:rPr lang="ru-RU" sz="3200" b="0" kern="1200" dirty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</a:rPr>
                        <a:t>Повторять </a:t>
                      </a:r>
                      <a:endParaRPr lang="ru-RU" sz="3200" b="0" kern="1200" dirty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>
                          <a:latin typeface="Georgia" panose="02040502050405020303" pitchFamily="18" charset="0"/>
                        </a:rPr>
                        <a:t>Не смею</a:t>
                      </a:r>
                    </a:p>
                    <a:p>
                      <a:r>
                        <a:rPr lang="ru-RU" sz="3200" b="0" dirty="0">
                          <a:latin typeface="Georgia" panose="02040502050405020303" pitchFamily="18" charset="0"/>
                        </a:rPr>
                        <a:t>Берегу </a:t>
                      </a:r>
                      <a:endParaRPr lang="ru-RU" sz="3200" b="0" dirty="0"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091407"/>
                  </a:ext>
                </a:extLst>
              </a:tr>
            </a:tbl>
          </a:graphicData>
        </a:graphic>
      </p:graphicFrame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2B66D898-07C6-4E06-A3B3-AF425CC4ED20}"/>
              </a:ext>
            </a:extLst>
          </p:cNvPr>
          <p:cNvCxnSpPr/>
          <p:nvPr/>
        </p:nvCxnSpPr>
        <p:spPr>
          <a:xfrm>
            <a:off x="1648691" y="2230582"/>
            <a:ext cx="6096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610A4502-259A-47D5-9FA6-7E24AC975852}"/>
              </a:ext>
            </a:extLst>
          </p:cNvPr>
          <p:cNvCxnSpPr>
            <a:cxnSpLocks/>
          </p:cNvCxnSpPr>
          <p:nvPr/>
        </p:nvCxnSpPr>
        <p:spPr>
          <a:xfrm>
            <a:off x="1593266" y="2701639"/>
            <a:ext cx="817425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523880A7-D0D3-479A-9461-AD1E8350255F}"/>
              </a:ext>
            </a:extLst>
          </p:cNvPr>
          <p:cNvCxnSpPr>
            <a:cxnSpLocks/>
          </p:cNvCxnSpPr>
          <p:nvPr/>
        </p:nvCxnSpPr>
        <p:spPr>
          <a:xfrm>
            <a:off x="1593266" y="3228109"/>
            <a:ext cx="1163789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C59F48E-0AFA-4E11-A820-62EC40B2D8C0}"/>
              </a:ext>
            </a:extLst>
          </p:cNvPr>
          <p:cNvCxnSpPr>
            <a:cxnSpLocks/>
          </p:cNvCxnSpPr>
          <p:nvPr/>
        </p:nvCxnSpPr>
        <p:spPr>
          <a:xfrm>
            <a:off x="1593266" y="3685309"/>
            <a:ext cx="1163789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85900582-EAB8-4970-BD3F-F303D06ED9EB}"/>
              </a:ext>
            </a:extLst>
          </p:cNvPr>
          <p:cNvCxnSpPr>
            <a:cxnSpLocks/>
          </p:cNvCxnSpPr>
          <p:nvPr/>
        </p:nvCxnSpPr>
        <p:spPr>
          <a:xfrm>
            <a:off x="1593266" y="4184073"/>
            <a:ext cx="1163789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2843F0E0-7D2F-40F5-AB8E-1200CE9C49B6}"/>
              </a:ext>
            </a:extLst>
          </p:cNvPr>
          <p:cNvCxnSpPr>
            <a:cxnSpLocks/>
          </p:cNvCxnSpPr>
          <p:nvPr/>
        </p:nvCxnSpPr>
        <p:spPr>
          <a:xfrm>
            <a:off x="1593266" y="4641273"/>
            <a:ext cx="997534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C0CBF76A-EDA7-424B-9FF0-229AA6979C85}"/>
              </a:ext>
            </a:extLst>
          </p:cNvPr>
          <p:cNvCxnSpPr>
            <a:cxnSpLocks/>
          </p:cNvCxnSpPr>
          <p:nvPr/>
        </p:nvCxnSpPr>
        <p:spPr>
          <a:xfrm>
            <a:off x="1648691" y="5167745"/>
            <a:ext cx="1427018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3E324BDC-CCA7-4340-890A-C1DFD25D83DB}"/>
              </a:ext>
            </a:extLst>
          </p:cNvPr>
          <p:cNvCxnSpPr>
            <a:cxnSpLocks/>
          </p:cNvCxnSpPr>
          <p:nvPr/>
        </p:nvCxnSpPr>
        <p:spPr>
          <a:xfrm>
            <a:off x="1607126" y="5638803"/>
            <a:ext cx="1717965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0748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1AA807A-5177-4508-A928-1CD06C086625}"/>
              </a:ext>
            </a:extLst>
          </p:cNvPr>
          <p:cNvSpPr txBox="1"/>
          <p:nvPr/>
        </p:nvSpPr>
        <p:spPr>
          <a:xfrm>
            <a:off x="1662545" y="2151749"/>
            <a:ext cx="8866909" cy="612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Словом можешь полки за собой повести.</a:t>
            </a:r>
            <a:endParaRPr lang="ru-RU" sz="20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CA587904-A584-4828-80B1-44D50507D6CA}"/>
              </a:ext>
            </a:extLst>
          </p:cNvPr>
          <p:cNvCxnSpPr/>
          <p:nvPr/>
        </p:nvCxnSpPr>
        <p:spPr>
          <a:xfrm>
            <a:off x="3311236" y="2756771"/>
            <a:ext cx="14547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8A90F041-629A-48C8-B6D0-04DDE781DB33}"/>
              </a:ext>
            </a:extLst>
          </p:cNvPr>
          <p:cNvCxnSpPr/>
          <p:nvPr/>
        </p:nvCxnSpPr>
        <p:spPr>
          <a:xfrm>
            <a:off x="3311235" y="2916240"/>
            <a:ext cx="14547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E42A11D1-5AB2-49FF-87AD-2ABC290484E8}"/>
              </a:ext>
            </a:extLst>
          </p:cNvPr>
          <p:cNvCxnSpPr/>
          <p:nvPr/>
        </p:nvCxnSpPr>
        <p:spPr>
          <a:xfrm>
            <a:off x="7910945" y="2916240"/>
            <a:ext cx="14547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3D9AFA45-7694-4744-9C61-FF6C1A02E49E}"/>
              </a:ext>
            </a:extLst>
          </p:cNvPr>
          <p:cNvCxnSpPr/>
          <p:nvPr/>
        </p:nvCxnSpPr>
        <p:spPr>
          <a:xfrm>
            <a:off x="7910945" y="2763840"/>
            <a:ext cx="14547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07590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232E44-808D-45A8-99F0-C9ECB42CEED5}"/>
              </a:ext>
            </a:extLst>
          </p:cNvPr>
          <p:cNvSpPr txBox="1"/>
          <p:nvPr/>
        </p:nvSpPr>
        <p:spPr>
          <a:xfrm flipH="1">
            <a:off x="2179319" y="554182"/>
            <a:ext cx="67249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>
                <a:latin typeface="Georgia" panose="02040502050405020303" pitchFamily="18" charset="0"/>
              </a:rPr>
              <a:t>Можешь повести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DDE5555-7A1F-4488-AF6F-2D0038D6D6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99383"/>
              </p:ext>
            </p:extLst>
          </p:nvPr>
        </p:nvGraphicFramePr>
        <p:xfrm>
          <a:off x="1782618" y="1412394"/>
          <a:ext cx="8497455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2485">
                  <a:extLst>
                    <a:ext uri="{9D8B030D-6E8A-4147-A177-3AD203B41FA5}">
                      <a16:colId xmlns:a16="http://schemas.microsoft.com/office/drawing/2014/main" val="3963627292"/>
                    </a:ext>
                  </a:extLst>
                </a:gridCol>
                <a:gridCol w="2832485">
                  <a:extLst>
                    <a:ext uri="{9D8B030D-6E8A-4147-A177-3AD203B41FA5}">
                      <a16:colId xmlns:a16="http://schemas.microsoft.com/office/drawing/2014/main" val="45215704"/>
                    </a:ext>
                  </a:extLst>
                </a:gridCol>
                <a:gridCol w="2832485">
                  <a:extLst>
                    <a:ext uri="{9D8B030D-6E8A-4147-A177-3AD203B41FA5}">
                      <a16:colId xmlns:a16="http://schemas.microsoft.com/office/drawing/2014/main" val="23763924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b="0" dirty="0">
                          <a:latin typeface="Georgia" panose="02040502050405020303" pitchFamily="18" charset="0"/>
                        </a:rPr>
                        <a:t>1-е лицо (</a:t>
                      </a:r>
                      <a:r>
                        <a:rPr lang="ru-RU" sz="3600" b="0" dirty="0" err="1">
                          <a:latin typeface="Georgia" panose="02040502050405020303" pitchFamily="18" charset="0"/>
                        </a:rPr>
                        <a:t>н.в</a:t>
                      </a:r>
                      <a:r>
                        <a:rPr lang="ru-RU" sz="3600" b="0" dirty="0">
                          <a:latin typeface="Georgia" panose="02040502050405020303" pitchFamily="18" charset="0"/>
                        </a:rPr>
                        <a:t>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0" dirty="0">
                          <a:latin typeface="Georgia" panose="02040502050405020303" pitchFamily="18" charset="0"/>
                        </a:rPr>
                        <a:t>2-е лицо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0" dirty="0">
                          <a:latin typeface="Georgia" panose="02040502050405020303" pitchFamily="18" charset="0"/>
                        </a:rPr>
                        <a:t>3-е лицо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75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3600" b="0" dirty="0">
                        <a:latin typeface="Georgia" panose="02040502050405020303" pitchFamily="18" charset="0"/>
                      </a:endParaRPr>
                    </a:p>
                    <a:p>
                      <a:endParaRPr lang="ru-RU" sz="3600" b="0" dirty="0">
                        <a:latin typeface="Georgia" panose="02040502050405020303" pitchFamily="18" charset="0"/>
                      </a:endParaRPr>
                    </a:p>
                    <a:p>
                      <a:endParaRPr lang="ru-RU" sz="3600" b="0" dirty="0">
                        <a:latin typeface="Georgia" panose="02040502050405020303" pitchFamily="18" charset="0"/>
                      </a:endParaRPr>
                    </a:p>
                    <a:p>
                      <a:endParaRPr lang="ru-RU" sz="3600" b="0" dirty="0">
                        <a:latin typeface="Georgia" panose="02040502050405020303" pitchFamily="18" charset="0"/>
                      </a:endParaRPr>
                    </a:p>
                    <a:p>
                      <a:endParaRPr lang="ru-RU" sz="3600" b="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b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b="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39545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EB575FB-5940-4770-B160-A6148272D9D0}"/>
              </a:ext>
            </a:extLst>
          </p:cNvPr>
          <p:cNvSpPr txBox="1"/>
          <p:nvPr/>
        </p:nvSpPr>
        <p:spPr>
          <a:xfrm>
            <a:off x="1782618" y="2669370"/>
            <a:ext cx="2747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>
                <a:latin typeface="Georgia" panose="02040502050405020303" pitchFamily="18" charset="0"/>
              </a:rPr>
              <a:t>Могу повести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7E48F3-84F2-4021-85D9-4B6E69190615}"/>
              </a:ext>
            </a:extLst>
          </p:cNvPr>
          <p:cNvSpPr txBox="1"/>
          <p:nvPr/>
        </p:nvSpPr>
        <p:spPr>
          <a:xfrm>
            <a:off x="1782618" y="3926346"/>
            <a:ext cx="2747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>
                <a:latin typeface="Georgia" panose="02040502050405020303" pitchFamily="18" charset="0"/>
              </a:rPr>
              <a:t>Можем повести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4C05E0-FC6C-452F-9A90-E1B1F8899C62}"/>
              </a:ext>
            </a:extLst>
          </p:cNvPr>
          <p:cNvSpPr txBox="1"/>
          <p:nvPr/>
        </p:nvSpPr>
        <p:spPr>
          <a:xfrm>
            <a:off x="4722091" y="2669369"/>
            <a:ext cx="2747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>
                <a:latin typeface="Georgia" panose="02040502050405020303" pitchFamily="18" charset="0"/>
              </a:rPr>
              <a:t>Можешь повести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BE7F1B-4DEA-4F80-B419-5A191223568B}"/>
              </a:ext>
            </a:extLst>
          </p:cNvPr>
          <p:cNvSpPr txBox="1"/>
          <p:nvPr/>
        </p:nvSpPr>
        <p:spPr>
          <a:xfrm>
            <a:off x="4657436" y="3926344"/>
            <a:ext cx="2747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>
                <a:latin typeface="Georgia" panose="02040502050405020303" pitchFamily="18" charset="0"/>
              </a:rPr>
              <a:t>Можете повести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000D88-F089-4300-A0BF-ED5F69DA8F7F}"/>
              </a:ext>
            </a:extLst>
          </p:cNvPr>
          <p:cNvSpPr txBox="1"/>
          <p:nvPr/>
        </p:nvSpPr>
        <p:spPr>
          <a:xfrm>
            <a:off x="7530408" y="2669368"/>
            <a:ext cx="2747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>
                <a:latin typeface="Georgia" panose="02040502050405020303" pitchFamily="18" charset="0"/>
              </a:rPr>
              <a:t>Может повести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7999C9-492B-47FC-B9F9-4D25C55116E2}"/>
              </a:ext>
            </a:extLst>
          </p:cNvPr>
          <p:cNvSpPr txBox="1"/>
          <p:nvPr/>
        </p:nvSpPr>
        <p:spPr>
          <a:xfrm>
            <a:off x="7530408" y="3926344"/>
            <a:ext cx="2747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>
                <a:latin typeface="Georgia" panose="02040502050405020303" pitchFamily="18" charset="0"/>
              </a:rPr>
              <a:t>Могут повести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0DCC37-10FE-4A5B-B46A-A0D2B28F539A}"/>
              </a:ext>
            </a:extLst>
          </p:cNvPr>
          <p:cNvSpPr txBox="1"/>
          <p:nvPr/>
        </p:nvSpPr>
        <p:spPr>
          <a:xfrm rot="16200000">
            <a:off x="88178" y="3664734"/>
            <a:ext cx="27446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>
                <a:latin typeface="Georgia" panose="02040502050405020303" pitchFamily="18" charset="0"/>
              </a:rPr>
              <a:t>Мн.ч</a:t>
            </a:r>
            <a:r>
              <a:rPr lang="ru-RU" sz="2800" dirty="0">
                <a:latin typeface="Georgia" panose="02040502050405020303" pitchFamily="18" charset="0"/>
              </a:rPr>
              <a:t>.         </a:t>
            </a:r>
            <a:r>
              <a:rPr lang="ru-RU" sz="2800" dirty="0" err="1">
                <a:latin typeface="Georgia" panose="02040502050405020303" pitchFamily="18" charset="0"/>
              </a:rPr>
              <a:t>Ед.ч</a:t>
            </a:r>
            <a:r>
              <a:rPr lang="ru-RU" sz="28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728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  <p:bldP spid="13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C0EB43F9-1205-45B2-A18A-430CF7224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176" y="193964"/>
            <a:ext cx="2322438" cy="2410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9620AC3F-AB96-4CAB-8965-C2438EBC2E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5" t="46667" r="63787" b="43908"/>
          <a:stretch/>
        </p:blipFill>
        <p:spPr bwMode="auto">
          <a:xfrm>
            <a:off x="1704110" y="593283"/>
            <a:ext cx="1593272" cy="1281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6E1F4ED0-F802-4847-8552-39B598296E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24" t="35960" r="16259" b="54949"/>
          <a:stretch/>
        </p:blipFill>
        <p:spPr bwMode="auto">
          <a:xfrm>
            <a:off x="3075709" y="735415"/>
            <a:ext cx="1091116" cy="96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113C025-3D2E-4149-B981-3F019FB6B3FF}"/>
              </a:ext>
            </a:extLst>
          </p:cNvPr>
          <p:cNvSpPr txBox="1"/>
          <p:nvPr/>
        </p:nvSpPr>
        <p:spPr>
          <a:xfrm flipH="1">
            <a:off x="1600822" y="2142990"/>
            <a:ext cx="3168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>
                <a:latin typeface="Segoe Script" panose="030B0504020000000003" pitchFamily="66" charset="0"/>
              </a:rPr>
              <a:t>Ос__</a:t>
            </a:r>
            <a:r>
              <a:rPr lang="ru-RU" sz="5400" i="1" dirty="0" err="1">
                <a:latin typeface="Segoe Script" panose="030B0504020000000003" pitchFamily="66" charset="0"/>
              </a:rPr>
              <a:t>нь</a:t>
            </a:r>
            <a:endParaRPr lang="ru-RU" sz="5400" i="1" dirty="0">
              <a:latin typeface="Segoe Script" panose="030B0504020000000003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6625ED-B51A-4B48-9EDA-FE4E493EB876}"/>
              </a:ext>
            </a:extLst>
          </p:cNvPr>
          <p:cNvSpPr txBox="1"/>
          <p:nvPr/>
        </p:nvSpPr>
        <p:spPr>
          <a:xfrm>
            <a:off x="2710273" y="2129135"/>
            <a:ext cx="4571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i="1" dirty="0">
                <a:solidFill>
                  <a:srgbClr val="FF0000"/>
                </a:solidFill>
                <a:latin typeface="Segoe Script" panose="030B0504020000000003" pitchFamily="66" charset="0"/>
              </a:rPr>
              <a:t>е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C37191-F4A5-4FE2-9901-807AAFC583E7}"/>
              </a:ext>
            </a:extLst>
          </p:cNvPr>
          <p:cNvSpPr txBox="1"/>
          <p:nvPr/>
        </p:nvSpPr>
        <p:spPr>
          <a:xfrm>
            <a:off x="4139922" y="2143480"/>
            <a:ext cx="5046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>
                <a:latin typeface="Segoe Script" panose="030B0504020000000003" pitchFamily="66" charset="0"/>
              </a:rPr>
              <a:t>- ос</a:t>
            </a:r>
            <a:r>
              <a:rPr lang="ru-RU" sz="5400" i="1" u="sng" dirty="0">
                <a:latin typeface="Segoe Script" panose="030B0504020000000003" pitchFamily="66" charset="0"/>
              </a:rPr>
              <a:t>е</a:t>
            </a:r>
            <a:r>
              <a:rPr lang="ru-RU" sz="5400" i="1" dirty="0">
                <a:latin typeface="Segoe Script" panose="030B0504020000000003" pitchFamily="66" charset="0"/>
              </a:rPr>
              <a:t>нний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34D4497A-545D-4073-B82C-56A0055DA661}"/>
              </a:ext>
            </a:extLst>
          </p:cNvPr>
          <p:cNvCxnSpPr>
            <a:cxnSpLocks/>
          </p:cNvCxnSpPr>
          <p:nvPr/>
        </p:nvCxnSpPr>
        <p:spPr>
          <a:xfrm flipV="1">
            <a:off x="5989031" y="2129135"/>
            <a:ext cx="187037" cy="2142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667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668B82-7253-4095-BFC6-ECC528C5310D}"/>
              </a:ext>
            </a:extLst>
          </p:cNvPr>
          <p:cNvSpPr txBox="1"/>
          <p:nvPr/>
        </p:nvSpPr>
        <p:spPr>
          <a:xfrm>
            <a:off x="1330037" y="659618"/>
            <a:ext cx="8769928" cy="47711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r>
              <a:rPr lang="ru-RU" sz="36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Здравствуй, Маша! </a:t>
            </a:r>
            <a:endParaRPr lang="ru-RU" sz="2400" i="1" dirty="0"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r>
              <a:rPr lang="ru-RU" sz="36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В деревне очень хорошо. Я здесь буду развеваться, загорать и заколюсь на солнце. Миша меня будет рыбу ловить рано утром. </a:t>
            </a:r>
            <a:endParaRPr lang="ru-RU" sz="2400" i="1" dirty="0"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r>
              <a:rPr lang="ru-RU" sz="36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Хорошо поседеть на берегу с удочкой. Я уже обижал лиса. </a:t>
            </a:r>
            <a:endParaRPr lang="ru-RU" sz="2400" i="1" dirty="0"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9033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C733808-ECEC-4BB8-ADA6-38FB040BEE05}"/>
              </a:ext>
            </a:extLst>
          </p:cNvPr>
          <p:cNvSpPr txBox="1"/>
          <p:nvPr/>
        </p:nvSpPr>
        <p:spPr>
          <a:xfrm>
            <a:off x="1330037" y="659618"/>
            <a:ext cx="8769928" cy="47711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r>
              <a:rPr lang="ru-RU" sz="36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Здравствуй, Маша! </a:t>
            </a:r>
            <a:endParaRPr lang="ru-RU" sz="2400" i="1" dirty="0"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r>
              <a:rPr lang="ru-RU" sz="36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В деревне очень хорошо. Я здесь буду </a:t>
            </a:r>
            <a:r>
              <a:rPr lang="ru-RU" sz="3600" i="1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развеваться</a:t>
            </a:r>
            <a:r>
              <a:rPr lang="ru-RU" sz="36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 загорать и </a:t>
            </a:r>
            <a:r>
              <a:rPr lang="ru-RU" sz="3600" i="1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заколюсь</a:t>
            </a:r>
            <a:r>
              <a:rPr lang="ru-RU" sz="36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на солнце. Миша меня </a:t>
            </a:r>
            <a:r>
              <a:rPr lang="ru-RU" sz="3600" i="1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будет</a:t>
            </a:r>
            <a:r>
              <a:rPr lang="ru-RU" sz="36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рыбу ловить рано утром. </a:t>
            </a:r>
            <a:endParaRPr lang="ru-RU" sz="2400" i="1" dirty="0"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r>
              <a:rPr lang="ru-RU" sz="36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Хорошо </a:t>
            </a:r>
            <a:r>
              <a:rPr lang="ru-RU" sz="3600" i="1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поседеть</a:t>
            </a:r>
            <a:r>
              <a:rPr lang="ru-RU" sz="36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на берегу с удочкой. Я уже </a:t>
            </a:r>
            <a:r>
              <a:rPr lang="ru-RU" sz="3600" i="1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обижал</a:t>
            </a:r>
            <a:r>
              <a:rPr lang="ru-RU" sz="36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600" i="1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лиса.</a:t>
            </a:r>
            <a:r>
              <a:rPr lang="ru-RU" sz="36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2400" i="1" dirty="0"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47789E7F-AB8E-4CFF-B310-E57147842A01}"/>
              </a:ext>
            </a:extLst>
          </p:cNvPr>
          <p:cNvCxnSpPr/>
          <p:nvPr/>
        </p:nvCxnSpPr>
        <p:spPr>
          <a:xfrm flipH="1">
            <a:off x="2382982" y="2189018"/>
            <a:ext cx="221673" cy="4987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4144E3A7-86C5-4AC6-9D7D-CE45B89CA196}"/>
              </a:ext>
            </a:extLst>
          </p:cNvPr>
          <p:cNvCxnSpPr/>
          <p:nvPr/>
        </p:nvCxnSpPr>
        <p:spPr>
          <a:xfrm flipH="1">
            <a:off x="8007927" y="2189018"/>
            <a:ext cx="221673" cy="4987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24850D20-E750-45FD-81F1-756F0FBF1AFB}"/>
              </a:ext>
            </a:extLst>
          </p:cNvPr>
          <p:cNvCxnSpPr/>
          <p:nvPr/>
        </p:nvCxnSpPr>
        <p:spPr>
          <a:xfrm flipH="1">
            <a:off x="7772400" y="2795793"/>
            <a:ext cx="221673" cy="4987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3F648527-AC20-4323-A864-5AA6022B0569}"/>
              </a:ext>
            </a:extLst>
          </p:cNvPr>
          <p:cNvCxnSpPr/>
          <p:nvPr/>
        </p:nvCxnSpPr>
        <p:spPr>
          <a:xfrm flipH="1">
            <a:off x="4031673" y="4225637"/>
            <a:ext cx="221673" cy="4987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887820AD-FB90-4D20-B1DC-1679CBFFD4AA}"/>
              </a:ext>
            </a:extLst>
          </p:cNvPr>
          <p:cNvCxnSpPr/>
          <p:nvPr/>
        </p:nvCxnSpPr>
        <p:spPr>
          <a:xfrm flipH="1">
            <a:off x="3338945" y="4876548"/>
            <a:ext cx="221673" cy="4987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D745880E-CFB7-43BD-8DCD-497028B0435A}"/>
              </a:ext>
            </a:extLst>
          </p:cNvPr>
          <p:cNvCxnSpPr/>
          <p:nvPr/>
        </p:nvCxnSpPr>
        <p:spPr>
          <a:xfrm flipH="1">
            <a:off x="4876800" y="4876548"/>
            <a:ext cx="221673" cy="4987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4DBAD0D-9022-4EC7-B1E9-E2DFD422115F}"/>
              </a:ext>
            </a:extLst>
          </p:cNvPr>
          <p:cNvSpPr txBox="1"/>
          <p:nvPr/>
        </p:nvSpPr>
        <p:spPr>
          <a:xfrm>
            <a:off x="2493818" y="1812441"/>
            <a:ext cx="1094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>
                <a:solidFill>
                  <a:srgbClr val="FF0000"/>
                </a:solidFill>
                <a:latin typeface="Segoe Script" panose="030B0504020000000003" pitchFamily="66" charset="0"/>
              </a:rPr>
              <a:t>и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481EC5-D79C-405C-B4FB-28417A92DF65}"/>
              </a:ext>
            </a:extLst>
          </p:cNvPr>
          <p:cNvSpPr txBox="1"/>
          <p:nvPr/>
        </p:nvSpPr>
        <p:spPr>
          <a:xfrm>
            <a:off x="8229600" y="1784732"/>
            <a:ext cx="1094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>
                <a:solidFill>
                  <a:srgbClr val="FF0000"/>
                </a:solidFill>
                <a:latin typeface="Segoe Script" panose="030B0504020000000003" pitchFamily="66" charset="0"/>
              </a:rPr>
              <a:t>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9C7CA76-7390-4885-9E91-DB811CCDFF44}"/>
              </a:ext>
            </a:extLst>
          </p:cNvPr>
          <p:cNvSpPr txBox="1"/>
          <p:nvPr/>
        </p:nvSpPr>
        <p:spPr>
          <a:xfrm>
            <a:off x="7952509" y="2472627"/>
            <a:ext cx="1094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>
                <a:solidFill>
                  <a:srgbClr val="FF0000"/>
                </a:solidFill>
                <a:latin typeface="Segoe Script" panose="030B0504020000000003" pitchFamily="66" charset="0"/>
              </a:rPr>
              <a:t>и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613D14-A213-40FD-8B23-55E19D21879F}"/>
              </a:ext>
            </a:extLst>
          </p:cNvPr>
          <p:cNvSpPr txBox="1"/>
          <p:nvPr/>
        </p:nvSpPr>
        <p:spPr>
          <a:xfrm>
            <a:off x="4253346" y="3782615"/>
            <a:ext cx="1094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>
                <a:solidFill>
                  <a:srgbClr val="FF0000"/>
                </a:solidFill>
                <a:latin typeface="Segoe Script" panose="030B0504020000000003" pitchFamily="66" charset="0"/>
              </a:rPr>
              <a:t>и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A52510C-6795-4181-9A74-442B0E320D8D}"/>
              </a:ext>
            </a:extLst>
          </p:cNvPr>
          <p:cNvSpPr txBox="1"/>
          <p:nvPr/>
        </p:nvSpPr>
        <p:spPr>
          <a:xfrm>
            <a:off x="3560618" y="4458946"/>
            <a:ext cx="1094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>
                <a:solidFill>
                  <a:srgbClr val="FF0000"/>
                </a:solidFill>
                <a:latin typeface="Segoe Script" panose="030B0504020000000003" pitchFamily="66" charset="0"/>
              </a:rPr>
              <a:t>е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48C8803-2E6E-412D-AD26-9C8B91AFF46F}"/>
              </a:ext>
            </a:extLst>
          </p:cNvPr>
          <p:cNvSpPr txBox="1"/>
          <p:nvPr/>
        </p:nvSpPr>
        <p:spPr>
          <a:xfrm>
            <a:off x="5022271" y="4458945"/>
            <a:ext cx="1094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>
                <a:solidFill>
                  <a:srgbClr val="FF0000"/>
                </a:solidFill>
                <a:latin typeface="Segoe Script" panose="030B0504020000000003" pitchFamily="66" charset="0"/>
              </a:rPr>
              <a:t>е</a:t>
            </a:r>
          </a:p>
        </p:txBody>
      </p:sp>
    </p:spTree>
    <p:extLst>
      <p:ext uri="{BB962C8B-B14F-4D97-AF65-F5344CB8AC3E}">
        <p14:creationId xmlns:p14="http://schemas.microsoft.com/office/powerpoint/2010/main" val="17975133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8" grpId="0"/>
      <p:bldP spid="20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9868D3-14CF-4ABE-97E2-1A85D889E6BA}"/>
              </a:ext>
            </a:extLst>
          </p:cNvPr>
          <p:cNvSpPr txBox="1"/>
          <p:nvPr/>
        </p:nvSpPr>
        <p:spPr>
          <a:xfrm>
            <a:off x="1537855" y="1201548"/>
            <a:ext cx="8520546" cy="4098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6695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</a:t>
            </a:r>
            <a:r>
              <a:rPr lang="ru-RU" sz="3200" i="1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ваться – разв</a:t>
            </a:r>
            <a:r>
              <a:rPr lang="ru-RU" sz="3200" i="1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тие </a:t>
            </a:r>
            <a:endParaRPr lang="ru-RU" sz="32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r>
              <a:rPr lang="ru-RU" sz="32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</a:t>
            </a:r>
            <a:r>
              <a:rPr lang="ru-RU" sz="3200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люсь</a:t>
            </a:r>
            <a:r>
              <a:rPr lang="ru-RU" sz="3200" baseline="30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</a:t>
            </a:r>
            <a:r>
              <a:rPr lang="ru-RU" sz="3200" i="1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лка </a:t>
            </a:r>
            <a:endParaRPr lang="ru-RU" sz="3200" i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</a:t>
            </a:r>
            <a:r>
              <a:rPr lang="ru-RU" sz="3200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 –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буд</a:t>
            </a:r>
            <a:r>
              <a:rPr lang="ru-RU" sz="3200" i="1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ть </a:t>
            </a:r>
            <a:endParaRPr lang="ru-RU" sz="3200" i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</a:t>
            </a:r>
            <a:r>
              <a:rPr lang="ru-RU" sz="3200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деть –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</a:t>
            </a:r>
            <a:r>
              <a:rPr lang="ru-RU" sz="3200" i="1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дя </a:t>
            </a:r>
            <a:endParaRPr lang="ru-RU" sz="32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ru-RU" sz="3200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 –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</a:t>
            </a:r>
            <a:r>
              <a:rPr lang="ru-RU" sz="3200" i="1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endParaRPr lang="ru-RU" sz="3200" i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</a:t>
            </a:r>
            <a:r>
              <a:rPr lang="ru-RU" sz="3200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 –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</a:t>
            </a:r>
            <a:r>
              <a:rPr lang="ru-RU" sz="3200" i="1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 </a:t>
            </a:r>
            <a:endParaRPr lang="ru-RU" sz="32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4667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BA274A1-6BE4-4385-B571-13FBA242C4FB}"/>
              </a:ext>
            </a:extLst>
          </p:cNvPr>
          <p:cNvSpPr txBox="1"/>
          <p:nvPr/>
        </p:nvSpPr>
        <p:spPr>
          <a:xfrm>
            <a:off x="1537855" y="1201548"/>
            <a:ext cx="8520546" cy="4098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6695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</a:t>
            </a:r>
            <a:r>
              <a:rPr lang="ru-RU" sz="3200" i="1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ваться – разв</a:t>
            </a:r>
            <a:r>
              <a:rPr lang="ru-RU" sz="3200" i="1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тие </a:t>
            </a:r>
            <a:endParaRPr lang="ru-RU" sz="32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r>
              <a:rPr lang="ru-RU" sz="32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</a:t>
            </a:r>
            <a:r>
              <a:rPr lang="ru-RU" sz="3200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люсь</a:t>
            </a:r>
            <a:r>
              <a:rPr lang="ru-RU" sz="3200" baseline="30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</a:t>
            </a:r>
            <a:r>
              <a:rPr lang="ru-RU" sz="3200" i="1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лка </a:t>
            </a:r>
            <a:endParaRPr lang="ru-RU" sz="3200" i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</a:t>
            </a:r>
            <a:r>
              <a:rPr lang="ru-RU" sz="3200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 –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буд</a:t>
            </a:r>
            <a:r>
              <a:rPr lang="ru-RU" sz="3200" i="1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ть </a:t>
            </a:r>
            <a:endParaRPr lang="ru-RU" sz="3200" i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</a:t>
            </a:r>
            <a:r>
              <a:rPr lang="ru-RU" sz="3200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деть –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</a:t>
            </a:r>
            <a:r>
              <a:rPr lang="ru-RU" sz="3200" i="1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дя </a:t>
            </a:r>
            <a:endParaRPr lang="ru-RU" sz="32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r>
              <a:rPr lang="ru-RU" sz="3200" strike="sngStrike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ru-RU" sz="3200" u="sng" strike="sngStrike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3200" strike="sngStrike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 –</a:t>
            </a:r>
            <a:r>
              <a:rPr lang="ru-RU" sz="3200" i="1" strike="sngStrike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</a:t>
            </a:r>
            <a:r>
              <a:rPr lang="ru-RU" sz="3200" i="1" u="sng" strike="sngStrike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3200" i="1" strike="sngStrike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endParaRPr lang="ru-RU" sz="3200" i="1" strike="sngStrike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</a:t>
            </a:r>
            <a:r>
              <a:rPr lang="ru-RU" sz="3200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 –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</a:t>
            </a:r>
            <a:r>
              <a:rPr lang="ru-RU" sz="3200" i="1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 </a:t>
            </a:r>
            <a:endParaRPr lang="ru-RU" sz="32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23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3393D7-2A0B-4510-A616-3620BFDF692F}"/>
              </a:ext>
            </a:extLst>
          </p:cNvPr>
          <p:cNvSpPr txBox="1"/>
          <p:nvPr/>
        </p:nvSpPr>
        <p:spPr>
          <a:xfrm>
            <a:off x="1537855" y="1201548"/>
            <a:ext cx="8520546" cy="4098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6695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</a:t>
            </a:r>
            <a:r>
              <a:rPr lang="ru-RU" sz="3200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ваться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разв</a:t>
            </a:r>
            <a:r>
              <a:rPr lang="ru-RU" sz="3200" i="1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тие </a:t>
            </a:r>
            <a:endParaRPr lang="ru-RU" sz="32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r>
              <a:rPr lang="ru-RU" sz="32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</a:t>
            </a:r>
            <a:r>
              <a:rPr lang="ru-RU" sz="3200" u="sng" dirty="0" err="1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32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люсь</a:t>
            </a:r>
            <a:r>
              <a:rPr lang="ru-RU" sz="3200" baseline="300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б.в</a:t>
            </a: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</a:t>
            </a:r>
            <a:r>
              <a:rPr lang="ru-RU" sz="3200" i="1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лка </a:t>
            </a:r>
            <a:endParaRPr lang="ru-RU" sz="3200" i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r>
              <a:rPr lang="ru-RU" sz="32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</a:t>
            </a:r>
            <a:r>
              <a:rPr lang="ru-RU" sz="3200" u="sng" dirty="0" err="1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32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3200" baseline="300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н.в</a:t>
            </a: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буд</a:t>
            </a:r>
            <a:r>
              <a:rPr lang="ru-RU" sz="3200" i="1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ть </a:t>
            </a:r>
            <a:endParaRPr lang="ru-RU" sz="3200" i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</a:t>
            </a:r>
            <a:r>
              <a:rPr lang="ru-RU" sz="3200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деть –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</a:t>
            </a:r>
            <a:r>
              <a:rPr lang="ru-RU" sz="3200" i="1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дя </a:t>
            </a:r>
            <a:endParaRPr lang="ru-RU" sz="32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ru-RU" sz="3200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 –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</a:t>
            </a:r>
            <a:r>
              <a:rPr lang="ru-RU" sz="3200" i="1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endParaRPr lang="ru-RU" sz="3200" i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</a:t>
            </a:r>
            <a:r>
              <a:rPr lang="ru-RU" sz="3200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 </a:t>
            </a:r>
            <a:r>
              <a:rPr lang="ru-RU" sz="3200" baseline="300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п.в</a:t>
            </a: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</a:t>
            </a:r>
            <a:r>
              <a:rPr lang="ru-RU" sz="3200" i="1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 </a:t>
            </a:r>
            <a:endParaRPr lang="ru-RU" sz="32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777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D367605-FD75-4916-9312-B11310318B38}"/>
              </a:ext>
            </a:extLst>
          </p:cNvPr>
          <p:cNvSpPr txBox="1"/>
          <p:nvPr/>
        </p:nvSpPr>
        <p:spPr>
          <a:xfrm>
            <a:off x="1690255" y="1596363"/>
            <a:ext cx="6096000" cy="4098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6695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r>
              <a:rPr lang="ru-RU" sz="32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</a:t>
            </a:r>
            <a:r>
              <a:rPr lang="ru-RU" sz="3200" u="sng" dirty="0" err="1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32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люсь</a:t>
            </a:r>
            <a:r>
              <a:rPr lang="ru-RU" sz="3200" baseline="300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б.в</a:t>
            </a: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</a:t>
            </a:r>
            <a:r>
              <a:rPr lang="ru-RU" sz="3200" i="1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лка</a:t>
            </a:r>
          </a:p>
          <a:p>
            <a:pPr marL="226695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200" i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r>
              <a:rPr lang="ru-RU" sz="32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</a:t>
            </a:r>
            <a:r>
              <a:rPr lang="ru-RU" sz="3200" u="sng" dirty="0" err="1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32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3200" baseline="300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н.в</a:t>
            </a: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буд</a:t>
            </a:r>
            <a:r>
              <a:rPr lang="ru-RU" sz="3200" i="1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ть </a:t>
            </a:r>
          </a:p>
          <a:p>
            <a:pPr marL="226695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endParaRPr lang="ru-RU" sz="32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</a:t>
            </a:r>
            <a:r>
              <a:rPr lang="ru-RU" sz="3200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 </a:t>
            </a:r>
            <a:r>
              <a:rPr lang="ru-RU" sz="3200" baseline="300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п.в</a:t>
            </a: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</a:t>
            </a:r>
            <a:r>
              <a:rPr lang="ru-RU" sz="3200" i="1" u="sng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32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 </a:t>
            </a:r>
            <a:endParaRPr lang="ru-RU" sz="32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15000"/>
              </a:lnSpc>
              <a:spcAft>
                <a:spcPts val="1000"/>
              </a:spcAft>
              <a:tabLst>
                <a:tab pos="878840" algn="l"/>
              </a:tabLst>
            </a:pPr>
            <a:endParaRPr lang="ru-RU" sz="3200" i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D52A2F-6F10-4D8E-BB33-E80CD6A06A34}"/>
              </a:ext>
            </a:extLst>
          </p:cNvPr>
          <p:cNvSpPr txBox="1"/>
          <p:nvPr/>
        </p:nvSpPr>
        <p:spPr>
          <a:xfrm>
            <a:off x="2036618" y="141169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лицо, </a:t>
            </a:r>
            <a:r>
              <a:rPr lang="ru-RU" sz="18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ед.ч</a:t>
            </a:r>
            <a:r>
              <a:rPr lang="ru-RU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A5CB82-7697-44D7-80D3-9220E894EE21}"/>
              </a:ext>
            </a:extLst>
          </p:cNvPr>
          <p:cNvSpPr txBox="1"/>
          <p:nvPr/>
        </p:nvSpPr>
        <p:spPr>
          <a:xfrm>
            <a:off x="1690255" y="287026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лицо, мн.ч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3EB56B-C79B-4A83-AAB8-6F45B8E1A1E3}"/>
              </a:ext>
            </a:extLst>
          </p:cNvPr>
          <p:cNvSpPr txBox="1"/>
          <p:nvPr/>
        </p:nvSpPr>
        <p:spPr>
          <a:xfrm>
            <a:off x="2036618" y="414415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ед.ч</a:t>
            </a:r>
            <a:r>
              <a:rPr lang="ru-RU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м.р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9101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3D764B-A6BF-4AEE-A457-132125876098}"/>
              </a:ext>
            </a:extLst>
          </p:cNvPr>
          <p:cNvSpPr txBox="1"/>
          <p:nvPr/>
        </p:nvSpPr>
        <p:spPr>
          <a:xfrm>
            <a:off x="1510145" y="954112"/>
            <a:ext cx="9019309" cy="4574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878840" algn="l"/>
              </a:tabLst>
            </a:pP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Глаголы имеют свою начальную форму, она называется неопределенной 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878840" algn="l"/>
              </a:tabLst>
            </a:pP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Начальная форма глагола называется инфинитивом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878840" algn="l"/>
              </a:tabLst>
            </a:pP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Глаголы в неопределенной форме имеют суффиксы –</a:t>
            </a:r>
            <a:r>
              <a:rPr lang="ru-RU" sz="32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ть</a:t>
            </a: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 -</a:t>
            </a:r>
            <a:r>
              <a:rPr lang="ru-RU" sz="32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ти</a:t>
            </a: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878840" algn="l"/>
              </a:tabLst>
            </a:pP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Есть глаголы в неопределенной форме на –</a:t>
            </a:r>
            <a:r>
              <a:rPr lang="ru-RU" sz="32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чь</a:t>
            </a:r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7857618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Слово и ссч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Слово и ссч</Template>
  <TotalTime>61</TotalTime>
  <Words>398</Words>
  <Application>Microsoft Office PowerPoint</Application>
  <PresentationFormat>Широкоэкранный</PresentationFormat>
  <Paragraphs>87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Bahnschrift SemiBold Condensed</vt:lpstr>
      <vt:lpstr>Calibri</vt:lpstr>
      <vt:lpstr>Calibri Light</vt:lpstr>
      <vt:lpstr>Georgia</vt:lpstr>
      <vt:lpstr>Segoe Script</vt:lpstr>
      <vt:lpstr>Symbol</vt:lpstr>
      <vt:lpstr>Слово и ссч</vt:lpstr>
      <vt:lpstr>Глаголы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Lesya Kileynikova</dc:creator>
  <cp:lastModifiedBy>Lesya Kileynikova</cp:lastModifiedBy>
  <cp:revision>8</cp:revision>
  <dcterms:created xsi:type="dcterms:W3CDTF">2020-10-14T05:47:53Z</dcterms:created>
  <dcterms:modified xsi:type="dcterms:W3CDTF">2022-04-24T12:02:36Z</dcterms:modified>
</cp:coreProperties>
</file>