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9" r:id="rId3"/>
    <p:sldId id="258" r:id="rId4"/>
    <p:sldId id="300" r:id="rId5"/>
    <p:sldId id="286" r:id="rId6"/>
    <p:sldId id="287" r:id="rId7"/>
    <p:sldId id="305" r:id="rId8"/>
    <p:sldId id="295" r:id="rId9"/>
    <p:sldId id="296" r:id="rId10"/>
    <p:sldId id="297" r:id="rId11"/>
    <p:sldId id="298" r:id="rId12"/>
    <p:sldId id="308" r:id="rId13"/>
    <p:sldId id="304" r:id="rId14"/>
    <p:sldId id="262" r:id="rId15"/>
    <p:sldId id="290" r:id="rId16"/>
    <p:sldId id="263" r:id="rId17"/>
    <p:sldId id="264" r:id="rId18"/>
    <p:sldId id="292" r:id="rId19"/>
    <p:sldId id="291" r:id="rId20"/>
    <p:sldId id="265" r:id="rId21"/>
    <p:sldId id="266" r:id="rId22"/>
    <p:sldId id="269" r:id="rId23"/>
    <p:sldId id="272" r:id="rId24"/>
    <p:sldId id="274" r:id="rId25"/>
    <p:sldId id="301" r:id="rId26"/>
    <p:sldId id="302" r:id="rId27"/>
    <p:sldId id="306" r:id="rId28"/>
    <p:sldId id="307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lkie.net/rannee-razvitie/hudozhestvenno-esteticheskoe-razvitie-doshkolnikov-po-fgos.html" TargetMode="External"/><Relationship Id="rId2" Type="http://schemas.openxmlformats.org/officeDocument/2006/relationships/hyperlink" Target="https://nsportal.ru/detskii-sad/vospitatelnaya-rabota/2017/01/17/hudozhestvenno-esteticheskoe-razvitie-doshkolnik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&#1086;&#1090;&#1082;&#1088;&#1099;&#1090;&#1099;&#1081;&#1091;&#1088;&#1086;&#1082;.&#1088;&#1092;/%D1%81%D1%82%D0%B0%D1%82%D1%8C%D0%B8/617999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549275"/>
            <a:ext cx="8748464" cy="511175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Выступление на семинаре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dirty="0" smtClean="0"/>
              <a:t>«Художественно- эстетическое</a:t>
            </a:r>
            <a:br>
              <a:rPr lang="ru-RU" dirty="0" smtClean="0"/>
            </a:br>
            <a:r>
              <a:rPr lang="ru-RU" dirty="0" smtClean="0"/>
              <a:t>развитие дошкольников в соответствии с ФГОС»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от 23.10.2018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pic>
        <p:nvPicPr>
          <p:cNvPr id="4" name="Picture 2" descr="Педагогический совет МБДОУ &quot;ЦРР детский сад 81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429000"/>
            <a:ext cx="4248472" cy="299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6228184" y="5085184"/>
            <a:ext cx="252028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/>
              <a:t>Самохвалова</a:t>
            </a:r>
            <a:r>
              <a:rPr lang="ru-RU" sz="1400" b="1" dirty="0" smtClean="0"/>
              <a:t> И.А., старший воспитатель МБДОУ № </a:t>
            </a:r>
            <a:r>
              <a:rPr lang="ru-RU" sz="1100" b="1" dirty="0" smtClean="0"/>
              <a:t>32</a:t>
            </a:r>
            <a:r>
              <a:rPr lang="ru-RU" sz="1400" b="1" dirty="0" smtClean="0"/>
              <a:t> «Почемучка»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1296988" y="296863"/>
            <a:ext cx="7559675" cy="90011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Arial" charset="0"/>
              </a:rPr>
              <a:t>Задачи освоения ОО в старшей группе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0" y="1412875"/>
            <a:ext cx="8855075" cy="5757863"/>
          </a:xfrm>
        </p:spPr>
        <p:txBody>
          <a:bodyPr/>
          <a:lstStyle/>
          <a:p>
            <a:pPr indent="358775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Учить выделять, называть, группировать произведения по видам искусства;</a:t>
            </a:r>
          </a:p>
          <a:p>
            <a:pPr indent="358775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Познакомить с жанрами музыкального и изобразительного искусства;</a:t>
            </a:r>
          </a:p>
          <a:p>
            <a:pPr indent="358775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Познакомить с произведениями живописи;</a:t>
            </a:r>
          </a:p>
          <a:p>
            <a:pPr indent="358775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Подвести к понятиям «народное искусство», «виды и жанры народного искусства»;</a:t>
            </a:r>
          </a:p>
          <a:p>
            <a:pPr indent="358775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Развивать эстетическое восприятие, учить созерцать красоту окружающего мира, совершенствовать изобразительные навыки и умения;</a:t>
            </a:r>
          </a:p>
          <a:p>
            <a:pPr indent="358775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Учить создавать сюжетные композиции;</a:t>
            </a:r>
          </a:p>
          <a:p>
            <a:pPr indent="358775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Продолжать знакомить с изделиями народных промыслов;</a:t>
            </a:r>
          </a:p>
          <a:p>
            <a:pPr indent="358775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Знать особенность изобразительных материалов.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539552" y="296862"/>
            <a:ext cx="8317111" cy="104390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Arial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Arial" charset="0"/>
              </a:rPr>
            </a:br>
            <a:r>
              <a:rPr lang="ru-RU" sz="3600" dirty="0" smtClean="0">
                <a:latin typeface="Times New Roman" pitchFamily="18" charset="0"/>
                <a:cs typeface="Arial" charset="0"/>
              </a:rPr>
              <a:t>Задачи освоения ОО в подготовительной группе 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0" y="1268760"/>
            <a:ext cx="8856663" cy="5219378"/>
          </a:xfrm>
        </p:spPr>
        <p:txBody>
          <a:bodyPr>
            <a:noAutofit/>
          </a:bodyPr>
          <a:lstStyle/>
          <a:p>
            <a:pPr indent="358775">
              <a:lnSpc>
                <a:spcPct val="90000"/>
              </a:lnSpc>
            </a:pPr>
            <a:r>
              <a:rPr lang="ru-RU" sz="2400" dirty="0" smtClean="0">
                <a:latin typeface="Arial" charset="0"/>
                <a:cs typeface="Arial" charset="0"/>
              </a:rPr>
              <a:t>Формировать основы художественной культуры;</a:t>
            </a:r>
          </a:p>
          <a:p>
            <a:pPr indent="358775">
              <a:lnSpc>
                <a:spcPct val="90000"/>
              </a:lnSpc>
            </a:pPr>
            <a:r>
              <a:rPr lang="ru-RU" sz="2400" dirty="0" smtClean="0">
                <a:latin typeface="Arial" charset="0"/>
                <a:cs typeface="Arial" charset="0"/>
              </a:rPr>
              <a:t>Развивать художественное восприятие произведений изобразительного искусства;</a:t>
            </a:r>
          </a:p>
          <a:p>
            <a:pPr indent="358775">
              <a:lnSpc>
                <a:spcPct val="90000"/>
              </a:lnSpc>
            </a:pPr>
            <a:r>
              <a:rPr lang="ru-RU" sz="2400" dirty="0" smtClean="0">
                <a:latin typeface="Arial" charset="0"/>
                <a:cs typeface="Arial" charset="0"/>
              </a:rPr>
              <a:t>Познакомить со спецификой храмовой архитектуры;</a:t>
            </a:r>
          </a:p>
          <a:p>
            <a:pPr indent="358775">
              <a:lnSpc>
                <a:spcPct val="90000"/>
              </a:lnSpc>
            </a:pPr>
            <a:r>
              <a:rPr lang="ru-RU" sz="2400" dirty="0" smtClean="0">
                <a:latin typeface="Arial" charset="0"/>
                <a:cs typeface="Arial" charset="0"/>
              </a:rPr>
              <a:t>Создавать индивидуальные и коллективные рисунки, композиции на темы окружающей жизни и литературных произведений;</a:t>
            </a:r>
          </a:p>
          <a:p>
            <a:pPr indent="358775">
              <a:lnSpc>
                <a:spcPct val="90000"/>
              </a:lnSpc>
            </a:pPr>
            <a:r>
              <a:rPr lang="ru-RU" sz="2400" dirty="0" smtClean="0">
                <a:latin typeface="Arial" charset="0"/>
                <a:cs typeface="Arial" charset="0"/>
              </a:rPr>
              <a:t>Создавать декоративные композиции способами </a:t>
            </a:r>
            <a:r>
              <a:rPr lang="ru-RU" sz="2400" dirty="0" err="1" smtClean="0">
                <a:latin typeface="Arial" charset="0"/>
                <a:cs typeface="Arial" charset="0"/>
              </a:rPr>
              <a:t>налепа</a:t>
            </a:r>
            <a:r>
              <a:rPr lang="ru-RU" sz="2400" dirty="0" smtClean="0">
                <a:latin typeface="Arial" charset="0"/>
                <a:cs typeface="Arial" charset="0"/>
              </a:rPr>
              <a:t> и барельефа;</a:t>
            </a:r>
          </a:p>
          <a:p>
            <a:pPr indent="358775">
              <a:lnSpc>
                <a:spcPct val="90000"/>
              </a:lnSpc>
            </a:pPr>
            <a:r>
              <a:rPr lang="ru-RU" sz="2400" dirty="0" smtClean="0">
                <a:latin typeface="Arial" charset="0"/>
                <a:cs typeface="Arial" charset="0"/>
              </a:rPr>
              <a:t>Определять жанр исполняемого произведения и инструмент на котором исполняется;</a:t>
            </a:r>
          </a:p>
          <a:p>
            <a:pPr indent="358775">
              <a:lnSpc>
                <a:spcPct val="90000"/>
              </a:lnSpc>
            </a:pPr>
            <a:r>
              <a:rPr lang="ru-RU" sz="2400" dirty="0" smtClean="0">
                <a:latin typeface="Arial" charset="0"/>
                <a:cs typeface="Arial" charset="0"/>
              </a:rPr>
              <a:t>Петь индивидуально и коллективно, в сопровождении и без него;</a:t>
            </a:r>
          </a:p>
          <a:p>
            <a:pPr indent="358775">
              <a:lnSpc>
                <a:spcPct val="90000"/>
              </a:lnSpc>
            </a:pPr>
            <a:r>
              <a:rPr lang="ru-RU" sz="2400" dirty="0" smtClean="0">
                <a:latin typeface="Arial" charset="0"/>
                <a:cs typeface="Arial" charset="0"/>
              </a:rPr>
              <a:t>Различать жанры литературных произведений, читать наизусть.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013176"/>
            <a:ext cx="8183880" cy="105156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  <a:lumOff val="75000"/>
                  </a:schemeClr>
                </a:solidFill>
                <a:effectLst/>
              </a:rPr>
              <a:t>.</a:t>
            </a:r>
            <a:endParaRPr lang="ru-RU" dirty="0">
              <a:solidFill>
                <a:schemeClr val="tx2">
                  <a:lumMod val="25000"/>
                  <a:lumOff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Художественно-творческая деятельность</a:t>
            </a:r>
            <a:r>
              <a:rPr lang="ru-RU" dirty="0" smtClean="0"/>
              <a:t> – </a:t>
            </a:r>
          </a:p>
          <a:p>
            <a:pPr algn="ctr">
              <a:buNone/>
            </a:pPr>
            <a:r>
              <a:rPr lang="ru-RU" dirty="0" smtClean="0"/>
              <a:t>деятельность, возникающая у ребенка </a:t>
            </a:r>
            <a:r>
              <a:rPr lang="ru-RU" b="1" dirty="0" smtClean="0"/>
              <a:t>под</a:t>
            </a:r>
            <a:r>
              <a:rPr lang="ru-RU" dirty="0" smtClean="0"/>
              <a:t> </a:t>
            </a:r>
            <a:r>
              <a:rPr lang="ru-RU" b="1" dirty="0" smtClean="0"/>
              <a:t>влиянием </a:t>
            </a:r>
            <a:r>
              <a:rPr lang="ru-RU" dirty="0" smtClean="0"/>
              <a:t>литературного, музыкального произведения или произведения изобразительного искусства</a:t>
            </a:r>
            <a:endParaRPr lang="ru-RU" dirty="0"/>
          </a:p>
        </p:txBody>
      </p:sp>
      <p:pic>
        <p:nvPicPr>
          <p:cNvPr id="2051" name="Picture 3" descr="C:\Users\1\Desktop\обои\картинки дети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861048"/>
            <a:ext cx="3187055" cy="2387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653136"/>
            <a:ext cx="818388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К художественно-эстетической деятельности относится: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rmAutofit/>
          </a:bodyPr>
          <a:lstStyle/>
          <a:p>
            <a:r>
              <a:rPr lang="ru-RU" dirty="0" smtClean="0"/>
              <a:t>Изобразительная деятельность</a:t>
            </a:r>
          </a:p>
          <a:p>
            <a:r>
              <a:rPr lang="ru-RU" dirty="0" smtClean="0"/>
              <a:t>Конструирование</a:t>
            </a:r>
          </a:p>
          <a:p>
            <a:r>
              <a:rPr lang="ru-RU" dirty="0" smtClean="0"/>
              <a:t>Музыкальная деятельность</a:t>
            </a:r>
          </a:p>
          <a:p>
            <a:r>
              <a:rPr lang="ru-RU" dirty="0" smtClean="0"/>
              <a:t>Восприятие художественной литературы 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Театрализованная деятельность</a:t>
            </a:r>
          </a:p>
          <a:p>
            <a:endParaRPr lang="ru-RU" dirty="0"/>
          </a:p>
        </p:txBody>
      </p:sp>
      <p:pic>
        <p:nvPicPr>
          <p:cNvPr id="10241" name="Picture 1" descr="C:\Users\1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124744"/>
            <a:ext cx="2305050" cy="1990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Изобразительная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424936" cy="1296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Развивается интерес к различным видам изобразительной деятельности: рисованию,</a:t>
            </a:r>
          </a:p>
          <a:p>
            <a:pPr>
              <a:buNone/>
            </a:pPr>
            <a:r>
              <a:rPr lang="ru-RU" dirty="0" smtClean="0"/>
              <a:t>лепке, аппликации, художественному труду</a:t>
            </a:r>
            <a:endParaRPr lang="ru-RU" dirty="0"/>
          </a:p>
        </p:txBody>
      </p:sp>
      <p:pic>
        <p:nvPicPr>
          <p:cNvPr id="5" name="Picture 1" descr="C:\Users\Дом\Desktop\56867c6bd927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780928"/>
            <a:ext cx="3581137" cy="36790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530225"/>
            <a:ext cx="9144000" cy="6139135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Рисование</a:t>
            </a:r>
            <a:r>
              <a:rPr lang="ru-RU" dirty="0" smtClean="0"/>
              <a:t> - является ведущим видом изобразительной деятельности в ДОУ. На занятиях по рисованию (предметному, сюжетному, декоративному) дети знакомятся с понятиями симметрии и перспективы, овладевают различными техниками, у них развивается способность к цветопередаче, подбору и смешиванию цветов, созданию фона с переходами оттенков.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Лепка</a:t>
            </a:r>
            <a:r>
              <a:rPr lang="ru-RU" dirty="0" smtClean="0"/>
              <a:t> - в процессе лепки ребёнок осваивает процесс создания трёхмерного изображения. Работа с пластичным материалом (глиной или пластилином) даёт возможность юному творцу изменять форму не один раз, тем самым позволяя достичь совершенства в исполнении задуманного.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Конструирование и аппликация </a:t>
            </a:r>
            <a:r>
              <a:rPr lang="ru-RU" dirty="0" smtClean="0"/>
              <a:t>-  занятия аппликацией и конструированием способствуют развитию чувства ритма. Дети создают композиции из нескольких или множественных элементов. Через этот вид изобразительной деятельности расширяются представления ребёнка о цвете и величине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404664"/>
            <a:ext cx="7941568" cy="12954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Конструктивно-модельная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27584" y="1700213"/>
            <a:ext cx="7402016" cy="223361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400" dirty="0" smtClean="0"/>
              <a:t>Приобщение и развитие интереса к конструктивной деятельности и знакомство с разными видами конструкторов</a:t>
            </a:r>
          </a:p>
          <a:p>
            <a:pPr>
              <a:buNone/>
            </a:pPr>
            <a:r>
              <a:rPr lang="ru-RU" sz="2400" dirty="0" smtClean="0"/>
              <a:t>(строительный материал ,бумага, картон, компьютерное конструирование, природный материал, конструктор, крупногабаритные модули, дизайн)</a:t>
            </a:r>
          </a:p>
        </p:txBody>
      </p:sp>
      <p:pic>
        <p:nvPicPr>
          <p:cNvPr id="36865" name="Picture 1" descr="C:\Users\1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573016"/>
            <a:ext cx="2719189" cy="27191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Музыкальная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19256" cy="25922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dirty="0" smtClean="0"/>
              <a:t>Приобщение к музыкальному искусству, развитие музыкальных способностей, развития удовлетворения потребности в самовыражении.</a:t>
            </a:r>
          </a:p>
          <a:p>
            <a:pPr algn="ctr">
              <a:buNone/>
            </a:pPr>
            <a:r>
              <a:rPr lang="ru-RU" sz="2400" dirty="0" smtClean="0"/>
              <a:t>(слушание, пение, песенное творчество, музыкально-ритмические движения, развитие танцевально -игрового творчества, игра на детских музыкальных инструментах)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5842" name="Picture 2" descr="ÐÐ°ÑÑÐ¸Ð½ÐºÐ¸ Ð¿Ð¾ Ð·Ð°Ð¿ÑÐ¾ÑÑ ÐºÐ°ÑÑÐ¸Ð½ÐºÐ¸ ÑÐµÐ±ÐµÐ½Ð¾Ðº Ð¸ Ð¼ÑÐ·ÑÐºÐ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14394" y="4077072"/>
            <a:ext cx="3702764" cy="23142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438" y="4983163"/>
            <a:ext cx="8183562" cy="10525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Восприятие художественной литературы и фольклора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60438" y="530225"/>
            <a:ext cx="8183562" cy="462696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Знакомство </a:t>
            </a:r>
            <a:r>
              <a:rPr lang="ru-RU" b="1" dirty="0" smtClean="0">
                <a:solidFill>
                  <a:srgbClr val="FF0000"/>
                </a:solidFill>
              </a:rPr>
              <a:t>с малыми жанрами устного народного творчества</a:t>
            </a:r>
            <a:r>
              <a:rPr lang="ru-RU" dirty="0" smtClean="0"/>
              <a:t>: пословицами и поговорками, загадками, </a:t>
            </a:r>
            <a:r>
              <a:rPr lang="ru-RU" dirty="0" err="1" smtClean="0"/>
              <a:t>потешками</a:t>
            </a:r>
            <a:r>
              <a:rPr lang="ru-RU" dirty="0" smtClean="0"/>
              <a:t>, </a:t>
            </a:r>
            <a:r>
              <a:rPr lang="ru-RU" dirty="0" err="1" smtClean="0"/>
              <a:t>закличками</a:t>
            </a:r>
            <a:r>
              <a:rPr lang="ru-RU" dirty="0" smtClean="0"/>
              <a:t>, частушками.</a:t>
            </a:r>
          </a:p>
          <a:p>
            <a:r>
              <a:rPr lang="ru-RU" dirty="0" smtClean="0"/>
              <a:t> Дети легко воспринимают фольклорные образы, их увлекает меткость поговорок и занимательность загадок.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Прослушивание стихотворений, рассказов, сказок </a:t>
            </a:r>
            <a:r>
              <a:rPr lang="ru-RU" dirty="0" smtClean="0"/>
              <a:t>обогащает опыт эстетических переживаний ребят. На занятиях у дошкольников формируется способность пересказывать текст, стимулируется и поощряется словесное творчество (рифмовка строк, придумывание загадок).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Заучивание и выразительное чтение стихотворений </a:t>
            </a:r>
            <a:r>
              <a:rPr lang="ru-RU" dirty="0" smtClean="0"/>
              <a:t>формирует чувственное восприятие описываемых поэтом ситуаций и деталей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438" y="4983163"/>
            <a:ext cx="8183562" cy="10525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Театрализованная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60438" y="530224"/>
            <a:ext cx="8183562" cy="5059015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Дошкольный период образования осуществляет </a:t>
            </a:r>
            <a:r>
              <a:rPr lang="ru-RU" b="1" dirty="0" err="1" smtClean="0">
                <a:solidFill>
                  <a:srgbClr val="FF0000"/>
                </a:solidFill>
              </a:rPr>
              <a:t>предэстетическое</a:t>
            </a:r>
            <a:r>
              <a:rPr lang="ru-RU" b="1" dirty="0" smtClean="0">
                <a:solidFill>
                  <a:srgbClr val="FF0000"/>
                </a:solidFill>
              </a:rPr>
              <a:t> изучение театрального искусства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Поскольку ведущей формой деятельности у детей дошкольного  возраста является игра, работа в этом направлении ведётся через проведение игр-</a:t>
            </a:r>
            <a:r>
              <a:rPr lang="ru-RU" b="1" dirty="0" smtClean="0">
                <a:solidFill>
                  <a:srgbClr val="FF0000"/>
                </a:solidFill>
              </a:rPr>
              <a:t>драматизаций – «игра в театр»</a:t>
            </a:r>
            <a:r>
              <a:rPr lang="ru-RU" dirty="0" smtClean="0"/>
              <a:t> </a:t>
            </a:r>
          </a:p>
          <a:p>
            <a:r>
              <a:rPr lang="ru-RU" dirty="0" smtClean="0"/>
              <a:t>Можно сказать, что во время игры в театр происходит </a:t>
            </a:r>
            <a:r>
              <a:rPr lang="ru-RU" b="1" dirty="0" smtClean="0">
                <a:solidFill>
                  <a:srgbClr val="FF0000"/>
                </a:solidFill>
              </a:rPr>
              <a:t>синтез основных видов художественно-эстетической деятельности</a:t>
            </a:r>
            <a:r>
              <a:rPr lang="ru-RU" dirty="0" smtClean="0"/>
              <a:t>: развитие навыка художественной речи через воспроизведение в сценической форме литературного произведения, расширение музыкального восприятия при исполнении песен и мелодий в сценке, совершенствование изобразительных способностей на стадии оформления декораций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98688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«Концепция долгосрочного социально-экономического развития Российской Федерации на период до 2020 г.»</a:t>
            </a:r>
            <a:endParaRPr lang="ru-RU" b="1" u="sng" dirty="0" smtClean="0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Arial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Arial" charset="0"/>
              </a:rPr>
              <a:t>«Актуальным направлением модернизации системы образования является художественно-эстетическое воспитание, как одно из основных средств духовно-нравственного, культурного развития личности»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cs typeface="Arial" charset="0"/>
              </a:rPr>
              <a:t> "Концепция дошкольного воспитания" </a:t>
            </a:r>
          </a:p>
          <a:p>
            <a:pPr algn="ctr">
              <a:buNone/>
            </a:pPr>
            <a:endParaRPr lang="ru-RU" dirty="0" smtClean="0">
              <a:cs typeface="Arial" charset="0"/>
            </a:endParaRPr>
          </a:p>
          <a:p>
            <a:pPr algn="ctr">
              <a:buNone/>
            </a:pPr>
            <a:r>
              <a:rPr lang="ru-RU" dirty="0" smtClean="0">
                <a:cs typeface="Arial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«Искусство является уникальным средством формирования важнейших сторон психической жизни - эмоциональной сферы, образного мышления, художественных и творческих способностей"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780928"/>
            <a:ext cx="8183880" cy="1728192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Художественно-эстетическое развитие осуществляется в процессе:</a:t>
            </a:r>
            <a:endParaRPr lang="ru-RU" dirty="0"/>
          </a:p>
        </p:txBody>
      </p:sp>
      <p:sp>
        <p:nvSpPr>
          <p:cNvPr id="4" name="Пятно 2 3"/>
          <p:cNvSpPr/>
          <p:nvPr/>
        </p:nvSpPr>
        <p:spPr>
          <a:xfrm>
            <a:off x="179512" y="620688"/>
            <a:ext cx="4248472" cy="237626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Режимных моментов</a:t>
            </a:r>
            <a:endParaRPr lang="ru-RU" b="1" dirty="0"/>
          </a:p>
        </p:txBody>
      </p:sp>
      <p:sp>
        <p:nvSpPr>
          <p:cNvPr id="5" name="Пятно 2 4"/>
          <p:cNvSpPr/>
          <p:nvPr/>
        </p:nvSpPr>
        <p:spPr>
          <a:xfrm>
            <a:off x="4067944" y="620688"/>
            <a:ext cx="4680520" cy="244827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Образовательной и совместной деятельности</a:t>
            </a:r>
            <a:endParaRPr lang="ru-RU" b="1" dirty="0"/>
          </a:p>
        </p:txBody>
      </p:sp>
      <p:sp>
        <p:nvSpPr>
          <p:cNvPr id="6" name="Пятно 2 5"/>
          <p:cNvSpPr/>
          <p:nvPr/>
        </p:nvSpPr>
        <p:spPr>
          <a:xfrm>
            <a:off x="0" y="4725144"/>
            <a:ext cx="4788024" cy="213285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Самостоятельной деятельности</a:t>
            </a:r>
            <a:endParaRPr lang="ru-RU" b="1" dirty="0"/>
          </a:p>
        </p:txBody>
      </p:sp>
      <p:sp>
        <p:nvSpPr>
          <p:cNvPr id="7" name="Пятно 2 6"/>
          <p:cNvSpPr/>
          <p:nvPr/>
        </p:nvSpPr>
        <p:spPr>
          <a:xfrm>
            <a:off x="4427984" y="4653136"/>
            <a:ext cx="4716016" cy="220486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Взаимодействие с семьёй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Формы работы с детьми по образовательной области «Художественно-эстетического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развитие»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7715200" cy="447977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5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Режимные моменты: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Игра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Игровые упражнения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Проблемные ситуации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Индивидуальная работа с детьми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Проектная деятельность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Создание коллекции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Выставка репродукций произведений живописи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Развивающие игры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Рассматривание чертежей и схем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Празднование дней рождения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/>
              <a:t>Инсценирование</a:t>
            </a:r>
            <a:r>
              <a:rPr lang="ru-RU" sz="2000" dirty="0" smtClean="0"/>
              <a:t> песен, импровизации образов сказочных животных.</a:t>
            </a:r>
          </a:p>
          <a:p>
            <a:pPr>
              <a:buFont typeface="Wingdings" pitchFamily="2" charset="2"/>
              <a:buChar char="Ø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5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Совместная деятельность:</a:t>
            </a:r>
          </a:p>
          <a:p>
            <a:pPr algn="ctr">
              <a:buNone/>
            </a:pP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Рассматривание предметов искусства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Беседа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Экспериментирование с материалом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Рисование, аппликация, лепка и художественный труд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Интегрированные занятия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Дидактические игры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Художественный досуг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Конкурсы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Выставки работ декоративно-прикладного искусства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Театрализованная деятельность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Слушание музыкальных сказок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Беседы с детьми о музыке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Просмотр мультфильмов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Рассматривание иллюстраций в детских книгах, репродукций и предметов окружающей действительности</a:t>
            </a:r>
          </a:p>
          <a:p>
            <a:pPr>
              <a:buFont typeface="Wingdings" pitchFamily="2" charset="2"/>
              <a:buChar char="Ø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Самостоятельная деятельность:</a:t>
            </a:r>
          </a:p>
          <a:p>
            <a:pPr algn="ctr"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Самостоятельно-художественное творчество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Игра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Создание условий самостоятельной музыкальной деятельности в группе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/>
              <a:t>Инсценирование</a:t>
            </a:r>
            <a:r>
              <a:rPr lang="ru-RU" sz="2000" dirty="0" smtClean="0"/>
              <a:t> содержания песен, хоровод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Составление композиций танца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Музыкально-дидактические игры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Игры драматизации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Оркестр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с семьёй:</a:t>
            </a:r>
            <a:endParaRPr lang="ru-RU" sz="320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Совместная организация выставок детского творчества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Организация тематических консультаций папок-передвижек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Организация мероприятий, направленных на распространение семейного опыта художественно-эстетического воспитания ребёнка (круглый стол, альбомы семейного воспитания и д.р.)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Участие родителей и детей в театрализованной деятельности, совместная постановка спектаклей, организация декораций и костюмов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Проведение праздников, досугов, литературных и музыкальных вечеров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Создание семейный клубов по интересам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Поэтическая гостиная, чтение стихов детьми и родителями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Анкетирование родителей с целью изучения их представлений об эстетическом воспитании детей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860032" y="533400"/>
            <a:ext cx="3650552" cy="231953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Успешность художественно-эстетической деятельности ???</a:t>
            </a:r>
            <a:endParaRPr lang="ru-RU" sz="28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5538847" y="2708920"/>
            <a:ext cx="2971800" cy="2944994"/>
          </a:xfrm>
        </p:spPr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761373" y="930144"/>
            <a:ext cx="4242676" cy="47244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Определяется </a:t>
            </a:r>
            <a:r>
              <a:rPr lang="ru-RU" dirty="0" smtClean="0">
                <a:solidFill>
                  <a:srgbClr val="FF0000"/>
                </a:solidFill>
              </a:rPr>
              <a:t>увлеченностью</a:t>
            </a:r>
            <a:r>
              <a:rPr lang="ru-RU" dirty="0" smtClean="0"/>
              <a:t> и способностью детей </a:t>
            </a:r>
            <a:r>
              <a:rPr lang="ru-RU" dirty="0" smtClean="0">
                <a:solidFill>
                  <a:srgbClr val="FF0000"/>
                </a:solidFill>
              </a:rPr>
              <a:t>свободно </a:t>
            </a:r>
            <a:r>
              <a:rPr lang="ru-RU" dirty="0" smtClean="0"/>
              <a:t>использовать приобретённые знания, умения и навыки в самом процессе деятельности и находить </a:t>
            </a:r>
            <a:r>
              <a:rPr lang="ru-RU" dirty="0" smtClean="0">
                <a:solidFill>
                  <a:srgbClr val="FF0000"/>
                </a:solidFill>
              </a:rPr>
              <a:t>оригинальные решения задач</a:t>
            </a:r>
          </a:p>
          <a:p>
            <a:endParaRPr lang="ru-RU" dirty="0"/>
          </a:p>
        </p:txBody>
      </p:sp>
      <p:pic>
        <p:nvPicPr>
          <p:cNvPr id="8" name="Picture 2" descr="C:\Users\1\Desktop\Без названия.jpg"/>
          <p:cNvPicPr>
            <a:picLocks noChangeAspect="1" noChangeArrowheads="1"/>
          </p:cNvPicPr>
          <p:nvPr/>
        </p:nvPicPr>
        <p:blipFill>
          <a:blip r:embed="rId2" cstate="print"/>
          <a:srcRect r="21355"/>
          <a:stretch>
            <a:fillRect/>
          </a:stretch>
        </p:blipFill>
        <p:spPr bwMode="auto">
          <a:xfrm>
            <a:off x="5076056" y="3140968"/>
            <a:ext cx="3253452" cy="27529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13176"/>
            <a:ext cx="8183880" cy="10218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618728"/>
          </a:xfrm>
        </p:spPr>
        <p:txBody>
          <a:bodyPr/>
          <a:lstStyle/>
          <a:p>
            <a:pPr algn="ctr">
              <a:buNone/>
            </a:pPr>
            <a:r>
              <a:rPr lang="ru-RU" sz="32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«Порыв к творчеству может также легко угаснуть, как и возник, если оставить его без пищи»</a:t>
            </a:r>
          </a:p>
          <a:p>
            <a:pPr algn="r">
              <a:buNone/>
            </a:pPr>
            <a:r>
              <a:rPr lang="ru-RU" dirty="0" smtClean="0"/>
              <a:t>К. Паустовский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97A22-6694-4910-97CD-6DE4C3C95D31}" type="slidenum">
              <a:rPr lang="ru-RU" smtClean="0"/>
              <a:pPr/>
              <a:t>26</a:t>
            </a:fld>
            <a:endParaRPr lang="ru-RU"/>
          </a:p>
        </p:txBody>
      </p:sp>
      <p:pic>
        <p:nvPicPr>
          <p:cNvPr id="3073" name="Picture 1" descr="C:\Users\1\Desktop\6zEd5hhhuw4.jpg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755576" y="2708920"/>
            <a:ext cx="4499992" cy="33749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rgbClr val="FF0000"/>
                </a:solidFill>
              </a:rPr>
              <a:t>«</a:t>
            </a:r>
            <a:r>
              <a:rPr lang="ru-RU" i="1" dirty="0" smtClean="0">
                <a:solidFill>
                  <a:srgbClr val="FF0000"/>
                </a:solidFill>
              </a:rPr>
              <a:t>Творчество рождает творца»</a:t>
            </a:r>
            <a:br>
              <a:rPr lang="ru-RU" i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И помните:</a:t>
            </a:r>
            <a:endParaRPr lang="ru-RU" dirty="0"/>
          </a:p>
        </p:txBody>
      </p:sp>
      <p:pic>
        <p:nvPicPr>
          <p:cNvPr id="41986" name="Picture 2" descr="ÐÐ°ÑÑÐ¸Ð½ÐºÐ¸ Ð¿Ð¾ Ð·Ð°Ð¿ÑÐ¾ÑÑ ÐºÐ°ÑÑÐ¸Ð½ÐºÐ¸ ÑÐµÐ±ÐµÐ½Ð¾Ðº Ð¸ ÑÐ²Ð¾ÑÑÐµÑÑÐ²Ð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204864"/>
            <a:ext cx="4968552" cy="26498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Литература и </a:t>
            </a:r>
            <a:r>
              <a:rPr lang="ru-RU" dirty="0" smtClean="0"/>
              <a:t>интернет-ресурс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Баранова, Е. В., Савельева, А. М. От навыков к творчеству: обучение детей 2-7 лет технике рисования. – М.: Мозаика-Синтез, 2010. – 288 с. </a:t>
            </a:r>
          </a:p>
          <a:p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Голоменникова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, О. А. Радость творчества. Ознакомление детей 5-7 лет с народным искусством. – М.: Мозаика-Синтез, 2010. – 205 с.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Комарова, Т. С. Детское художественное творчество. – М.: Мозаика-Синтез, 2010. – 315 с.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 Комарова, Т. С.,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Филлипс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, О. Ю. Эстетическая развивающая среда. – М.: Академия, 2010. – 231 с.</a:t>
            </a:r>
          </a:p>
          <a:p>
            <a:r>
              <a:rPr lang="ru-RU" sz="21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https://nsportal.ru/detskii-sad/vospitatelnaya-rabota/2017/01/17/hudozhestvenno-esteticheskoe-razvitie-doshkolnikov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https://melkie.net/rannee-razvitie/hudozhestvenno-esteticheskoe-razvitie-doshkolnikov-po-fgos.html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http://xn--i1abbnckbmcl9fb.xn--p1ai/%D1%81%D1%82%D0%B0%D1%82%D1%8C%D0%B8/617999/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обои\картинки дети\852d443ed4dd2322640e12d0467d2fb6.jpg"/>
          <p:cNvPicPr>
            <a:picLocks noChangeAspect="1" noChangeArrowheads="1"/>
          </p:cNvPicPr>
          <p:nvPr/>
        </p:nvPicPr>
        <p:blipFill>
          <a:blip r:embed="rId2" cstate="print"/>
          <a:srcRect l="5644" b="4351"/>
          <a:stretch>
            <a:fillRect/>
          </a:stretch>
        </p:blipFill>
        <p:spPr bwMode="auto">
          <a:xfrm>
            <a:off x="2843808" y="3933056"/>
            <a:ext cx="3504389" cy="266429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72819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Образовательная область </a:t>
            </a:r>
            <a:br>
              <a:rPr lang="ru-RU" sz="2800" dirty="0" smtClean="0"/>
            </a:br>
            <a:r>
              <a:rPr lang="ru-RU" sz="2800" dirty="0" smtClean="0"/>
              <a:t>«Художественно-эстетическое развитие» </a:t>
            </a:r>
            <a:br>
              <a:rPr lang="ru-RU" sz="28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230425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ru-RU" sz="2000" u="sng" dirty="0" smtClean="0"/>
          </a:p>
          <a:p>
            <a:pPr algn="just"/>
            <a:endParaRPr lang="ru-RU" sz="2000" u="sng" dirty="0" smtClean="0"/>
          </a:p>
          <a:p>
            <a:pPr algn="just"/>
            <a:r>
              <a:rPr lang="ru-RU" sz="2000" u="sng" dirty="0" smtClean="0"/>
              <a:t>Цель</a:t>
            </a:r>
            <a:r>
              <a:rPr lang="ru-RU" sz="2000" dirty="0" smtClean="0"/>
              <a:t> : Формирование интереса к </a:t>
            </a:r>
            <a:r>
              <a:rPr lang="ru-RU" sz="2000" b="1" dirty="0" smtClean="0">
                <a:solidFill>
                  <a:srgbClr val="FF0000"/>
                </a:solidFill>
              </a:rPr>
              <a:t>эстетической стороне окружающей действительности</a:t>
            </a:r>
            <a:r>
              <a:rPr lang="ru-RU" sz="2000" dirty="0" smtClean="0"/>
              <a:t>, удовлетворение потребности детей в самовыражении, развитии музыкальности, способности эмоционально воспринимать музыку, литературу, живопись</a:t>
            </a:r>
          </a:p>
          <a:p>
            <a:pPr algn="just"/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Художественно- эстетическое развитие предполагает: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404664"/>
            <a:ext cx="8183880" cy="460851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развитие предпосылок ценностно-смыслового восприятия и понимания произведений искусства (словесного, музыкального, изобразительного), </a:t>
            </a:r>
          </a:p>
          <a:p>
            <a:r>
              <a:rPr lang="ru-RU" dirty="0" smtClean="0"/>
              <a:t>понимание мира природы; </a:t>
            </a:r>
          </a:p>
          <a:p>
            <a:r>
              <a:rPr lang="ru-RU" dirty="0" smtClean="0"/>
              <a:t>становление эстетического отношения к окружающему миру; </a:t>
            </a:r>
          </a:p>
          <a:p>
            <a:r>
              <a:rPr lang="ru-RU" dirty="0" smtClean="0"/>
              <a:t>формирование элементарных представлений о видах искусства; </a:t>
            </a:r>
          </a:p>
          <a:p>
            <a:r>
              <a:rPr lang="ru-RU" dirty="0" smtClean="0"/>
              <a:t>восприятие музыки, художественной литературы, фольклора</a:t>
            </a:r>
          </a:p>
          <a:p>
            <a:r>
              <a:rPr lang="ru-RU" dirty="0" smtClean="0"/>
              <a:t>стимулирование сопереживания персонажам художественных произведений; </a:t>
            </a:r>
          </a:p>
          <a:p>
            <a:r>
              <a:rPr lang="ru-RU" dirty="0" smtClean="0"/>
              <a:t>реализацию самостоятельной творческой деятельности детей ( изобразительной, конструктивно- модельной, музыкальной)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ÐÐ°ÑÑÐ¸Ð½ÐºÐ¸ Ð¿Ð¾ Ð·Ð°Ð¿ÑÐ¾ÑÑ ÐºÐ°ÑÑÐ¸Ð½ÐºÐ¸ ÑÐµÐ±ÐµÐ½Ð¾Ðº Ð¸ Ð¸ÑÐºÑÑÑÑÐ²Ð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834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51520" y="530225"/>
            <a:ext cx="8607667" cy="5347047"/>
          </a:xfrm>
        </p:spPr>
        <p:txBody>
          <a:bodyPr/>
          <a:lstStyle/>
          <a:p>
            <a:pPr algn="ctr">
              <a:buNone/>
            </a:pPr>
            <a:r>
              <a:rPr lang="ru-RU" i="1" dirty="0" smtClean="0"/>
              <a:t>Однако в последнее время в этой области решается более широкий круг задач:</a:t>
            </a:r>
          </a:p>
          <a:p>
            <a:pPr algn="ctr">
              <a:buNone/>
            </a:pPr>
            <a:endParaRPr lang="ru-RU" dirty="0" smtClean="0"/>
          </a:p>
          <a:p>
            <a:pPr algn="ctr"/>
            <a:r>
              <a:rPr lang="ru-RU" dirty="0" smtClean="0"/>
              <a:t>развитие творческого потенциала ребенка;</a:t>
            </a:r>
          </a:p>
          <a:p>
            <a:pPr algn="ctr"/>
            <a:r>
              <a:rPr lang="ru-RU" dirty="0" smtClean="0"/>
              <a:t>развитие образного, ассоциативного мышления;</a:t>
            </a:r>
          </a:p>
          <a:p>
            <a:pPr algn="ctr"/>
            <a:r>
              <a:rPr lang="ru-RU" dirty="0" smtClean="0"/>
              <a:t>развитие самостоятельности и творческой активности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  <a:lumOff val="75000"/>
                  </a:schemeClr>
                </a:solidFill>
                <a:effectLst/>
              </a:rPr>
              <a:t>.</a:t>
            </a:r>
            <a:endParaRPr lang="ru-RU" dirty="0">
              <a:solidFill>
                <a:schemeClr val="tx2">
                  <a:lumMod val="25000"/>
                  <a:lumOff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Художественно-эстетическое развитие</a:t>
            </a:r>
            <a:r>
              <a:rPr lang="ru-RU" dirty="0" smtClean="0"/>
              <a:t> детей дошкольного возраста включает:</a:t>
            </a:r>
          </a:p>
          <a:p>
            <a:pPr algn="ctr"/>
            <a:r>
              <a:rPr lang="ru-RU" dirty="0" smtClean="0"/>
              <a:t>1)</a:t>
            </a:r>
            <a:r>
              <a:rPr lang="ru-RU" b="1" dirty="0" smtClean="0"/>
              <a:t> опыт эмоционально-нравственного отношения</a:t>
            </a:r>
            <a:r>
              <a:rPr lang="ru-RU" dirty="0" smtClean="0"/>
              <a:t> ребенка к окружающей действительности, воплощенный в музыке, изобразительном искусстве и художественных произведениях;</a:t>
            </a:r>
            <a:br>
              <a:rPr lang="ru-RU" dirty="0" smtClean="0"/>
            </a:br>
            <a:endParaRPr lang="ru-RU" dirty="0" smtClean="0"/>
          </a:p>
          <a:p>
            <a:pPr algn="ctr"/>
            <a:r>
              <a:rPr lang="ru-RU" dirty="0" smtClean="0"/>
              <a:t>2) </a:t>
            </a:r>
            <a:r>
              <a:rPr lang="ru-RU" b="1" dirty="0" smtClean="0"/>
              <a:t>опыт</a:t>
            </a:r>
            <a:r>
              <a:rPr lang="ru-RU" dirty="0" smtClean="0"/>
              <a:t> художественно-творческой </a:t>
            </a:r>
            <a:r>
              <a:rPr lang="ru-RU" b="1" dirty="0" smtClean="0"/>
              <a:t>деятельности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  <a:lumOff val="75000"/>
                  </a:schemeClr>
                </a:solidFill>
                <a:effectLst/>
              </a:rPr>
              <a:t>.</a:t>
            </a:r>
            <a:endParaRPr lang="ru-RU" dirty="0">
              <a:solidFill>
                <a:schemeClr val="tx2">
                  <a:lumMod val="25000"/>
                  <a:lumOff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308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Содержание</a:t>
            </a:r>
            <a:r>
              <a:rPr lang="ru-RU" dirty="0" smtClean="0"/>
              <a:t> образовательной области «Художественно-эстетическое развитие» включает, в том числе, </a:t>
            </a:r>
            <a:r>
              <a:rPr lang="ru-RU" b="1" dirty="0" smtClean="0"/>
              <a:t>знания и умения в изобразительной, конструктивно-модельной, музыкальной деятельности</a:t>
            </a: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(ребенок, в соответствии со своими возрастными возможностями и особенностями, должен знать сказки, песни, стихотворения; уметь танцевать, конструировать, рисовать)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1296988" y="296862"/>
            <a:ext cx="7559675" cy="1331937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Arial" charset="0"/>
              </a:rPr>
              <a:t>Задачи </a:t>
            </a:r>
            <a:r>
              <a:rPr lang="ru-RU" dirty="0" smtClean="0">
                <a:latin typeface="Times New Roman" pitchFamily="18" charset="0"/>
                <a:cs typeface="Arial" charset="0"/>
              </a:rPr>
              <a:t>освоения ОО </a:t>
            </a:r>
            <a:r>
              <a:rPr lang="ru-RU" sz="3600" dirty="0" smtClean="0">
                <a:latin typeface="Times New Roman" pitchFamily="18" charset="0"/>
                <a:cs typeface="Arial" charset="0"/>
              </a:rPr>
              <a:t>в первой и во второй младшей группе :</a:t>
            </a:r>
            <a:r>
              <a:rPr lang="ru-RU" dirty="0" smtClean="0">
                <a:cs typeface="Arial" charset="0"/>
              </a:rPr>
              <a:t> 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>
          <a:xfrm>
            <a:off x="0" y="1628775"/>
            <a:ext cx="8855075" cy="4859338"/>
          </a:xfrm>
        </p:spPr>
        <p:txBody>
          <a:bodyPr/>
          <a:lstStyle/>
          <a:p>
            <a:pPr indent="358775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готовить к восприятию произведений искусства;</a:t>
            </a:r>
          </a:p>
          <a:p>
            <a:pPr indent="358775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готовить детей к посещению театра;</a:t>
            </a:r>
          </a:p>
          <a:p>
            <a:pPr indent="358775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приобщать к декоративной деятельности;</a:t>
            </a:r>
          </a:p>
          <a:p>
            <a:pPr indent="358775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способствовать развитию певческих навыков;</a:t>
            </a:r>
          </a:p>
          <a:p>
            <a:pPr indent="358775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познакомить с тремя музыкальными жанрами;</a:t>
            </a:r>
          </a:p>
          <a:p>
            <a:pPr indent="358775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вызвать интерес к процессу рисования как деятельности, дающей результат;</a:t>
            </a:r>
          </a:p>
          <a:p>
            <a:pPr indent="358775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 познакомить с материалами для рисования (карандашами, красками) и приемами пользования ими;</a:t>
            </a:r>
          </a:p>
          <a:p>
            <a:pPr indent="358775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 научить пониманию рисунка взрослого как изображения предмета;</a:t>
            </a:r>
          </a:p>
          <a:p>
            <a:pPr indent="358775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рассказывать содержание произведения с опорой на рисунки и на вопросы воспитателя.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1187624" y="1"/>
            <a:ext cx="7669039" cy="908719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Arial" charset="0"/>
              </a:rPr>
              <a:t>Задачи освоения ОО в средней группе: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323528" y="908720"/>
            <a:ext cx="8531547" cy="5949280"/>
          </a:xfrm>
        </p:spPr>
        <p:txBody>
          <a:bodyPr>
            <a:normAutofit/>
          </a:bodyPr>
          <a:lstStyle/>
          <a:p>
            <a:pPr indent="358775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Приобщать детей к восприятию искусства, развивать интерес к нему;</a:t>
            </a:r>
          </a:p>
          <a:p>
            <a:pPr indent="358775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Познакомить детей с профессиями артиста, художника, композитора;</a:t>
            </a:r>
          </a:p>
          <a:p>
            <a:pPr indent="358775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Познакомить с архитектурой;</a:t>
            </a:r>
          </a:p>
          <a:p>
            <a:pPr indent="358775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Закреплять знания о книге, книжной иллюстрации;</a:t>
            </a:r>
          </a:p>
          <a:p>
            <a:pPr indent="358775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Продолжать развивать интерес к изобразительной деятельности;</a:t>
            </a:r>
          </a:p>
          <a:p>
            <a:pPr indent="358775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Обогащать представления детей об искусстве;</a:t>
            </a:r>
          </a:p>
          <a:p>
            <a:pPr indent="358775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Продолжать развивать интерес к лепке;</a:t>
            </a:r>
          </a:p>
          <a:p>
            <a:pPr indent="358775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Воспитывать интерес к аппликации, усложняя ее содержание и расширяя возможности создания разнообразных изображений; </a:t>
            </a:r>
          </a:p>
          <a:p>
            <a:pPr indent="358775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  <a:cs typeface="Arial" charset="0"/>
              </a:rPr>
              <a:t>Узнавать песни по мелодии, выполнять танцевальные движения, играть на музыкальных инструментах.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693</TotalTime>
  <Words>1295</Words>
  <Application>Microsoft Office PowerPoint</Application>
  <PresentationFormat>Экран (4:3)</PresentationFormat>
  <Paragraphs>176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Аспект</vt:lpstr>
      <vt:lpstr> Выступление на семинаре «Художественно- эстетическое развитие дошкольников в соответствии с ФГОС»  от 23.10.2018   </vt:lpstr>
      <vt:lpstr>АКТУАЛЬНОСТЬ</vt:lpstr>
      <vt:lpstr> Образовательная область  «Художественно-эстетическое развитие»  </vt:lpstr>
      <vt:lpstr>Художественно- эстетическое развитие предполагает:</vt:lpstr>
      <vt:lpstr>Слайд 5</vt:lpstr>
      <vt:lpstr>.</vt:lpstr>
      <vt:lpstr>.</vt:lpstr>
      <vt:lpstr>Задачи освоения ОО в первой и во второй младшей группе : </vt:lpstr>
      <vt:lpstr>Задачи освоения ОО в средней группе:</vt:lpstr>
      <vt:lpstr>Задачи освоения ОО в старшей группе</vt:lpstr>
      <vt:lpstr> Задачи освоения ОО в подготовительной группе </vt:lpstr>
      <vt:lpstr>.</vt:lpstr>
      <vt:lpstr>   К художественно-эстетической деятельности относится:</vt:lpstr>
      <vt:lpstr>Изобразительная деятельность</vt:lpstr>
      <vt:lpstr>Слайд 15</vt:lpstr>
      <vt:lpstr>Конструктивно-модельная деятельность</vt:lpstr>
      <vt:lpstr>Музыкальная деятельность</vt:lpstr>
      <vt:lpstr>Восприятие художественной литературы и фольклора</vt:lpstr>
      <vt:lpstr>Театрализованная деятельность</vt:lpstr>
      <vt:lpstr>Художественно-эстетическое развитие осуществляется в процессе:</vt:lpstr>
      <vt:lpstr>Формы работы с детьми по образовательной области «Художественно-эстетического развитие»</vt:lpstr>
      <vt:lpstr>Слайд 22</vt:lpstr>
      <vt:lpstr>Слайд 23</vt:lpstr>
      <vt:lpstr>Слайд 24</vt:lpstr>
      <vt:lpstr>Успешность художественно-эстетической деятельности ???</vt:lpstr>
      <vt:lpstr> </vt:lpstr>
      <vt:lpstr>«Творчество рождает творца» </vt:lpstr>
      <vt:lpstr>Литература и интернет-ресурс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СОШ №668 имени Героя Советского Союза В.П. Кислякова дошкольное отделение №1485 </dc:title>
  <dc:creator>Дом</dc:creator>
  <cp:lastModifiedBy>Master</cp:lastModifiedBy>
  <cp:revision>84</cp:revision>
  <dcterms:created xsi:type="dcterms:W3CDTF">2015-05-16T15:11:09Z</dcterms:created>
  <dcterms:modified xsi:type="dcterms:W3CDTF">2018-10-25T06:21:11Z</dcterms:modified>
</cp:coreProperties>
</file>