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9" r:id="rId3"/>
    <p:sldId id="257" r:id="rId4"/>
    <p:sldId id="270" r:id="rId5"/>
    <p:sldId id="264" r:id="rId6"/>
    <p:sldId id="258" r:id="rId7"/>
    <p:sldId id="282" r:id="rId8"/>
    <p:sldId id="260" r:id="rId9"/>
    <p:sldId id="266" r:id="rId10"/>
    <p:sldId id="274" r:id="rId11"/>
    <p:sldId id="290" r:id="rId12"/>
    <p:sldId id="291" r:id="rId13"/>
    <p:sldId id="294"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24" autoAdjust="0"/>
  </p:normalViewPr>
  <p:slideViewPr>
    <p:cSldViewPr>
      <p:cViewPr>
        <p:scale>
          <a:sx n="100" d="100"/>
          <a:sy n="100" d="100"/>
        </p:scale>
        <p:origin x="12" y="14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5361B-959D-4B72-97D0-A1D643A3C1E0}" type="datetimeFigureOut">
              <a:rPr lang="ru-RU" smtClean="0"/>
              <a:t>22.05.2022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EC35C-A820-4CF9-9758-7BB31C41EE25}" type="slidenum">
              <a:rPr lang="ru-RU" smtClean="0"/>
              <a:t>‹#›</a:t>
            </a:fld>
            <a:endParaRPr lang="ru-RU"/>
          </a:p>
        </p:txBody>
      </p:sp>
    </p:spTree>
    <p:extLst>
      <p:ext uri="{BB962C8B-B14F-4D97-AF65-F5344CB8AC3E}">
        <p14:creationId xmlns:p14="http://schemas.microsoft.com/office/powerpoint/2010/main" val="363502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FEC35C-A820-4CF9-9758-7BB31C41EE25}" type="slidenum">
              <a:rPr lang="ru-RU" smtClean="0"/>
              <a:t>14</a:t>
            </a:fld>
            <a:endParaRPr lang="ru-RU"/>
          </a:p>
        </p:txBody>
      </p:sp>
    </p:spTree>
    <p:extLst>
      <p:ext uri="{BB962C8B-B14F-4D97-AF65-F5344CB8AC3E}">
        <p14:creationId xmlns:p14="http://schemas.microsoft.com/office/powerpoint/2010/main" val="112563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22.05.2022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22.05.2022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22.05.2022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88640"/>
            <a:ext cx="7630616" cy="2160240"/>
          </a:xfrm>
        </p:spPr>
        <p:txBody>
          <a:bodyPr>
            <a:normAutofit/>
          </a:bodyPr>
          <a:lstStyle/>
          <a:p>
            <a:r>
              <a:rPr lang="ru-RU" sz="3600" b="1" dirty="0" smtClean="0">
                <a:solidFill>
                  <a:srgbClr val="FF0000"/>
                </a:solidFill>
              </a:rPr>
              <a:t>МАТЕМАТИЧЕСКАЯ ПРОГУЛКА </a:t>
            </a:r>
            <a:br>
              <a:rPr lang="ru-RU" sz="3600" b="1" dirty="0" smtClean="0">
                <a:solidFill>
                  <a:srgbClr val="FF0000"/>
                </a:solidFill>
              </a:rPr>
            </a:br>
            <a:r>
              <a:rPr lang="ru-RU" sz="3600" b="1" dirty="0" smtClean="0">
                <a:solidFill>
                  <a:srgbClr val="FF0000"/>
                </a:solidFill>
              </a:rPr>
              <a:t>В ДЕТСКОМ САДУ</a:t>
            </a:r>
            <a:endParaRPr lang="ru-RU" sz="3600" b="1" dirty="0">
              <a:solidFill>
                <a:srgbClr val="FF0000"/>
              </a:solidFill>
            </a:endParaRPr>
          </a:p>
        </p:txBody>
      </p:sp>
      <p:sp>
        <p:nvSpPr>
          <p:cNvPr id="3" name="Подзаголовок 2"/>
          <p:cNvSpPr>
            <a:spLocks noGrp="1"/>
          </p:cNvSpPr>
          <p:nvPr>
            <p:ph type="subTitle" idx="1"/>
          </p:nvPr>
        </p:nvSpPr>
        <p:spPr>
          <a:xfrm>
            <a:off x="2771800" y="3789040"/>
            <a:ext cx="5976664" cy="2304256"/>
          </a:xfrm>
        </p:spPr>
        <p:txBody>
          <a:bodyPr>
            <a:noAutofit/>
          </a:bodyPr>
          <a:lstStyle/>
          <a:p>
            <a:endParaRPr lang="ru-RU" b="1" dirty="0" smtClean="0">
              <a:solidFill>
                <a:srgbClr val="7030A0"/>
              </a:solidFill>
            </a:endParaRPr>
          </a:p>
          <a:p>
            <a:r>
              <a:rPr lang="ru-RU" b="1" dirty="0" smtClean="0">
                <a:solidFill>
                  <a:srgbClr val="7030A0"/>
                </a:solidFill>
              </a:rPr>
              <a:t>МБДОУ №48 «ЛУЧИК», ГРУППА №1 «ЛУНТИК».</a:t>
            </a:r>
          </a:p>
          <a:p>
            <a:endParaRPr lang="ru-RU" b="1" dirty="0">
              <a:solidFill>
                <a:srgbClr val="7030A0"/>
              </a:solidFill>
            </a:endParaRPr>
          </a:p>
          <a:p>
            <a:r>
              <a:rPr lang="ru-RU" b="1" dirty="0" smtClean="0">
                <a:solidFill>
                  <a:srgbClr val="7030A0"/>
                </a:solidFill>
              </a:rPr>
              <a:t>Воспитатель: Фаткуллина  Анастасия Ринадовна</a:t>
            </a:r>
          </a:p>
          <a:p>
            <a:r>
              <a:rPr lang="ru-RU" b="1" dirty="0" smtClean="0">
                <a:solidFill>
                  <a:srgbClr val="7030A0"/>
                </a:solidFill>
              </a:rPr>
              <a:t>г. Серов, 2022г.</a:t>
            </a:r>
            <a:endParaRPr lang="ru-RU" b="1" dirty="0">
              <a:solidFill>
                <a:srgbClr val="7030A0"/>
              </a:solidFill>
            </a:endParaRPr>
          </a:p>
        </p:txBody>
      </p:sp>
    </p:spTree>
    <p:extLst>
      <p:ext uri="{BB962C8B-B14F-4D97-AF65-F5344CB8AC3E}">
        <p14:creationId xmlns:p14="http://schemas.microsoft.com/office/powerpoint/2010/main" val="289908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52928" cy="4176464"/>
          </a:xfrm>
        </p:spPr>
        <p:txBody>
          <a:bodyPr>
            <a:normAutofit fontScale="90000"/>
          </a:bodyPr>
          <a:lstStyle/>
          <a:p>
            <a:r>
              <a:rPr lang="ru-RU" sz="2800" b="1" dirty="0" smtClean="0">
                <a:solidFill>
                  <a:srgbClr val="7030A0"/>
                </a:solidFill>
              </a:rPr>
              <a:t/>
            </a:r>
            <a:br>
              <a:rPr lang="ru-RU" sz="2800" b="1" dirty="0" smtClean="0">
                <a:solidFill>
                  <a:srgbClr val="7030A0"/>
                </a:solidFill>
              </a:rPr>
            </a:br>
            <a:r>
              <a:rPr lang="ru-RU" sz="2800" b="1" dirty="0" smtClean="0">
                <a:solidFill>
                  <a:srgbClr val="7030A0"/>
                </a:solidFill>
              </a:rPr>
              <a:t/>
            </a:r>
            <a:br>
              <a:rPr lang="ru-RU" sz="2800" b="1" dirty="0" smtClean="0">
                <a:solidFill>
                  <a:srgbClr val="7030A0"/>
                </a:solidFill>
              </a:rPr>
            </a:br>
            <a:r>
              <a:rPr lang="ru-RU" sz="3600" b="1" dirty="0" smtClean="0">
                <a:solidFill>
                  <a:srgbClr val="7030A0"/>
                </a:solidFill>
              </a:rPr>
              <a:t>Дидактические </a:t>
            </a:r>
            <a:r>
              <a:rPr lang="ru-RU" sz="3600" b="1" dirty="0">
                <a:solidFill>
                  <a:srgbClr val="7030A0"/>
                </a:solidFill>
              </a:rPr>
              <a:t>игры  на ориентировку во </a:t>
            </a:r>
            <a:r>
              <a:rPr lang="ru-RU" sz="3600" b="1" dirty="0" smtClean="0">
                <a:solidFill>
                  <a:srgbClr val="7030A0"/>
                </a:solidFill>
              </a:rPr>
              <a:t>времени:</a:t>
            </a:r>
            <a:br>
              <a:rPr lang="ru-RU" sz="3600" b="1" dirty="0" smtClean="0">
                <a:solidFill>
                  <a:srgbClr val="7030A0"/>
                </a:solidFill>
              </a:rPr>
            </a:br>
            <a:r>
              <a:rPr lang="ru-RU" sz="2700" b="1" dirty="0" smtClean="0">
                <a:solidFill>
                  <a:srgbClr val="7030A0"/>
                </a:solidFill>
              </a:rPr>
              <a:t> </a:t>
            </a:r>
            <a:r>
              <a:rPr lang="ru-RU" sz="3600" b="1" dirty="0">
                <a:solidFill>
                  <a:srgbClr val="7030A0"/>
                </a:solidFill>
              </a:rPr>
              <a:t>«Что было раньше, позже, вчера, сегодня, завтра</a:t>
            </a:r>
            <a:r>
              <a:rPr lang="ru-RU" sz="3600" b="1" dirty="0" smtClean="0">
                <a:solidFill>
                  <a:srgbClr val="7030A0"/>
                </a:solidFill>
              </a:rPr>
              <a:t>?»; </a:t>
            </a:r>
            <a:br>
              <a:rPr lang="ru-RU" sz="3600" b="1" dirty="0" smtClean="0">
                <a:solidFill>
                  <a:srgbClr val="7030A0"/>
                </a:solidFill>
              </a:rPr>
            </a:br>
            <a:r>
              <a:rPr lang="ru-RU" sz="3600" b="1" dirty="0" smtClean="0">
                <a:solidFill>
                  <a:srgbClr val="7030A0"/>
                </a:solidFill>
              </a:rPr>
              <a:t>«</a:t>
            </a:r>
            <a:r>
              <a:rPr lang="ru-RU" sz="3600" b="1" dirty="0">
                <a:solidFill>
                  <a:srgbClr val="7030A0"/>
                </a:solidFill>
              </a:rPr>
              <a:t>Когда это бывает</a:t>
            </a:r>
            <a:r>
              <a:rPr lang="ru-RU" sz="3600" b="1" dirty="0" smtClean="0">
                <a:solidFill>
                  <a:srgbClr val="7030A0"/>
                </a:solidFill>
              </a:rPr>
              <a:t>?;</a:t>
            </a:r>
            <a:r>
              <a:rPr lang="ru-RU" sz="3600" b="1" dirty="0">
                <a:solidFill>
                  <a:srgbClr val="7030A0"/>
                </a:solidFill>
              </a:rPr>
              <a:t> </a:t>
            </a:r>
            <a:r>
              <a:rPr lang="ru-RU" sz="3600" b="1" dirty="0" smtClean="0">
                <a:solidFill>
                  <a:srgbClr val="7030A0"/>
                </a:solidFill>
              </a:rPr>
              <a:t> </a:t>
            </a:r>
            <a:br>
              <a:rPr lang="ru-RU" sz="3600" b="1" dirty="0" smtClean="0">
                <a:solidFill>
                  <a:srgbClr val="7030A0"/>
                </a:solidFill>
              </a:rPr>
            </a:br>
            <a:r>
              <a:rPr lang="ru-RU" sz="3600" b="1" dirty="0" smtClean="0">
                <a:solidFill>
                  <a:srgbClr val="7030A0"/>
                </a:solidFill>
              </a:rPr>
              <a:t>« День и Ночь».</a:t>
            </a:r>
            <a:br>
              <a:rPr lang="ru-RU" sz="3600" b="1" dirty="0" smtClean="0">
                <a:solidFill>
                  <a:srgbClr val="7030A0"/>
                </a:solidFill>
              </a:rPr>
            </a:br>
            <a:r>
              <a:rPr lang="ru-RU" sz="3600" b="1" dirty="0" smtClean="0">
                <a:solidFill>
                  <a:srgbClr val="7030A0"/>
                </a:solidFill>
              </a:rPr>
              <a:t>Игра</a:t>
            </a:r>
            <a:r>
              <a:rPr lang="ru-RU" sz="3600" b="1" dirty="0">
                <a:solidFill>
                  <a:srgbClr val="7030A0"/>
                </a:solidFill>
              </a:rPr>
              <a:t>: «Построим фигуру</a:t>
            </a:r>
            <a:r>
              <a:rPr lang="ru-RU" sz="3600" b="1" dirty="0" smtClean="0">
                <a:solidFill>
                  <a:srgbClr val="7030A0"/>
                </a:solidFill>
              </a:rPr>
              <a:t>»</a:t>
            </a:r>
            <a:r>
              <a:rPr lang="ru-RU" sz="3600" b="1" dirty="0">
                <a:solidFill>
                  <a:srgbClr val="7030A0"/>
                </a:solidFill>
              </a:rPr>
              <a:t/>
            </a:r>
            <a:br>
              <a:rPr lang="ru-RU" sz="3600" b="1" dirty="0">
                <a:solidFill>
                  <a:srgbClr val="7030A0"/>
                </a:solidFill>
              </a:rPr>
            </a:br>
            <a:r>
              <a:rPr lang="ru-RU" sz="3600" b="1" dirty="0">
                <a:solidFill>
                  <a:srgbClr val="7030A0"/>
                </a:solidFill>
              </a:rPr>
              <a:t>(из счётных палочек).</a:t>
            </a:r>
            <a:r>
              <a:rPr lang="ru-RU" sz="2700" b="1" dirty="0">
                <a:solidFill>
                  <a:srgbClr val="7030A0"/>
                </a:solidFill>
              </a:rPr>
              <a:t/>
            </a:r>
            <a:br>
              <a:rPr lang="ru-RU" sz="2700" b="1" dirty="0">
                <a:solidFill>
                  <a:srgbClr val="7030A0"/>
                </a:solidFill>
              </a:rPr>
            </a:br>
            <a:endParaRPr lang="ru-RU" sz="2700" b="1" dirty="0">
              <a:solidFill>
                <a:srgbClr val="7030A0"/>
              </a:solidFill>
            </a:endParaRPr>
          </a:p>
        </p:txBody>
      </p:sp>
      <p:pic>
        <p:nvPicPr>
          <p:cNvPr id="21506" name="Picture 2" descr="C:\Users\Настюшка\Desktop\прогулка математика\IMG-20220424-WA0090.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09120"/>
            <a:ext cx="211223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Настюшка\Desktop\прогулка математика\IMG-20220424-WA0084.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869160"/>
            <a:ext cx="2483768" cy="1862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Настюшка\Desktop\прогулка математика\IMG-20220424-WA00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672824"/>
            <a:ext cx="2423896" cy="181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37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352928" cy="2088232"/>
          </a:xfrm>
        </p:spPr>
        <p:txBody>
          <a:bodyPr>
            <a:noAutofit/>
          </a:bodyPr>
          <a:lstStyle/>
          <a:p>
            <a:r>
              <a:rPr lang="ru-RU" sz="3600" b="1" dirty="0" smtClean="0">
                <a:solidFill>
                  <a:srgbClr val="7030A0"/>
                </a:solidFill>
              </a:rPr>
              <a:t>Игра</a:t>
            </a:r>
            <a:r>
              <a:rPr lang="ru-RU" sz="3600" b="1" dirty="0">
                <a:solidFill>
                  <a:srgbClr val="7030A0"/>
                </a:solidFill>
              </a:rPr>
              <a:t>:</a:t>
            </a:r>
            <a:r>
              <a:rPr lang="ru-RU" sz="3600" b="1" dirty="0" smtClean="0">
                <a:solidFill>
                  <a:srgbClr val="7030A0"/>
                </a:solidFill>
              </a:rPr>
              <a:t> «Собери бусы</a:t>
            </a:r>
            <a:r>
              <a:rPr lang="ru-RU" sz="3600" b="1" dirty="0">
                <a:solidFill>
                  <a:srgbClr val="7030A0"/>
                </a:solidFill>
              </a:rPr>
              <a:t>»</a:t>
            </a:r>
            <a:br>
              <a:rPr lang="ru-RU" sz="3600" b="1" dirty="0">
                <a:solidFill>
                  <a:srgbClr val="7030A0"/>
                </a:solidFill>
              </a:rPr>
            </a:br>
            <a:r>
              <a:rPr lang="ru-RU" sz="3600" b="1" dirty="0">
                <a:solidFill>
                  <a:srgbClr val="7030A0"/>
                </a:solidFill>
              </a:rPr>
              <a:t>Игры : « Встань на круги заданного цвета», «Встань на круг под номером</a:t>
            </a:r>
            <a:r>
              <a:rPr lang="ru-RU" sz="3600" b="1" dirty="0" smtClean="0">
                <a:solidFill>
                  <a:srgbClr val="7030A0"/>
                </a:solidFill>
              </a:rPr>
              <a:t>…»</a:t>
            </a:r>
            <a:endParaRPr lang="ru-RU" sz="3600" b="1" dirty="0">
              <a:solidFill>
                <a:srgbClr val="7030A0"/>
              </a:solidFill>
            </a:endParaRPr>
          </a:p>
        </p:txBody>
      </p:sp>
      <p:pic>
        <p:nvPicPr>
          <p:cNvPr id="27650" name="Picture 2" descr="C:\Users\Настюшка\Desktop\прогулка математика\IMG-20220424-WA0089.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64904"/>
            <a:ext cx="1852760" cy="1569128"/>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Users\Настюшка\Desktop\прогулка математика\IMG-20220424-WA0085.jpg"/>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l="14631" t="-2077" r="6703" b="-594"/>
          <a:stretch/>
        </p:blipFill>
        <p:spPr bwMode="auto">
          <a:xfrm>
            <a:off x="2555776" y="3645024"/>
            <a:ext cx="1802585" cy="1806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34462" r="-3921" b="32710"/>
          <a:stretch/>
        </p:blipFill>
        <p:spPr bwMode="auto">
          <a:xfrm>
            <a:off x="4499992" y="4293096"/>
            <a:ext cx="2202441" cy="157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4022" r="-3063" b="33925"/>
          <a:stretch/>
        </p:blipFill>
        <p:spPr bwMode="auto">
          <a:xfrm>
            <a:off x="6804247" y="4936245"/>
            <a:ext cx="2101089" cy="159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10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1400"/>
            <a:ext cx="8352928" cy="2802640"/>
          </a:xfrm>
        </p:spPr>
        <p:txBody>
          <a:bodyPr>
            <a:normAutofit/>
          </a:bodyPr>
          <a:lstStyle/>
          <a:p>
            <a:r>
              <a:rPr lang="ru-RU" sz="2800" b="1" smtClean="0">
                <a:solidFill>
                  <a:srgbClr val="7030A0"/>
                </a:solidFill>
              </a:rPr>
              <a:t/>
            </a:r>
            <a:br>
              <a:rPr lang="ru-RU" sz="2800" b="1" smtClean="0">
                <a:solidFill>
                  <a:srgbClr val="7030A0"/>
                </a:solidFill>
              </a:rPr>
            </a:br>
            <a:r>
              <a:rPr lang="ru-RU" sz="2800" b="1" smtClean="0">
                <a:solidFill>
                  <a:srgbClr val="7030A0"/>
                </a:solidFill>
              </a:rPr>
              <a:t>Игра</a:t>
            </a:r>
            <a:r>
              <a:rPr lang="ru-RU" sz="2800" b="1" dirty="0" smtClean="0">
                <a:solidFill>
                  <a:srgbClr val="7030A0"/>
                </a:solidFill>
              </a:rPr>
              <a:t>: «Где звенит погремушка?»</a:t>
            </a:r>
            <a:br>
              <a:rPr lang="ru-RU" sz="2800" b="1" dirty="0" smtClean="0">
                <a:solidFill>
                  <a:srgbClr val="7030A0"/>
                </a:solidFill>
              </a:rPr>
            </a:br>
            <a:r>
              <a:rPr lang="ru-RU" sz="2800" b="1" dirty="0" smtClean="0">
                <a:solidFill>
                  <a:srgbClr val="7030A0"/>
                </a:solidFill>
              </a:rPr>
              <a:t>(Слева, справа, впереди, сзади, наверху, внизу</a:t>
            </a:r>
            <a:r>
              <a:rPr lang="ru-RU" sz="2800" b="1" dirty="0">
                <a:solidFill>
                  <a:srgbClr val="7030A0"/>
                </a:solidFill>
              </a:rPr>
              <a:t>…)</a:t>
            </a:r>
            <a:br>
              <a:rPr lang="ru-RU" sz="2800" b="1" dirty="0">
                <a:solidFill>
                  <a:srgbClr val="7030A0"/>
                </a:solidFill>
              </a:rPr>
            </a:br>
            <a:r>
              <a:rPr lang="ru-RU" sz="2800" b="1" dirty="0" smtClean="0">
                <a:solidFill>
                  <a:srgbClr val="7030A0"/>
                </a:solidFill>
              </a:rPr>
              <a:t/>
            </a:r>
            <a:br>
              <a:rPr lang="ru-RU" sz="2800" b="1" dirty="0" smtClean="0">
                <a:solidFill>
                  <a:srgbClr val="7030A0"/>
                </a:solidFill>
              </a:rPr>
            </a:br>
            <a:r>
              <a:rPr lang="ru-RU" sz="2800" b="1" dirty="0" smtClean="0">
                <a:solidFill>
                  <a:srgbClr val="7030A0"/>
                </a:solidFill>
              </a:rPr>
              <a:t>Игра</a:t>
            </a:r>
            <a:r>
              <a:rPr lang="ru-RU" sz="2800" b="1" dirty="0">
                <a:solidFill>
                  <a:srgbClr val="7030A0"/>
                </a:solidFill>
              </a:rPr>
              <a:t>: «Найди одинаковые фигуры»</a:t>
            </a:r>
            <a:br>
              <a:rPr lang="ru-RU" sz="2800" b="1" dirty="0">
                <a:solidFill>
                  <a:srgbClr val="7030A0"/>
                </a:solidFill>
              </a:rPr>
            </a:br>
            <a:r>
              <a:rPr lang="ru-RU" sz="2800" b="1" dirty="0">
                <a:solidFill>
                  <a:srgbClr val="7030A0"/>
                </a:solidFill>
              </a:rPr>
              <a:t>(по цвету, форме, размеру).</a:t>
            </a:r>
          </a:p>
        </p:txBody>
      </p:sp>
      <p:pic>
        <p:nvPicPr>
          <p:cNvPr id="28674" name="Picture 2" descr="C:\Users\Настюшка\Desktop\прогулка математика\IMG-20220424-WA0107.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51506" y="2852936"/>
            <a:ext cx="2336317" cy="1752238"/>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Users\Настюшка\Desktop\прогулка математика\IMG-20220424-WA0072.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725144"/>
            <a:ext cx="2130821" cy="1598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Настюшка\Desktop\прогулка математика\IMG-20220424-WA01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049141"/>
            <a:ext cx="2074710" cy="15560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Настюшка\Desktop\прогулка математика\IMG-20220424-WA0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692" y="4352131"/>
            <a:ext cx="2321546" cy="204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8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579296" cy="2304256"/>
          </a:xfrm>
        </p:spPr>
        <p:txBody>
          <a:bodyPr>
            <a:normAutofit fontScale="90000"/>
          </a:bodyPr>
          <a:lstStyle/>
          <a:p>
            <a:r>
              <a:rPr lang="ru-RU" sz="3200" b="1" dirty="0" smtClean="0">
                <a:solidFill>
                  <a:srgbClr val="7030A0"/>
                </a:solidFill>
              </a:rPr>
              <a:t/>
            </a:r>
            <a:br>
              <a:rPr lang="ru-RU" sz="3200" b="1" dirty="0" smtClean="0">
                <a:solidFill>
                  <a:srgbClr val="7030A0"/>
                </a:solidFill>
              </a:rPr>
            </a:br>
            <a:r>
              <a:rPr lang="ru-RU" sz="3200" b="1" dirty="0" smtClean="0">
                <a:solidFill>
                  <a:srgbClr val="7030A0"/>
                </a:solidFill>
              </a:rPr>
              <a:t>Игра: « Построим домики из геометрических фигур</a:t>
            </a:r>
            <a:r>
              <a:rPr lang="ru-RU" sz="3200" b="1" dirty="0">
                <a:solidFill>
                  <a:srgbClr val="7030A0"/>
                </a:solidFill>
              </a:rPr>
              <a:t>»,</a:t>
            </a:r>
            <a:br>
              <a:rPr lang="ru-RU" sz="3200" b="1" dirty="0">
                <a:solidFill>
                  <a:srgbClr val="7030A0"/>
                </a:solidFill>
              </a:rPr>
            </a:br>
            <a:r>
              <a:rPr lang="ru-RU" sz="3200" b="1" dirty="0">
                <a:solidFill>
                  <a:srgbClr val="7030A0"/>
                </a:solidFill>
              </a:rPr>
              <a:t>Игра: «Выложи узор, фигуру из геометрической  фигуры(круг)»</a:t>
            </a:r>
          </a:p>
        </p:txBody>
      </p:sp>
      <p:pic>
        <p:nvPicPr>
          <p:cNvPr id="31746" name="Picture 2" descr="C:\Users\Настюшка\Desktop\прогулка математика\IMG-20220424-WA01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03" y="2633612"/>
            <a:ext cx="2304257"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Настюшка\Desktop\прогулка математика\IMG-20220424-WA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1127" y="4450712"/>
            <a:ext cx="2286123" cy="1714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t="33904" r="-3615" b="33961"/>
          <a:stretch/>
        </p:blipFill>
        <p:spPr bwMode="auto">
          <a:xfrm>
            <a:off x="4318392" y="2687960"/>
            <a:ext cx="2410053" cy="161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91" t="33549" r="-13253" b="34256"/>
          <a:stretch/>
        </p:blipFill>
        <p:spPr bwMode="auto">
          <a:xfrm>
            <a:off x="5176722" y="4461470"/>
            <a:ext cx="2878377" cy="17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5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640960" cy="4536504"/>
          </a:xfrm>
        </p:spPr>
        <p:txBody>
          <a:bodyPr>
            <a:normAutofit fontScale="90000"/>
          </a:bodyPr>
          <a:lstStyle/>
          <a:p>
            <a:r>
              <a:rPr lang="ru-RU" sz="2200" b="1" i="1" dirty="0" smtClean="0">
                <a:solidFill>
                  <a:srgbClr val="7030A0"/>
                </a:solidFill>
              </a:rPr>
              <a:t>     </a:t>
            </a:r>
            <a:r>
              <a:rPr lang="ru-RU" sz="2800" b="1" i="1" dirty="0" smtClean="0">
                <a:solidFill>
                  <a:srgbClr val="7030A0"/>
                </a:solidFill>
              </a:rPr>
              <a:t>Развитие математических представлений детей дошкольного возраста на прогулке позволяет обеспечить </a:t>
            </a:r>
            <a:r>
              <a:rPr lang="ru-RU" sz="2800" b="1" dirty="0" smtClean="0">
                <a:solidFill>
                  <a:srgbClr val="7030A0"/>
                </a:solidFill>
              </a:rPr>
              <a:t>достаточные условия для надёжного закрепления математических умений, полученных каждым ребёнком на ООД.  </a:t>
            </a:r>
            <a:br>
              <a:rPr lang="ru-RU" sz="2800" b="1" dirty="0" smtClean="0">
                <a:solidFill>
                  <a:srgbClr val="7030A0"/>
                </a:solidFill>
              </a:rPr>
            </a:br>
            <a:r>
              <a:rPr lang="ru-RU" sz="2800" b="1" u="sng" dirty="0" smtClean="0">
                <a:solidFill>
                  <a:srgbClr val="7030A0"/>
                </a:solidFill>
              </a:rPr>
              <a:t>Данная  </a:t>
            </a:r>
            <a:r>
              <a:rPr lang="ru-RU" sz="2800" b="1" u="sng" dirty="0">
                <a:solidFill>
                  <a:srgbClr val="7030A0"/>
                </a:solidFill>
              </a:rPr>
              <a:t>форма </a:t>
            </a:r>
            <a:r>
              <a:rPr lang="ru-RU" sz="2800" b="1" u="sng" dirty="0" smtClean="0">
                <a:solidFill>
                  <a:srgbClr val="7030A0"/>
                </a:solidFill>
              </a:rPr>
              <a:t> образовательного  процесса  помогает </a:t>
            </a:r>
            <a:r>
              <a:rPr lang="ru-RU" sz="2800" b="1" u="sng" dirty="0">
                <a:solidFill>
                  <a:srgbClr val="7030A0"/>
                </a:solidFill>
              </a:rPr>
              <a:t>ребёнку </a:t>
            </a:r>
            <a:r>
              <a:rPr lang="ru-RU" sz="2800" b="1" dirty="0">
                <a:solidFill>
                  <a:srgbClr val="7030A0"/>
                </a:solidFill>
              </a:rPr>
              <a:t>приобрести прочные знания , умения и навыки, что способствует развитию самостоятельности, активности, инициативности и формированию умений доводить начатое дело до конца.</a:t>
            </a:r>
            <a:br>
              <a:rPr lang="ru-RU" sz="2800" b="1" dirty="0">
                <a:solidFill>
                  <a:srgbClr val="7030A0"/>
                </a:solidFill>
              </a:rPr>
            </a:br>
            <a:endParaRPr lang="ru-RU" sz="2800" b="1" dirty="0">
              <a:solidFill>
                <a:srgbClr val="7030A0"/>
              </a:solidFill>
            </a:endParaRPr>
          </a:p>
        </p:txBody>
      </p:sp>
      <p:pic>
        <p:nvPicPr>
          <p:cNvPr id="23554" name="Picture 2" descr="C:\Users\Настюшка\Desktop\прогулка математика\IMG-20220424-WA0100.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835697" y="4509120"/>
            <a:ext cx="26818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Настюшка\Desktop\прогулка математика\IMG-20220424-WA0105.jpg"/>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581128"/>
            <a:ext cx="2807196" cy="210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1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12968" cy="3096344"/>
          </a:xfrm>
        </p:spPr>
        <p:txBody>
          <a:bodyPr>
            <a:noAutofit/>
          </a:bodyPr>
          <a:lstStyle/>
          <a:p>
            <a:r>
              <a:rPr lang="ru-RU" sz="2400" b="1" dirty="0">
                <a:solidFill>
                  <a:srgbClr val="7030A0"/>
                </a:solidFill>
              </a:rPr>
              <a:t>Современные дети живут и развиваются в эпоху информационной цивилизации, новых компьютерных технологий. В этих условиях математическое развитие по праву занимает очень большое место в системе дошкольного образования. </a:t>
            </a:r>
            <a:r>
              <a:rPr lang="ru-RU" sz="2400" b="1" i="1" dirty="0">
                <a:solidFill>
                  <a:srgbClr val="7030A0"/>
                </a:solidFill>
              </a:rPr>
              <a:t>Для лучшего усвоения математических представлений необходимо интеграция математического образования дошкольников в ходе всего образовательного процесса, одним из которых является </a:t>
            </a:r>
            <a:r>
              <a:rPr lang="ru-RU" sz="2400" b="1" i="1" dirty="0" smtClean="0">
                <a:solidFill>
                  <a:srgbClr val="7030A0"/>
                </a:solidFill>
              </a:rPr>
              <a:t>:</a:t>
            </a:r>
            <a:r>
              <a:rPr lang="ru-RU" sz="2400" b="1" i="1" u="sng" dirty="0" smtClean="0">
                <a:solidFill>
                  <a:srgbClr val="7030A0"/>
                </a:solidFill>
              </a:rPr>
              <a:t>ПРОГУЛКА.</a:t>
            </a:r>
            <a:endParaRPr lang="ru-RU" sz="2400" b="1" i="1" u="sng" dirty="0">
              <a:solidFill>
                <a:srgbClr val="7030A0"/>
              </a:solidFill>
            </a:endParaRPr>
          </a:p>
        </p:txBody>
      </p:sp>
      <p:pic>
        <p:nvPicPr>
          <p:cNvPr id="5122"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2669" t="22000" r="1575" b="21068"/>
          <a:stretch/>
        </p:blipFill>
        <p:spPr bwMode="auto">
          <a:xfrm>
            <a:off x="2133450" y="4221088"/>
            <a:ext cx="1977570" cy="214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l="-10180" t="20802" r="-2546" b="21882"/>
          <a:stretch/>
        </p:blipFill>
        <p:spPr bwMode="auto">
          <a:xfrm>
            <a:off x="4833029" y="4005064"/>
            <a:ext cx="2227746"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3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676456" cy="3600400"/>
          </a:xfrm>
        </p:spPr>
        <p:txBody>
          <a:bodyPr>
            <a:noAutofit/>
          </a:bodyPr>
          <a:lstStyle/>
          <a:p>
            <a:r>
              <a:rPr lang="ru-RU" sz="1800" b="1" dirty="0" smtClean="0">
                <a:solidFill>
                  <a:srgbClr val="7030A0"/>
                </a:solidFill>
              </a:rPr>
              <a:t/>
            </a:r>
            <a:br>
              <a:rPr lang="ru-RU" sz="1800" b="1" dirty="0" smtClean="0">
                <a:solidFill>
                  <a:srgbClr val="7030A0"/>
                </a:solidFill>
              </a:rPr>
            </a:br>
            <a:r>
              <a:rPr lang="ru-RU" sz="1800" b="1" dirty="0">
                <a:solidFill>
                  <a:srgbClr val="7030A0"/>
                </a:solidFill>
              </a:rPr>
              <a:t/>
            </a:r>
            <a:br>
              <a:rPr lang="ru-RU" sz="1800" b="1" dirty="0">
                <a:solidFill>
                  <a:srgbClr val="7030A0"/>
                </a:solidFill>
              </a:rPr>
            </a:br>
            <a:r>
              <a:rPr lang="ru-RU" sz="1800" b="1" dirty="0" smtClean="0">
                <a:solidFill>
                  <a:srgbClr val="7030A0"/>
                </a:solidFill>
              </a:rPr>
              <a:t>На </a:t>
            </a:r>
            <a:r>
              <a:rPr lang="ru-RU" sz="1800" b="1" dirty="0">
                <a:solidFill>
                  <a:srgbClr val="7030A0"/>
                </a:solidFill>
              </a:rPr>
              <a:t>прогулке дети лучше усваивают программный материал. Повышается эффективность педагогического процесса. Развивается память и мышление у детей, оказывая огромное влияние на умственное развитие ребенка</a:t>
            </a:r>
            <a:r>
              <a:rPr lang="ru-RU" sz="1800" b="1" dirty="0" smtClean="0">
                <a:solidFill>
                  <a:srgbClr val="7030A0"/>
                </a:solidFill>
              </a:rPr>
              <a:t>.</a:t>
            </a:r>
            <a:br>
              <a:rPr lang="ru-RU" sz="1800" b="1" dirty="0" smtClean="0">
                <a:solidFill>
                  <a:srgbClr val="7030A0"/>
                </a:solidFill>
              </a:rPr>
            </a:br>
            <a:r>
              <a:rPr lang="ru-RU" sz="1800" b="1" dirty="0">
                <a:solidFill>
                  <a:srgbClr val="7030A0"/>
                </a:solidFill>
              </a:rPr>
              <a:t>Математика входит в жизнь как открытие закономерных связей и отношений окружающего мира.  </a:t>
            </a:r>
            <a:br>
              <a:rPr lang="ru-RU" sz="1800" b="1" dirty="0">
                <a:solidFill>
                  <a:srgbClr val="7030A0"/>
                </a:solidFill>
              </a:rPr>
            </a:br>
            <a:r>
              <a:rPr lang="ru-RU" sz="1800" b="1" dirty="0">
                <a:solidFill>
                  <a:srgbClr val="7030A0"/>
                </a:solidFill>
              </a:rPr>
              <a:t/>
            </a:r>
            <a:br>
              <a:rPr lang="ru-RU" sz="1800" b="1" dirty="0">
                <a:solidFill>
                  <a:srgbClr val="7030A0"/>
                </a:solidFill>
              </a:rPr>
            </a:br>
            <a:r>
              <a:rPr lang="ru-RU" sz="1800" b="1" dirty="0">
                <a:solidFill>
                  <a:srgbClr val="7030A0"/>
                </a:solidFill>
              </a:rPr>
              <a:t>Наблюдая за (живой – неживой) природой, трудом взрослых, жизнью улицы, идет развитие у ребенка умственных способностей логического типа, ребенок учится выделять основные существенные признаки, параметры объекта и их отношения. </a:t>
            </a:r>
            <a:br>
              <a:rPr lang="ru-RU" sz="1800" b="1" dirty="0">
                <a:solidFill>
                  <a:srgbClr val="7030A0"/>
                </a:solidFill>
              </a:rPr>
            </a:br>
            <a:r>
              <a:rPr lang="ru-RU" sz="1800" b="1" dirty="0">
                <a:solidFill>
                  <a:srgbClr val="7030A0"/>
                </a:solidFill>
              </a:rPr>
              <a:t>Предлагая задания на ориентировку, сравнение по величине, форме, размеру, вычислительные действия мы способствуем не только интеллектуальному развитию, одновременно дети усваивают математические термины.</a:t>
            </a:r>
            <a:br>
              <a:rPr lang="ru-RU" sz="1800" b="1" dirty="0">
                <a:solidFill>
                  <a:srgbClr val="7030A0"/>
                </a:solidFill>
              </a:rPr>
            </a:br>
            <a:endParaRPr lang="ru-RU" sz="1800" dirty="0">
              <a:solidFill>
                <a:srgbClr val="7030A0"/>
              </a:solidFill>
            </a:endParaRPr>
          </a:p>
        </p:txBody>
      </p:sp>
      <p:pic>
        <p:nvPicPr>
          <p:cNvPr id="614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 t="19423" r="-2555" b="31377"/>
          <a:stretch/>
        </p:blipFill>
        <p:spPr bwMode="auto">
          <a:xfrm>
            <a:off x="683568" y="4179099"/>
            <a:ext cx="187040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1" t="20836" r="-9428" b="21601"/>
          <a:stretch/>
        </p:blipFill>
        <p:spPr bwMode="auto">
          <a:xfrm>
            <a:off x="2951680" y="4709456"/>
            <a:ext cx="1764335" cy="201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t="22018" r="-5289" b="21327"/>
          <a:stretch/>
        </p:blipFill>
        <p:spPr bwMode="auto">
          <a:xfrm>
            <a:off x="5148064" y="4173438"/>
            <a:ext cx="1595571" cy="18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20359" r="-9681" b="22155"/>
          <a:stretch/>
        </p:blipFill>
        <p:spPr bwMode="auto">
          <a:xfrm>
            <a:off x="7051476" y="4797152"/>
            <a:ext cx="1665730" cy="189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97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424936" cy="3724096"/>
          </a:xfrm>
          <a:prstGeom prst="rect">
            <a:avLst/>
          </a:prstGeom>
        </p:spPr>
        <p:txBody>
          <a:bodyPr wrap="square">
            <a:spAutoFit/>
          </a:bodyPr>
          <a:lstStyle/>
          <a:p>
            <a:r>
              <a:rPr lang="ru-RU" sz="2000" b="1" u="sng" dirty="0">
                <a:solidFill>
                  <a:srgbClr val="7030A0"/>
                </a:solidFill>
              </a:rPr>
              <a:t>Цель наполнения прогулок математическим содержанием:</a:t>
            </a:r>
          </a:p>
          <a:p>
            <a:r>
              <a:rPr lang="ru-RU" sz="2400" b="1" dirty="0">
                <a:solidFill>
                  <a:srgbClr val="7030A0"/>
                </a:solidFill>
              </a:rPr>
              <a:t>-</a:t>
            </a:r>
            <a:r>
              <a:rPr lang="ru-RU" sz="2400" b="1" dirty="0" smtClean="0">
                <a:solidFill>
                  <a:srgbClr val="7030A0"/>
                </a:solidFill>
              </a:rPr>
              <a:t>Развитие </a:t>
            </a:r>
            <a:r>
              <a:rPr lang="ru-RU" sz="2400" b="1" dirty="0">
                <a:solidFill>
                  <a:srgbClr val="7030A0"/>
                </a:solidFill>
              </a:rPr>
              <a:t>математических способностей </a:t>
            </a:r>
            <a:r>
              <a:rPr lang="ru-RU" sz="2400" b="1" dirty="0" smtClean="0">
                <a:solidFill>
                  <a:srgbClr val="7030A0"/>
                </a:solidFill>
              </a:rPr>
              <a:t>дошкольников </a:t>
            </a:r>
            <a:r>
              <a:rPr lang="ru-RU" sz="2400" b="1" dirty="0">
                <a:solidFill>
                  <a:srgbClr val="7030A0"/>
                </a:solidFill>
              </a:rPr>
              <a:t>на основе </a:t>
            </a:r>
            <a:r>
              <a:rPr lang="ru-RU" sz="2400" b="1" dirty="0" smtClean="0">
                <a:solidFill>
                  <a:srgbClr val="7030A0"/>
                </a:solidFill>
              </a:rPr>
              <a:t>интегрированного </a:t>
            </a:r>
            <a:r>
              <a:rPr lang="ru-RU" sz="2400" b="1" dirty="0">
                <a:solidFill>
                  <a:srgbClr val="7030A0"/>
                </a:solidFill>
              </a:rPr>
              <a:t>подхода</a:t>
            </a:r>
            <a:r>
              <a:rPr lang="ru-RU" sz="2400" b="1" dirty="0" smtClean="0">
                <a:solidFill>
                  <a:srgbClr val="7030A0"/>
                </a:solidFill>
              </a:rPr>
              <a:t>.</a:t>
            </a:r>
          </a:p>
          <a:p>
            <a:endParaRPr lang="ru-RU" sz="2000" b="1" dirty="0">
              <a:solidFill>
                <a:srgbClr val="7030A0"/>
              </a:solidFill>
            </a:endParaRPr>
          </a:p>
          <a:p>
            <a:endParaRPr lang="ru-RU" sz="2000" b="1" u="sng" dirty="0" smtClean="0">
              <a:solidFill>
                <a:srgbClr val="7030A0"/>
              </a:solidFill>
            </a:endParaRPr>
          </a:p>
          <a:p>
            <a:r>
              <a:rPr lang="ru-RU" sz="2000" b="1" u="sng" dirty="0" smtClean="0">
                <a:solidFill>
                  <a:srgbClr val="7030A0"/>
                </a:solidFill>
              </a:rPr>
              <a:t>Формы </a:t>
            </a:r>
            <a:r>
              <a:rPr lang="ru-RU" sz="2000" b="1" u="sng" dirty="0">
                <a:solidFill>
                  <a:srgbClr val="7030A0"/>
                </a:solidFill>
              </a:rPr>
              <a:t>организации математических представлений детей на прогулке:</a:t>
            </a:r>
          </a:p>
          <a:p>
            <a:r>
              <a:rPr lang="ru-RU" sz="2000" b="1" dirty="0">
                <a:solidFill>
                  <a:srgbClr val="7030A0"/>
                </a:solidFill>
              </a:rPr>
              <a:t>  </a:t>
            </a:r>
            <a:r>
              <a:rPr lang="ru-RU" sz="2400" b="1" i="1" dirty="0">
                <a:solidFill>
                  <a:srgbClr val="7030A0"/>
                </a:solidFill>
              </a:rPr>
              <a:t> -индивидуальная</a:t>
            </a:r>
          </a:p>
          <a:p>
            <a:r>
              <a:rPr lang="ru-RU" sz="2400" b="1" i="1" dirty="0">
                <a:solidFill>
                  <a:srgbClr val="7030A0"/>
                </a:solidFill>
              </a:rPr>
              <a:t>   -групповая</a:t>
            </a:r>
          </a:p>
          <a:p>
            <a:r>
              <a:rPr lang="ru-RU" sz="2400" b="1" i="1" dirty="0">
                <a:solidFill>
                  <a:srgbClr val="7030A0"/>
                </a:solidFill>
              </a:rPr>
              <a:t>   -коллективная</a:t>
            </a:r>
          </a:p>
          <a:p>
            <a:endParaRPr lang="ru-RU" b="1" dirty="0" smtClean="0">
              <a:solidFill>
                <a:srgbClr val="7030A0"/>
              </a:solidFill>
            </a:endParaRPr>
          </a:p>
          <a:p>
            <a:endParaRPr lang="ru-RU" b="1" dirty="0">
              <a:solidFill>
                <a:srgbClr val="7030A0"/>
              </a:solidFill>
            </a:endParaRPr>
          </a:p>
        </p:txBody>
      </p:sp>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41" t="19899" r="12074" b="20425"/>
          <a:stretch/>
        </p:blipFill>
        <p:spPr bwMode="auto">
          <a:xfrm>
            <a:off x="1331640" y="4221088"/>
            <a:ext cx="1337401" cy="228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0" t="20293" r="-3283" b="21576"/>
          <a:stretch/>
        </p:blipFill>
        <p:spPr bwMode="auto">
          <a:xfrm>
            <a:off x="3563888" y="4437112"/>
            <a:ext cx="1847846" cy="22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116" r="-8047" b="23497"/>
          <a:stretch/>
        </p:blipFill>
        <p:spPr bwMode="auto">
          <a:xfrm>
            <a:off x="6300192" y="4707469"/>
            <a:ext cx="2027364" cy="188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114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4176464"/>
          </a:xfrm>
        </p:spPr>
        <p:txBody>
          <a:bodyPr>
            <a:normAutofit fontScale="90000"/>
          </a:bodyPr>
          <a:lstStyle/>
          <a:p>
            <a:r>
              <a:rPr lang="ru-RU" sz="2400" b="1" dirty="0" smtClean="0">
                <a:solidFill>
                  <a:srgbClr val="7030A0"/>
                </a:solidFill>
              </a:rPr>
              <a:t/>
            </a:r>
            <a:br>
              <a:rPr lang="ru-RU" sz="2400" b="1" dirty="0" smtClean="0">
                <a:solidFill>
                  <a:srgbClr val="7030A0"/>
                </a:solidFill>
              </a:rPr>
            </a:br>
            <a:r>
              <a:rPr lang="ru-RU" sz="2400" b="1" dirty="0">
                <a:solidFill>
                  <a:srgbClr val="7030A0"/>
                </a:solidFill>
              </a:rPr>
              <a:t/>
            </a:r>
            <a:br>
              <a:rPr lang="ru-RU" sz="2400" b="1" dirty="0">
                <a:solidFill>
                  <a:srgbClr val="7030A0"/>
                </a:solidFill>
              </a:rPr>
            </a:br>
            <a:r>
              <a:rPr lang="ru-RU" sz="2700" b="1" dirty="0" smtClean="0">
                <a:solidFill>
                  <a:srgbClr val="7030A0"/>
                </a:solidFill>
              </a:rPr>
              <a:t>Методы </a:t>
            </a:r>
            <a:r>
              <a:rPr lang="ru-RU" sz="2700" b="1" dirty="0">
                <a:solidFill>
                  <a:srgbClr val="7030A0"/>
                </a:solidFill>
              </a:rPr>
              <a:t>организации математических представлений детей на прогулке:</a:t>
            </a:r>
            <a:br>
              <a:rPr lang="ru-RU" sz="2700" b="1" dirty="0">
                <a:solidFill>
                  <a:srgbClr val="7030A0"/>
                </a:solidFill>
              </a:rPr>
            </a:br>
            <a:r>
              <a:rPr lang="ru-RU" sz="2700" b="1" dirty="0">
                <a:solidFill>
                  <a:srgbClr val="7030A0"/>
                </a:solidFill>
              </a:rPr>
              <a:t>  </a:t>
            </a:r>
            <a:r>
              <a:rPr lang="ru-RU" sz="2700" b="1" u="sng" dirty="0">
                <a:solidFill>
                  <a:srgbClr val="7030A0"/>
                </a:solidFill>
              </a:rPr>
              <a:t> -словесный</a:t>
            </a:r>
            <a:r>
              <a:rPr lang="ru-RU" sz="2700" b="1" dirty="0">
                <a:solidFill>
                  <a:srgbClr val="7030A0"/>
                </a:solidFill>
              </a:rPr>
              <a:t> </a:t>
            </a:r>
            <a:r>
              <a:rPr lang="ru-RU" sz="2700" b="1" dirty="0" smtClean="0">
                <a:solidFill>
                  <a:srgbClr val="7030A0"/>
                </a:solidFill>
              </a:rPr>
              <a:t> (рассказывание</a:t>
            </a:r>
            <a:r>
              <a:rPr lang="ru-RU" sz="2700" b="1" dirty="0">
                <a:solidFill>
                  <a:srgbClr val="7030A0"/>
                </a:solidFill>
              </a:rPr>
              <a:t>, беседа, объяснения, опрос)</a:t>
            </a:r>
            <a:br>
              <a:rPr lang="ru-RU" sz="2700" b="1" dirty="0">
                <a:solidFill>
                  <a:srgbClr val="7030A0"/>
                </a:solidFill>
              </a:rPr>
            </a:br>
            <a:r>
              <a:rPr lang="ru-RU" sz="2700" b="1" dirty="0">
                <a:solidFill>
                  <a:srgbClr val="7030A0"/>
                </a:solidFill>
              </a:rPr>
              <a:t>  </a:t>
            </a:r>
            <a:r>
              <a:rPr lang="ru-RU" sz="2700" b="1" u="sng" dirty="0">
                <a:solidFill>
                  <a:srgbClr val="7030A0"/>
                </a:solidFill>
              </a:rPr>
              <a:t> -практический </a:t>
            </a:r>
            <a:r>
              <a:rPr lang="ru-RU" sz="2700" b="1" dirty="0">
                <a:solidFill>
                  <a:srgbClr val="7030A0"/>
                </a:solidFill>
              </a:rPr>
              <a:t>( упражнения, подвижно – дидактические игры, игры с природным материалом</a:t>
            </a:r>
            <a:r>
              <a:rPr lang="ru-RU" sz="2700" b="1" dirty="0" smtClean="0">
                <a:solidFill>
                  <a:srgbClr val="7030A0"/>
                </a:solidFill>
              </a:rPr>
              <a:t>).</a:t>
            </a:r>
            <a:br>
              <a:rPr lang="ru-RU" sz="2700" b="1" dirty="0" smtClean="0">
                <a:solidFill>
                  <a:srgbClr val="7030A0"/>
                </a:solidFill>
              </a:rPr>
            </a:br>
            <a:r>
              <a:rPr lang="ru-RU" sz="2700" b="1" dirty="0" smtClean="0">
                <a:solidFill>
                  <a:srgbClr val="7030A0"/>
                </a:solidFill>
              </a:rPr>
              <a:t/>
            </a:r>
            <a:br>
              <a:rPr lang="ru-RU" sz="2700" b="1" dirty="0" smtClean="0">
                <a:solidFill>
                  <a:srgbClr val="7030A0"/>
                </a:solidFill>
              </a:rPr>
            </a:br>
            <a:r>
              <a:rPr lang="ru-RU" sz="2700" b="1" u="sng" dirty="0" smtClean="0">
                <a:solidFill>
                  <a:srgbClr val="7030A0"/>
                </a:solidFill>
              </a:rPr>
              <a:t>Игра</a:t>
            </a:r>
            <a:r>
              <a:rPr lang="ru-RU" sz="2700" b="1" u="sng" dirty="0">
                <a:solidFill>
                  <a:srgbClr val="7030A0"/>
                </a:solidFill>
              </a:rPr>
              <a:t>: </a:t>
            </a:r>
            <a:r>
              <a:rPr lang="ru-RU" sz="2700" u="sng" dirty="0">
                <a:solidFill>
                  <a:srgbClr val="7030A0"/>
                </a:solidFill>
              </a:rPr>
              <a:t>«</a:t>
            </a:r>
            <a:r>
              <a:rPr lang="ru-RU" sz="2700" b="1" u="sng" dirty="0">
                <a:solidFill>
                  <a:srgbClr val="7030A0"/>
                </a:solidFill>
              </a:rPr>
              <a:t>Что видишь?»</a:t>
            </a:r>
            <a:br>
              <a:rPr lang="ru-RU" sz="2700" b="1" u="sng" dirty="0">
                <a:solidFill>
                  <a:srgbClr val="7030A0"/>
                </a:solidFill>
              </a:rPr>
            </a:br>
            <a:r>
              <a:rPr lang="ru-RU" sz="2700" b="1" dirty="0">
                <a:solidFill>
                  <a:srgbClr val="7030A0"/>
                </a:solidFill>
              </a:rPr>
              <a:t>Игра на развитие </a:t>
            </a:r>
            <a:r>
              <a:rPr lang="ru-RU" sz="2700" b="1" dirty="0" smtClean="0">
                <a:solidFill>
                  <a:srgbClr val="7030A0"/>
                </a:solidFill>
              </a:rPr>
              <a:t>ориентировки</a:t>
            </a:r>
            <a:r>
              <a:rPr lang="ru-RU" sz="2700" b="1" dirty="0">
                <a:solidFill>
                  <a:srgbClr val="7030A0"/>
                </a:solidFill>
              </a:rPr>
              <a:t> </a:t>
            </a:r>
            <a:r>
              <a:rPr lang="ru-RU" sz="2700" b="1" dirty="0" smtClean="0">
                <a:solidFill>
                  <a:srgbClr val="7030A0"/>
                </a:solidFill>
              </a:rPr>
              <a:t> в </a:t>
            </a:r>
            <a:r>
              <a:rPr lang="ru-RU" sz="2700" b="1" dirty="0">
                <a:solidFill>
                  <a:srgbClr val="7030A0"/>
                </a:solidFill>
              </a:rPr>
              <a:t>пространстве и речи. </a:t>
            </a:r>
            <a:br>
              <a:rPr lang="ru-RU" sz="2700" b="1" dirty="0">
                <a:solidFill>
                  <a:srgbClr val="7030A0"/>
                </a:solidFill>
              </a:rPr>
            </a:br>
            <a:r>
              <a:rPr lang="ru-RU" sz="2700" b="1" dirty="0">
                <a:solidFill>
                  <a:srgbClr val="7030A0"/>
                </a:solidFill>
              </a:rPr>
              <a:t>Ребенок должен рассказать, что видит справа, слева, впереди.</a:t>
            </a:r>
            <a:br>
              <a:rPr lang="ru-RU" sz="2700" b="1" dirty="0">
                <a:solidFill>
                  <a:srgbClr val="7030A0"/>
                </a:solidFill>
              </a:rPr>
            </a:br>
            <a:endParaRPr lang="ru-RU" sz="2700" b="1" dirty="0">
              <a:solidFill>
                <a:srgbClr val="7030A0"/>
              </a:solidFill>
            </a:endParaRPr>
          </a:p>
        </p:txBody>
      </p:sp>
      <p:pic>
        <p:nvPicPr>
          <p:cNvPr id="17410"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1" t="19666" r="-8549" b="20052"/>
          <a:stretch/>
        </p:blipFill>
        <p:spPr bwMode="auto">
          <a:xfrm>
            <a:off x="1763688" y="4437112"/>
            <a:ext cx="1418923" cy="170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l="598" t="20793" r="-3692" b="20773"/>
          <a:stretch/>
        </p:blipFill>
        <p:spPr bwMode="auto">
          <a:xfrm>
            <a:off x="3203848" y="4797152"/>
            <a:ext cx="1416500" cy="173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20838" r="-1386" b="21124"/>
          <a:stretch/>
        </p:blipFill>
        <p:spPr bwMode="auto">
          <a:xfrm>
            <a:off x="4644008" y="4509120"/>
            <a:ext cx="1258209" cy="156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67" t="21493" r="273" b="21280"/>
          <a:stretch/>
        </p:blipFill>
        <p:spPr bwMode="auto">
          <a:xfrm>
            <a:off x="6084168" y="4934660"/>
            <a:ext cx="1143705" cy="175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9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563"/>
            <a:ext cx="8435280" cy="2298584"/>
          </a:xfrm>
        </p:spPr>
        <p:txBody>
          <a:bodyPr>
            <a:normAutofit fontScale="90000"/>
          </a:bodyPr>
          <a:lstStyle/>
          <a:p>
            <a:r>
              <a:rPr lang="ru-RU" sz="2800" b="1" dirty="0" smtClean="0">
                <a:solidFill>
                  <a:srgbClr val="7030A0"/>
                </a:solidFill>
              </a:rPr>
              <a:t/>
            </a:r>
            <a:br>
              <a:rPr lang="ru-RU" sz="2800" b="1" dirty="0" smtClean="0">
                <a:solidFill>
                  <a:srgbClr val="7030A0"/>
                </a:solidFill>
              </a:rPr>
            </a:br>
            <a:r>
              <a:rPr lang="ru-RU" sz="2800" b="1" dirty="0" smtClean="0">
                <a:solidFill>
                  <a:srgbClr val="7030A0"/>
                </a:solidFill>
              </a:rPr>
              <a:t>Игры </a:t>
            </a:r>
            <a:r>
              <a:rPr lang="ru-RU" sz="2800" b="1" dirty="0">
                <a:solidFill>
                  <a:srgbClr val="7030A0"/>
                </a:solidFill>
              </a:rPr>
              <a:t>направленные на закрепление порядкового счёта</a:t>
            </a:r>
            <a:br>
              <a:rPr lang="ru-RU" sz="2800" b="1" dirty="0">
                <a:solidFill>
                  <a:srgbClr val="7030A0"/>
                </a:solidFill>
              </a:rPr>
            </a:br>
            <a:r>
              <a:rPr lang="ru-RU" sz="3100" b="1" dirty="0">
                <a:solidFill>
                  <a:srgbClr val="7030A0"/>
                </a:solidFill>
              </a:rPr>
              <a:t>«Какой по счёту?», «Классики»,</a:t>
            </a:r>
            <a:br>
              <a:rPr lang="ru-RU" sz="3100" b="1" dirty="0">
                <a:solidFill>
                  <a:srgbClr val="7030A0"/>
                </a:solidFill>
              </a:rPr>
            </a:br>
            <a:r>
              <a:rPr lang="ru-RU" sz="3100" b="1" dirty="0">
                <a:solidFill>
                  <a:srgbClr val="7030A0"/>
                </a:solidFill>
              </a:rPr>
              <a:t>Игры на ориентировку в пространстве:</a:t>
            </a:r>
            <a:br>
              <a:rPr lang="ru-RU" sz="3100" b="1" dirty="0">
                <a:solidFill>
                  <a:srgbClr val="7030A0"/>
                </a:solidFill>
              </a:rPr>
            </a:br>
            <a:r>
              <a:rPr lang="ru-RU" sz="3100" b="1" dirty="0">
                <a:solidFill>
                  <a:srgbClr val="7030A0"/>
                </a:solidFill>
              </a:rPr>
              <a:t>«Беги к названному предмету(объекту)».</a:t>
            </a:r>
            <a:br>
              <a:rPr lang="ru-RU" sz="3100" b="1" dirty="0">
                <a:solidFill>
                  <a:srgbClr val="7030A0"/>
                </a:solidFill>
              </a:rPr>
            </a:br>
            <a:endParaRPr lang="ru-RU" sz="3100" b="1" dirty="0">
              <a:solidFill>
                <a:srgbClr val="7030A0"/>
              </a:solidFill>
            </a:endParaRPr>
          </a:p>
        </p:txBody>
      </p:sp>
      <p:pic>
        <p:nvPicPr>
          <p:cNvPr id="1026" name="Picture 2" descr="C:\Users\Настюшка\Desktop\прогулка математика\IMG-20220424-WA0096.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956249"/>
            <a:ext cx="1908076" cy="14310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Настюшка\Desktop\прогулка математика\IMG-20220424-WA01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955108"/>
            <a:ext cx="1885167" cy="1413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Настюшка\Desktop\прогулка математика\IMG-20220424-WA00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68" r="14418"/>
          <a:stretch/>
        </p:blipFill>
        <p:spPr bwMode="auto">
          <a:xfrm>
            <a:off x="2074962" y="2852936"/>
            <a:ext cx="1476113" cy="161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800790"/>
            <a:ext cx="1483047" cy="197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Настюшка\Desktop\прогулка математика\IMG-20220424-WA009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76" r="11914" b="25759"/>
          <a:stretch/>
        </p:blipFill>
        <p:spPr bwMode="auto">
          <a:xfrm>
            <a:off x="1115616" y="5137319"/>
            <a:ext cx="2075238" cy="146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Настюшка\Desktop\прогулка математика\IMG-20220424-WA007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687" r="17781" b="9385"/>
          <a:stretch/>
        </p:blipFill>
        <p:spPr bwMode="auto">
          <a:xfrm>
            <a:off x="3379674" y="4742712"/>
            <a:ext cx="2235870" cy="1738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Настюшка\Desktop\прогулка математика\IMG-20220424-WA007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296" t="9013" r="23862" b="29859"/>
          <a:stretch/>
        </p:blipFill>
        <p:spPr bwMode="auto">
          <a:xfrm>
            <a:off x="5786586" y="4952980"/>
            <a:ext cx="2070639" cy="18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5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625136" cy="3168352"/>
          </a:xfrm>
        </p:spPr>
        <p:txBody>
          <a:bodyPr>
            <a:noAutofit/>
          </a:bodyPr>
          <a:lstStyle/>
          <a:p>
            <a:r>
              <a:rPr lang="ru-RU" sz="3600" b="1" dirty="0" smtClean="0">
                <a:solidFill>
                  <a:srgbClr val="7030A0"/>
                </a:solidFill>
              </a:rPr>
              <a:t>Упражнять </a:t>
            </a:r>
            <a:r>
              <a:rPr lang="ru-RU" sz="3600" b="1" dirty="0">
                <a:solidFill>
                  <a:srgbClr val="7030A0"/>
                </a:solidFill>
              </a:rPr>
              <a:t>в счете: </a:t>
            </a:r>
            <a:r>
              <a:rPr lang="ru-RU" sz="3600" b="1" dirty="0" smtClean="0">
                <a:solidFill>
                  <a:srgbClr val="7030A0"/>
                </a:solidFill>
              </a:rPr>
              <a:t/>
            </a:r>
            <a:br>
              <a:rPr lang="ru-RU" sz="3600" b="1" dirty="0" smtClean="0">
                <a:solidFill>
                  <a:srgbClr val="7030A0"/>
                </a:solidFill>
              </a:rPr>
            </a:br>
            <a:r>
              <a:rPr lang="ru-RU" sz="3600" b="1" dirty="0" smtClean="0">
                <a:solidFill>
                  <a:srgbClr val="7030A0"/>
                </a:solidFill>
              </a:rPr>
              <a:t>считать </a:t>
            </a:r>
            <a:r>
              <a:rPr lang="ru-RU" sz="3600" b="1" dirty="0">
                <a:solidFill>
                  <a:srgbClr val="7030A0"/>
                </a:solidFill>
              </a:rPr>
              <a:t>детей, ведра, формочки, лопатки, листья, насекомых, птиц; обговаривать геометрическую форму построек, цвет.</a:t>
            </a:r>
            <a:br>
              <a:rPr lang="ru-RU" sz="3600" b="1" dirty="0">
                <a:solidFill>
                  <a:srgbClr val="7030A0"/>
                </a:solidFill>
              </a:rPr>
            </a:br>
            <a:endParaRPr lang="ru-RU" sz="3600" b="1" dirty="0">
              <a:solidFill>
                <a:srgbClr val="7030A0"/>
              </a:solidFill>
            </a:endParaRPr>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762825"/>
            <a:ext cx="1846330" cy="24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933056"/>
            <a:ext cx="1500814" cy="200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238" r="-10135" b="20886"/>
          <a:stretch/>
        </p:blipFill>
        <p:spPr bwMode="auto">
          <a:xfrm>
            <a:off x="6084168" y="4149080"/>
            <a:ext cx="1841698" cy="20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80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116632"/>
            <a:ext cx="8856984" cy="2592288"/>
          </a:xfrm>
        </p:spPr>
        <p:txBody>
          <a:bodyPr>
            <a:noAutofit/>
          </a:bodyPr>
          <a:lstStyle/>
          <a:p>
            <a:r>
              <a:rPr lang="ru-RU" sz="3200" b="1" dirty="0" smtClean="0">
                <a:solidFill>
                  <a:srgbClr val="7030A0"/>
                </a:solidFill>
              </a:rPr>
              <a:t/>
            </a:r>
            <a:br>
              <a:rPr lang="ru-RU" sz="3200" b="1" dirty="0" smtClean="0">
                <a:solidFill>
                  <a:srgbClr val="7030A0"/>
                </a:solidFill>
              </a:rPr>
            </a:br>
            <a:r>
              <a:rPr lang="ru-RU" sz="3200" b="1" dirty="0" smtClean="0">
                <a:solidFill>
                  <a:srgbClr val="7030A0"/>
                </a:solidFill>
              </a:rPr>
              <a:t/>
            </a:r>
            <a:br>
              <a:rPr lang="ru-RU" sz="3200" b="1" dirty="0" smtClean="0">
                <a:solidFill>
                  <a:srgbClr val="7030A0"/>
                </a:solidFill>
              </a:rPr>
            </a:br>
            <a:r>
              <a:rPr lang="ru-RU" sz="3200" b="1" dirty="0">
                <a:solidFill>
                  <a:srgbClr val="7030A0"/>
                </a:solidFill>
              </a:rPr>
              <a:t/>
            </a:r>
            <a:br>
              <a:rPr lang="ru-RU" sz="3200" b="1" dirty="0">
                <a:solidFill>
                  <a:srgbClr val="7030A0"/>
                </a:solidFill>
              </a:rPr>
            </a:br>
            <a:r>
              <a:rPr lang="ru-RU" sz="1800" b="1" dirty="0" smtClean="0">
                <a:solidFill>
                  <a:srgbClr val="7030A0"/>
                </a:solidFill>
              </a:rPr>
              <a:t>ИГРА  «Найди мяч».</a:t>
            </a:r>
            <a:br>
              <a:rPr lang="ru-RU" sz="1800" b="1" dirty="0" smtClean="0">
                <a:solidFill>
                  <a:srgbClr val="7030A0"/>
                </a:solidFill>
              </a:rPr>
            </a:br>
            <a:r>
              <a:rPr lang="ru-RU" sz="1800" b="1" dirty="0" smtClean="0">
                <a:solidFill>
                  <a:srgbClr val="7030A0"/>
                </a:solidFill>
              </a:rPr>
              <a:t>Эта игра развивает ориентировку ребенка в пространстве. Взрослый прячет мяч. Затем говорит ребенку путь к нему. </a:t>
            </a:r>
            <a:br>
              <a:rPr lang="ru-RU" sz="1800" b="1" dirty="0" smtClean="0">
                <a:solidFill>
                  <a:srgbClr val="7030A0"/>
                </a:solidFill>
              </a:rPr>
            </a:br>
            <a:r>
              <a:rPr lang="ru-RU" sz="1800" b="1" dirty="0">
                <a:solidFill>
                  <a:srgbClr val="7030A0"/>
                </a:solidFill>
              </a:rPr>
              <a:t> </a:t>
            </a:r>
            <a:r>
              <a:rPr lang="ru-RU" sz="1800" b="1" dirty="0" smtClean="0">
                <a:solidFill>
                  <a:srgbClr val="7030A0"/>
                </a:solidFill>
              </a:rPr>
              <a:t>   Например, пойдешь прямо до дерева, дальше поверни направо и сделай 5 шагов, и найдешь там мяч</a:t>
            </a:r>
            <a:r>
              <a:rPr lang="ru-RU" sz="1800" b="1" dirty="0">
                <a:solidFill>
                  <a:srgbClr val="7030A0"/>
                </a:solidFill>
              </a:rPr>
              <a:t>.</a:t>
            </a:r>
            <a:br>
              <a:rPr lang="ru-RU" sz="1800" b="1" dirty="0">
                <a:solidFill>
                  <a:srgbClr val="7030A0"/>
                </a:solidFill>
              </a:rPr>
            </a:br>
            <a:r>
              <a:rPr lang="ru-RU" sz="1800" b="1" dirty="0">
                <a:solidFill>
                  <a:srgbClr val="7030A0"/>
                </a:solidFill>
              </a:rPr>
              <a:t>"Что за чем</a:t>
            </a:r>
            <a:r>
              <a:rPr lang="ru-RU" sz="1800" b="1" dirty="0" smtClean="0">
                <a:solidFill>
                  <a:srgbClr val="7030A0"/>
                </a:solidFill>
              </a:rPr>
              <a:t>?« Игра </a:t>
            </a:r>
            <a:r>
              <a:rPr lang="ru-RU" sz="1800" b="1" dirty="0">
                <a:solidFill>
                  <a:srgbClr val="7030A0"/>
                </a:solidFill>
              </a:rPr>
              <a:t>с мячом. Взрослый кидает мяч ребенку при этом, спрашивая, например, "Что будет после лета?", "Первый день недели?", "В какое время суток мы спим?" и т.д. Ребенок ловит мяч, отвечает на вопрос и задает свой и т.д.</a:t>
            </a:r>
            <a:br>
              <a:rPr lang="ru-RU" sz="1800" b="1" dirty="0">
                <a:solidFill>
                  <a:srgbClr val="7030A0"/>
                </a:solidFill>
              </a:rPr>
            </a:br>
            <a:r>
              <a:rPr lang="ru-RU" sz="2000" b="1" dirty="0" smtClean="0">
                <a:solidFill>
                  <a:srgbClr val="7030A0"/>
                </a:solidFill>
              </a:rPr>
              <a:t/>
            </a:r>
            <a:br>
              <a:rPr lang="ru-RU" sz="2000" b="1" dirty="0" smtClean="0">
                <a:solidFill>
                  <a:srgbClr val="7030A0"/>
                </a:solidFill>
              </a:rPr>
            </a:br>
            <a:r>
              <a:rPr lang="ru-RU" sz="2000" b="1" dirty="0" smtClean="0"/>
              <a:t/>
            </a:r>
            <a:br>
              <a:rPr lang="ru-RU" sz="2000" b="1" dirty="0" smtClean="0"/>
            </a:br>
            <a:r>
              <a:rPr lang="ru-RU" sz="2400" b="1" dirty="0"/>
              <a:t/>
            </a:r>
            <a:br>
              <a:rPr lang="ru-RU" sz="2400" b="1" dirty="0"/>
            </a:br>
            <a:endParaRPr lang="ru-RU" sz="2400" b="1" dirty="0">
              <a:solidFill>
                <a:srgbClr val="7030A0"/>
              </a:solidFill>
            </a:endParaRP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05255" y="2835291"/>
            <a:ext cx="1618473" cy="21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sz="quarter" idx="14"/>
          </p:nvPr>
        </p:nvPicPr>
        <p:blipFill rotWithShape="1">
          <a:blip r:embed="rId3" cstate="print">
            <a:extLst>
              <a:ext uri="{28A0092B-C50C-407E-A947-70E740481C1C}">
                <a14:useLocalDpi xmlns:a14="http://schemas.microsoft.com/office/drawing/2010/main" val="0"/>
              </a:ext>
            </a:extLst>
          </a:blip>
          <a:srcRect l="-2397" t="19531" r="-4890" b="21280"/>
          <a:stretch/>
        </p:blipFill>
        <p:spPr bwMode="auto">
          <a:xfrm>
            <a:off x="2555776" y="2924815"/>
            <a:ext cx="1671591" cy="19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99" t="27387" r="-5846" b="30988"/>
          <a:stretch/>
        </p:blipFill>
        <p:spPr bwMode="auto">
          <a:xfrm>
            <a:off x="4941517" y="2780928"/>
            <a:ext cx="2072136" cy="182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302" b="21277"/>
          <a:stretch/>
        </p:blipFill>
        <p:spPr bwMode="auto">
          <a:xfrm>
            <a:off x="4860032" y="4812929"/>
            <a:ext cx="1797419" cy="176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30655" r="-10587" b="19598"/>
          <a:stretch/>
        </p:blipFill>
        <p:spPr bwMode="auto">
          <a:xfrm>
            <a:off x="7039896" y="3045307"/>
            <a:ext cx="1661170" cy="173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46" t="25072" r="-9631" b="25303"/>
          <a:stretch/>
        </p:blipFill>
        <p:spPr bwMode="auto">
          <a:xfrm>
            <a:off x="2123728" y="5149666"/>
            <a:ext cx="1743524" cy="16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03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445624" cy="2952328"/>
          </a:xfrm>
        </p:spPr>
        <p:txBody>
          <a:bodyPr>
            <a:normAutofit fontScale="90000"/>
          </a:bodyPr>
          <a:lstStyle/>
          <a:p>
            <a:r>
              <a:rPr lang="ru-RU" sz="4000" b="1" dirty="0" smtClean="0">
                <a:solidFill>
                  <a:srgbClr val="7030A0"/>
                </a:solidFill>
              </a:rPr>
              <a:t/>
            </a:r>
            <a:br>
              <a:rPr lang="ru-RU" sz="4000" b="1" dirty="0" smtClean="0">
                <a:solidFill>
                  <a:srgbClr val="7030A0"/>
                </a:solidFill>
              </a:rPr>
            </a:br>
            <a:r>
              <a:rPr lang="ru-RU" sz="4000" b="1" dirty="0">
                <a:solidFill>
                  <a:srgbClr val="7030A0"/>
                </a:solidFill>
              </a:rPr>
              <a:t> </a:t>
            </a:r>
            <a:r>
              <a:rPr lang="ru-RU" sz="4900" b="1" dirty="0">
                <a:solidFill>
                  <a:srgbClr val="7030A0"/>
                </a:solidFill>
              </a:rPr>
              <a:t>«Считаем шаги», </a:t>
            </a:r>
            <a:r>
              <a:rPr lang="ru-RU" sz="4900" b="1" dirty="0" smtClean="0">
                <a:solidFill>
                  <a:srgbClr val="7030A0"/>
                </a:solidFill>
              </a:rPr>
              <a:t/>
            </a:r>
            <a:br>
              <a:rPr lang="ru-RU" sz="4900" b="1" dirty="0" smtClean="0">
                <a:solidFill>
                  <a:srgbClr val="7030A0"/>
                </a:solidFill>
              </a:rPr>
            </a:br>
            <a:r>
              <a:rPr lang="ru-RU" sz="4900" b="1" dirty="0" smtClean="0">
                <a:solidFill>
                  <a:srgbClr val="7030A0"/>
                </a:solidFill>
              </a:rPr>
              <a:t>Предложите </a:t>
            </a:r>
            <a:r>
              <a:rPr lang="ru-RU" sz="4900" b="1" dirty="0">
                <a:solidFill>
                  <a:srgbClr val="7030A0"/>
                </a:solidFill>
              </a:rPr>
              <a:t>ребенку посчитать, сколько шагов, например, от лавочки до песочницы.</a:t>
            </a:r>
            <a:br>
              <a:rPr lang="ru-RU" sz="4900" b="1" dirty="0">
                <a:solidFill>
                  <a:srgbClr val="7030A0"/>
                </a:solidFill>
              </a:rPr>
            </a:br>
            <a:endParaRPr lang="ru-RU" sz="4900" b="1" dirty="0">
              <a:solidFill>
                <a:srgbClr val="7030A0"/>
              </a:solidFill>
            </a:endParaRPr>
          </a:p>
        </p:txBody>
      </p:sp>
      <p:pic>
        <p:nvPicPr>
          <p:cNvPr id="5122" name="Picture 2" descr="C:\Users\Настюшка\Desktop\прогулка математика\IMG-20220424-WA0077.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l="-10922" t="-3258" r="-9625" b="-18330"/>
          <a:stretch/>
        </p:blipFill>
        <p:spPr bwMode="auto">
          <a:xfrm>
            <a:off x="3347864" y="4293096"/>
            <a:ext cx="2297435" cy="2091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1" t="33259" r="-11911" b="33388"/>
          <a:stretch/>
        </p:blipFill>
        <p:spPr bwMode="auto">
          <a:xfrm>
            <a:off x="6156176" y="4653136"/>
            <a:ext cx="2376264" cy="162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0" t="22364" r="-8024" b="19995"/>
          <a:stretch/>
        </p:blipFill>
        <p:spPr bwMode="auto">
          <a:xfrm>
            <a:off x="1244427" y="3717032"/>
            <a:ext cx="1782957" cy="21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69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619</TotalTime>
  <Words>138</Words>
  <Application>Microsoft Office PowerPoint</Application>
  <PresentationFormat>Экран (4:3)</PresentationFormat>
  <Paragraphs>27</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МАТЕМАТИЧЕСКАЯ ПРОГУЛКА  В ДЕТСКОМ САДУ</vt:lpstr>
      <vt:lpstr>Современные дети живут и развиваются в эпоху информационной цивилизации, новых компьютерных технологий. В этих условиях математическое развитие по праву занимает очень большое место в системе дошкольного образования. Для лучшего усвоения математических представлений необходимо интеграция математического образования дошкольников в ходе всего образовательного процесса, одним из которых является :ПРОГУЛКА.</vt:lpstr>
      <vt:lpstr>  На прогулке дети лучше усваивают программный материал. Повышается эффективность педагогического процесса. Развивается память и мышление у детей, оказывая огромное влияние на умственное развитие ребенка. Математика входит в жизнь как открытие закономерных связей и отношений окружающего мира.    Наблюдая за (живой – неживой) природой, трудом взрослых, жизнью улицы, идет развитие у ребенка умственных способностей логического типа, ребенок учится выделять основные существенные признаки, параметры объекта и их отношения.  Предлагая задания на ориентировку, сравнение по величине, форме, размеру, вычислительные действия мы способствуем не только интеллектуальному развитию, одновременно дети усваивают математические термины. </vt:lpstr>
      <vt:lpstr>Презентация PowerPoint</vt:lpstr>
      <vt:lpstr>  Методы организации математических представлений детей на прогулке:    -словесный  (рассказывание, беседа, объяснения, опрос)    -практический ( упражнения, подвижно – дидактические игры, игры с природным материалом).  Игра: «Что видишь?» Игра на развитие ориентировки  в пространстве и речи.  Ребенок должен рассказать, что видит справа, слева, впереди. </vt:lpstr>
      <vt:lpstr> Игры направленные на закрепление порядкового счёта «Какой по счёту?», «Классики», Игры на ориентировку в пространстве: «Беги к названному предмету(объекту)». </vt:lpstr>
      <vt:lpstr>Упражнять в счете:  считать детей, ведра, формочки, лопатки, листья, насекомых, птиц; обговаривать геометрическую форму построек, цвет. </vt:lpstr>
      <vt:lpstr>   ИГРА  «Найди мяч». Эта игра развивает ориентировку ребенка в пространстве. Взрослый прячет мяч. Затем говорит ребенку путь к нему.      Например, пойдешь прямо до дерева, дальше поверни направо и сделай 5 шагов, и найдешь там мяч. "Что за чем?« Игра с мячом. Взрослый кидает мяч ребенку при этом, спрашивая, например, "Что будет после лета?", "Первый день недели?", "В какое время суток мы спим?" и т.д. Ребенок ловит мяч, отвечает на вопрос и задает свой и т.д.    </vt:lpstr>
      <vt:lpstr>  «Считаем шаги»,  Предложите ребенку посчитать, сколько шагов, например, от лавочки до песочницы. </vt:lpstr>
      <vt:lpstr>  Дидактические игры  на ориентировку во времени:  «Что было раньше, позже, вчера, сегодня, завтра?»;  «Когда это бывает?;   « День и Ночь». Игра: «Построим фигуру» (из счётных палочек). </vt:lpstr>
      <vt:lpstr>Игра: «Собери бусы» Игры : « Встань на круги заданного цвета», «Встань на круг под номером…»</vt:lpstr>
      <vt:lpstr> Игра: «Где звенит погремушка?» (Слева, справа, впереди, сзади, наверху, внизу…)  Игра: «Найди одинаковые фигуры» (по цвету, форме, размеру).</vt:lpstr>
      <vt:lpstr> Игра: « Построим домики из геометрических фигур», Игра: «Выложи узор, фигуру из геометрической  фигуры(круг)»</vt:lpstr>
      <vt:lpstr>     Развитие математических представлений детей дошкольного возраста на прогулке позволяет обеспечить достаточные условия для надёжного закрепления математических умений, полученных каждым ребёнком на ООД.   Данная  форма  образовательного  процесса  помогает ребёнку приобрести прочные знания , умения и навыки, что способствует развитию самостоятельности, активности, инициативности и формированию умений доводить начатое дело до конца.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МАТЕМАТИЧЕСКАЯ ПРОГУЛКА В ДЕТСКОМ САДУ</dc:title>
  <dc:creator>Настюшка</dc:creator>
  <cp:lastModifiedBy>Настюшка</cp:lastModifiedBy>
  <cp:revision>68</cp:revision>
  <dcterms:created xsi:type="dcterms:W3CDTF">2022-04-16T06:31:33Z</dcterms:created>
  <dcterms:modified xsi:type="dcterms:W3CDTF">2022-05-22T11:19:05Z</dcterms:modified>
</cp:coreProperties>
</file>