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5" r:id="rId9"/>
    <p:sldId id="261" r:id="rId10"/>
    <p:sldId id="262" r:id="rId11"/>
    <p:sldId id="263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-214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stihi.ru/avtor/sniechk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73630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Segoe Script" pitchFamily="34" charset="0"/>
                <a:cs typeface="Times New Roman" pitchFamily="18" charset="0"/>
              </a:rPr>
              <a:t>Мастер – класс на тему: «Подготовка к написанию сочинения – рассуждения </a:t>
            </a:r>
            <a:r>
              <a:rPr lang="ru-RU" sz="2800" b="1" i="1" dirty="0" smtClean="0">
                <a:latin typeface="Segoe Script" pitchFamily="34" charset="0"/>
                <a:cs typeface="Times New Roman" pitchFamily="18" charset="0"/>
              </a:rPr>
              <a:t>(</a:t>
            </a:r>
            <a:r>
              <a:rPr lang="ru-RU" sz="2800" b="1" i="1" dirty="0">
                <a:latin typeface="Segoe Script" pitchFamily="34" charset="0"/>
                <a:cs typeface="Times New Roman" pitchFamily="18" charset="0"/>
              </a:rPr>
              <a:t>9</a:t>
            </a:r>
            <a:r>
              <a:rPr lang="ru-RU" sz="2800" b="1" i="1" dirty="0" smtClean="0">
                <a:latin typeface="Segoe Script" pitchFamily="34" charset="0"/>
                <a:cs typeface="Times New Roman" pitchFamily="18" charset="0"/>
              </a:rPr>
              <a:t>.3</a:t>
            </a:r>
            <a:r>
              <a:rPr lang="ru-RU" sz="2800" b="1" i="1" dirty="0" smtClean="0">
                <a:latin typeface="Segoe Script" pitchFamily="34" charset="0"/>
                <a:cs typeface="Times New Roman" pitchFamily="18" charset="0"/>
              </a:rPr>
              <a:t>) в </a:t>
            </a:r>
            <a:br>
              <a:rPr lang="ru-RU" sz="2800" b="1" i="1" dirty="0" smtClean="0">
                <a:latin typeface="Segoe Script" pitchFamily="34" charset="0"/>
                <a:cs typeface="Times New Roman" pitchFamily="18" charset="0"/>
              </a:rPr>
            </a:br>
            <a:r>
              <a:rPr lang="ru-RU" sz="2800" b="1" i="1" dirty="0" smtClean="0">
                <a:latin typeface="Segoe Script" pitchFamily="34" charset="0"/>
                <a:cs typeface="Times New Roman" pitchFamily="18" charset="0"/>
              </a:rPr>
              <a:t>9 классе на ОГЭ по русскому языку» </a:t>
            </a:r>
            <a:br>
              <a:rPr lang="ru-RU" sz="2800" b="1" i="1" dirty="0" smtClean="0">
                <a:latin typeface="Segoe Script" pitchFamily="34" charset="0"/>
                <a:cs typeface="Times New Roman" pitchFamily="18" charset="0"/>
              </a:rPr>
            </a:br>
            <a:endParaRPr lang="ru-RU" sz="2800" b="1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671943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Преемственность этого сочинения для выполнения задания 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ЕГЭ в 11 классе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11 классе, выполняя задание 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так же пишут сочинение – рассуждение, в композиции которого есть сходные черты с сочинением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Это проблема почти всегда морально – этического содержания, есть комментарий, 2 аргумента и вывод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Итак, как мы начинаем работать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над заданием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9.3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Bef>
                <a:spcPts val="6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абзац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тезис (толкование этического понятия, предложенного для размышления) + комментарий;</a:t>
            </a:r>
          </a:p>
          <a:p>
            <a:pPr algn="just">
              <a:spcBef>
                <a:spcPts val="6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абзац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первый  аргумент на основе прочитанного текста с указанием номеров предложений, на которые ссылается  ученик; </a:t>
            </a:r>
          </a:p>
          <a:p>
            <a:pPr algn="just">
              <a:spcBef>
                <a:spcPts val="6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абзац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на основе жизненного опыта (художественное произведение, жизнь великих людей, история, СМИ и т.д.);</a:t>
            </a:r>
          </a:p>
          <a:p>
            <a:pPr algn="just">
              <a:spcBef>
                <a:spcPts val="6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абзац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вывод подведение итога всему сказанному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16632"/>
            <a:ext cx="8736971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Segoe Script" pitchFamily="34" charset="0"/>
              </a:rPr>
              <a:t>Сочинение-рассуждение </a:t>
            </a:r>
            <a:br>
              <a:rPr lang="ru-RU" sz="2400" b="1" dirty="0" smtClean="0">
                <a:latin typeface="Segoe Script" pitchFamily="34" charset="0"/>
              </a:rPr>
            </a:br>
            <a:r>
              <a:rPr lang="ru-RU" sz="2400" b="1" dirty="0" smtClean="0">
                <a:latin typeface="Segoe Script" pitchFamily="34" charset="0"/>
              </a:rPr>
              <a:t>задание </a:t>
            </a:r>
            <a:r>
              <a:rPr lang="ru-RU" sz="2400" b="1" dirty="0" smtClean="0">
                <a:latin typeface="Segoe Script" pitchFamily="34" charset="0"/>
              </a:rPr>
              <a:t>9.3</a:t>
            </a:r>
            <a:endParaRPr lang="ru-RU" sz="2400" b="1" dirty="0">
              <a:latin typeface="Segoe Script" pitchFamily="34" charset="0"/>
            </a:endParaRPr>
          </a:p>
        </p:txBody>
      </p:sp>
      <p:pic>
        <p:nvPicPr>
          <p:cNvPr id="2050" name="Picture 2" descr="C:\Users\Администратор\Desktop\iH2X93B7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4286221" cy="5078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Segoe Script" pitchFamily="34" charset="0"/>
              </a:rPr>
              <a:t>Совесть – внутреннее сознание добра и зла, тайник души, в котором отзывается одобрение или осуждение каждого поступка. Чувство ответственности за своё поведение… </a:t>
            </a:r>
            <a:br>
              <a:rPr lang="ru-RU" sz="2400" b="1" dirty="0" smtClean="0">
                <a:latin typeface="Segoe Script" pitchFamily="34" charset="0"/>
              </a:rPr>
            </a:br>
            <a:r>
              <a:rPr lang="ru-RU" sz="2400" b="1" dirty="0" smtClean="0">
                <a:latin typeface="Segoe Script" pitchFamily="34" charset="0"/>
              </a:rPr>
              <a:t>(Владимир Даль)</a:t>
            </a:r>
            <a:endParaRPr lang="ru-RU" sz="2400" b="1" dirty="0">
              <a:latin typeface="Segoe Script" pitchFamily="34" charset="0"/>
            </a:endParaRPr>
          </a:p>
        </p:txBody>
      </p:sp>
      <p:pic>
        <p:nvPicPr>
          <p:cNvPr id="4098" name="Picture 2" descr="C:\Users\Администратор\Desktop\216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88840"/>
            <a:ext cx="3960440" cy="4643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Segoe Script" pitchFamily="34" charset="0"/>
              </a:rPr>
              <a:t>Совесть — понятие очень сложное и, конечно, сложно требовать от каждого человека совестливости…Совесть подсказывает. Честь действует. Совесть всегда исходит из глубины души, и совестью в той или иной мере человек очищается. Совесть «грызет». Совесть не бывает ложной…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(Дмитрий Сергеевич Лихачёв)</a:t>
            </a:r>
            <a:endParaRPr lang="ru-RU" sz="2000" b="1" dirty="0">
              <a:latin typeface="Segoe Script" pitchFamily="34" charset="0"/>
            </a:endParaRPr>
          </a:p>
        </p:txBody>
      </p:sp>
      <p:pic>
        <p:nvPicPr>
          <p:cNvPr id="5122" name="Picture 2" descr="C:\Users\Администратор\Desktop\185ac-1404518702-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286409" cy="4714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Segoe Script" pitchFamily="34" charset="0"/>
              </a:rPr>
              <a:t>Определение совести</a:t>
            </a:r>
            <a:endParaRPr lang="ru-RU" sz="2400" b="1" dirty="0">
              <a:latin typeface="Segoe Script" pitchFamily="34" charset="0"/>
            </a:endParaRPr>
          </a:p>
        </p:txBody>
      </p:sp>
      <p:pic>
        <p:nvPicPr>
          <p:cNvPr id="6146" name="Picture 2" descr="C:\Users\Администратор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056784" cy="5292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Segoe Script" pitchFamily="34" charset="0"/>
              </a:rPr>
              <a:t>Подбираем аргументы:</a:t>
            </a:r>
            <a:br>
              <a:rPr lang="ru-RU" sz="2800" b="1" dirty="0" smtClean="0">
                <a:latin typeface="Segoe Script" pitchFamily="34" charset="0"/>
              </a:rPr>
            </a:br>
            <a:r>
              <a:rPr lang="ru-RU" sz="2800" b="1" dirty="0" smtClean="0">
                <a:latin typeface="Segoe Script" pitchFamily="34" charset="0"/>
              </a:rPr>
              <a:t>Виктор Астафьев «Конь с розовой гривой»</a:t>
            </a:r>
            <a:endParaRPr lang="ru-RU" sz="2800" b="1" dirty="0">
              <a:latin typeface="Segoe Script" pitchFamily="34" charset="0"/>
            </a:endParaRPr>
          </a:p>
        </p:txBody>
      </p:sp>
      <p:pic>
        <p:nvPicPr>
          <p:cNvPr id="7170" name="Picture 2" descr="C:\Users\Администратор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371768" cy="47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Segoe Script" pitchFamily="34" charset="0"/>
              </a:rPr>
              <a:t>Виктор Астафьев «Конь с розовой гривой»</a:t>
            </a:r>
            <a:endParaRPr lang="ru-RU" sz="2400" b="1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Проснулся я от солнечного луча, просочившегося в мутное окошко кладовки и ткнувшегося мне в глаза. В луче мошкой мельтешила пыль. Откуда-то наносило заимкой, пашнею. Я огляделся, и сердце мое радостно подпрыгнуло: на меня был накинут дедушкин старенький полушубок. Дедушка приехал ночью. Красота! На кухне бабушка кому-то обстоятельно рассказывала: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 — …Культурная дамочка, в шляпке. «Я эти вот ягодки все куплю». Пожалуйста, милости прошу. Ягодки-то, говорю, сиротинка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горемышный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собирал…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 Тут я провалился сквозь землю вместе с бабушкой и уже не мог и не желал разбирать, что говорила она дальше, потому что закрылся полушубком, забился в него, чтобы скорее помереть. Но сделалось жарко, глухо, стало нечем дышать, и я открылся.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 — Своих вечно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потачил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 — гремела бабушка. — Теперь этого! А он уж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мошенничат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потом из него будет? Жиган будет! Вечный арестант! Я вот еще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левонтьевских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пятнай их, в оборот возьму! Это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ихняя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грамота!..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Segoe Script" pitchFamily="34" charset="0"/>
              </a:rPr>
              <a:t>Подбираем аргументы:</a:t>
            </a:r>
            <a:br>
              <a:rPr lang="ru-RU" sz="2400" b="1" dirty="0" smtClean="0">
                <a:latin typeface="Segoe Script" pitchFamily="34" charset="0"/>
              </a:rPr>
            </a:br>
            <a:r>
              <a:rPr lang="ru-RU" sz="2400" b="1" dirty="0" smtClean="0">
                <a:latin typeface="Segoe Script" pitchFamily="34" charset="0"/>
              </a:rPr>
              <a:t>Александр Сергеевич Пушкин «Капитанская дочка»</a:t>
            </a:r>
            <a:endParaRPr lang="ru-RU" sz="2400" b="1" dirty="0">
              <a:latin typeface="Segoe Script" pitchFamily="34" charset="0"/>
            </a:endParaRPr>
          </a:p>
        </p:txBody>
      </p:sp>
      <p:pic>
        <p:nvPicPr>
          <p:cNvPr id="8195" name="Picture 3" descr="C:\Users\Администратор\Desktop\10113918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3"/>
            <a:ext cx="3737421" cy="4464496"/>
          </a:xfrm>
          <a:prstGeom prst="rect">
            <a:avLst/>
          </a:prstGeom>
          <a:noFill/>
        </p:spPr>
      </p:pic>
      <p:pic>
        <p:nvPicPr>
          <p:cNvPr id="8196" name="Picture 4" descr="C:\Users\Администратор\Desktop\i4D62VUV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3" y="1988840"/>
            <a:ext cx="6144683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Почему я выбрала эту тему для мастер – класса?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статистические данные о выполнении учащимися 9 классов задания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ОГЭ по русскому языку;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возможность подготовить учащихся к написанию сочинения – рассуждения, работая по учебнику Русский язык для 5 -9 классов под редакцией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Е.А.Быстровой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преемственность этого сочинения для выполнения задания 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ЕГЭ в 11 классе.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708920"/>
            <a:ext cx="5904656" cy="4320480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latin typeface="Segoe Script" pitchFamily="34" charset="0"/>
              </a:rPr>
              <a:t>На что похожа совесть?</a:t>
            </a:r>
          </a:p>
          <a:p>
            <a:r>
              <a:rPr lang="ru-RU" sz="2000" b="1" i="1" dirty="0" smtClean="0">
                <a:latin typeface="Segoe Script" pitchFamily="34" charset="0"/>
                <a:hlinkClick r:id="rId2"/>
              </a:rPr>
              <a:t>Станислав </a:t>
            </a:r>
            <a:r>
              <a:rPr lang="ru-RU" sz="2000" b="1" i="1" dirty="0" err="1" smtClean="0">
                <a:latin typeface="Segoe Script" pitchFamily="34" charset="0"/>
                <a:hlinkClick r:id="rId2"/>
              </a:rPr>
              <a:t>Прохоренко</a:t>
            </a:r>
            <a:endParaRPr lang="ru-RU" sz="2000" b="1" dirty="0" smtClean="0">
              <a:latin typeface="Segoe Script" pitchFamily="34" charset="0"/>
            </a:endParaRPr>
          </a:p>
          <a:p>
            <a:r>
              <a:rPr lang="ru-RU" sz="2000" b="1" dirty="0" smtClean="0">
                <a:latin typeface="Segoe Script" pitchFamily="34" charset="0"/>
              </a:rPr>
              <a:t>На что похожа совесть?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На кота…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Для мальчика.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Для девочки – на кошку.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Когда нас заедает суета,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Приходит совесть,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Сядет у окошка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И долго, отвернувшись, так сидит,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Как будто, и не видит нас,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Не знает,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Как будто, лишь с собою говорит…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И к жизни нас нормальной возвращает.</a:t>
            </a:r>
          </a:p>
          <a:p>
            <a:pPr>
              <a:buNone/>
            </a:pPr>
            <a:r>
              <a:rPr lang="ru-RU" sz="2000" b="1" dirty="0" smtClean="0">
                <a:latin typeface="Segoe Script" pitchFamily="34" charset="0"/>
              </a:rPr>
              <a:t> </a:t>
            </a:r>
          </a:p>
          <a:p>
            <a:endParaRPr lang="ru-RU" sz="2000" dirty="0"/>
          </a:p>
        </p:txBody>
      </p:sp>
      <p:pic>
        <p:nvPicPr>
          <p:cNvPr id="1026" name="Picture 2" descr="C:\Users\Администратор\Desktop\iT76X1H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0648"/>
            <a:ext cx="4968552" cy="3312368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iFL9UF49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89040"/>
            <a:ext cx="2880320" cy="286243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i6CNB3SD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3240360" cy="2428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Segoe Script" pitchFamily="34" charset="0"/>
              </a:rPr>
              <a:t>Удачи на экзамене!</a:t>
            </a:r>
            <a:endParaRPr lang="ru-RU" sz="2800" b="1" dirty="0">
              <a:latin typeface="Segoe Script" pitchFamily="34" charset="0"/>
            </a:endParaRPr>
          </a:p>
        </p:txBody>
      </p:sp>
      <p:pic>
        <p:nvPicPr>
          <p:cNvPr id="2050" name="Picture 2" descr="C:\Users\Администратор\Desktop\22E2Tn2Kz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64007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Segoe Script" pitchFamily="34" charset="0"/>
              </a:rPr>
              <a:t>Спасибо за работу!</a:t>
            </a:r>
            <a:endParaRPr lang="ru-RU" sz="2400" dirty="0">
              <a:latin typeface="Segoe Script" pitchFamily="34" charset="0"/>
            </a:endParaRPr>
          </a:p>
        </p:txBody>
      </p:sp>
      <p:pic>
        <p:nvPicPr>
          <p:cNvPr id="1026" name="Picture 2" descr="C:\Users\Администратор\Desktop\chto-lyudi-nazyvayut-sovestyu-photo-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064896" cy="5372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Статистические данные о выполнении учащимися 9 классов задания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9.3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ОГЭ по русскому языку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Итоговые протоколы прошлых лет показали, что некоторые учащиеся были не готовы к выполнению работы: не справились с заданием. При этом в ряде работ отсутствовало сочинение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2051" name="Picture 3" descr="C:\Users\Администратор\Desktop\1-0.2016-02-03886677888747485859585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64904"/>
            <a:ext cx="5400600" cy="405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sz="1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77500" lnSpcReduction="20000"/>
          </a:bodyPr>
          <a:lstStyle/>
          <a:p>
            <a:pPr indent="4572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Третья часть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 содержала 3 творческих задания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(9.1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которые проверяют коммуникативную компетенцию школьников, в частности умение строить собственное высказывание в соответствии с заданным типом речи. При этом неслучайно особое внимание уделяется умению аргументировать положения своей работы, используя прочитанный текст: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воспитание культуры доказательного аргументированного рассуждения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выступает важнейшей задачей современной школы. 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Выполняя задание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9.3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необходимо было написать сочинение-рассуждение на морально-этическую тему (среди понятий - известные нравственные категории).</a:t>
            </a:r>
          </a:p>
          <a:p>
            <a:pPr lvl="0"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задание выпускники выбирали чаще всего и в нем же допустили наибольшее количество ошибок: на слабом уровне или неверно дано определение понятий в первой части сочинения, при этом допущено большое количество речевых, логических ошибок;  в большинстве работ отсутствует комментарий и т.д.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Возможность подготовить учащихся к написанию сочинения – рассуждения даёт учебник Русский язык для 5 -9 классов под редакцией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Е.А.Быстровой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3074" name="Picture 2" descr="C:\Users\Администратор\Desktop\395183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287223" cy="5049938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70129.75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3096344" cy="5047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к открытому\фото учебника\IMG_71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532949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к открытому\фото учебника\IMG_71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424937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к открытому\фото учебника\IMG_71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640961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к открытому\фото учебника\IMG_7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31692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536</Words>
  <Application>Microsoft Office PowerPoint</Application>
  <PresentationFormat>Экран (4:3)</PresentationFormat>
  <Paragraphs>33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Мастер – класс на тему: «Подготовка к написанию сочинения – рассуждения (9.3) в  9 классе на ОГЭ по русскому языку»  </vt:lpstr>
      <vt:lpstr>Почему я выбрала эту тему для мастер – класса? </vt:lpstr>
      <vt:lpstr>Статистические данные о выполнении учащимися 9 классов задания 9.3 на ОГЭ по русскому языку Итоговые протоколы прошлых лет показали, что некоторые учащиеся были не готовы к выполнению работы: не справились с заданием. При этом в ряде работ отсутствовало сочинение </vt:lpstr>
      <vt:lpstr>Презентация PowerPoint</vt:lpstr>
      <vt:lpstr>Возможность подготовить учащихся к написанию сочинения – рассуждения даёт учебник Русский язык для 5 -9 классов под редакцией Е.А.Быстровой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Преемственность этого сочинения для выполнения задания №26 на ЕГЭ в 11 классе</vt:lpstr>
      <vt:lpstr>Итак, как мы начинаем работать  над заданием 9.3? </vt:lpstr>
      <vt:lpstr>Презентация PowerPoint</vt:lpstr>
      <vt:lpstr>Сочинение-рассуждение  задание 9.3</vt:lpstr>
      <vt:lpstr>Совесть – внутреннее сознание добра и зла, тайник души, в котором отзывается одобрение или осуждение каждого поступка. Чувство ответственности за своё поведение…  (Владимир Даль)</vt:lpstr>
      <vt:lpstr>Совесть — понятие очень сложное и, конечно, сложно требовать от каждого человека совестливости…Совесть подсказывает. Честь действует. Совесть всегда исходит из глубины души, и совестью в той или иной мере человек очищается. Совесть «грызет». Совесть не бывает ложной… (Дмитрий Сергеевич Лихачёв)</vt:lpstr>
      <vt:lpstr>Определение совести</vt:lpstr>
      <vt:lpstr>Подбираем аргументы: Виктор Астафьев «Конь с розовой гривой»</vt:lpstr>
      <vt:lpstr>Виктор Астафьев «Конь с розовой гривой»</vt:lpstr>
      <vt:lpstr>Подбираем аргументы: Александр Сергеевич Пушкин «Капитанская дочка»</vt:lpstr>
      <vt:lpstr>Презентация PowerPoint</vt:lpstr>
      <vt:lpstr>Удачи на экзамене!</vt:lpstr>
      <vt:lpstr>Спасибо за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на тему «Подготовка к написанию сочинения – рассуждения (15.3) в  9 классе на ОГЭ по русскому языку»  </dc:title>
  <dc:creator>Администратор</dc:creator>
  <cp:lastModifiedBy>Ольга</cp:lastModifiedBy>
  <cp:revision>20</cp:revision>
  <dcterms:created xsi:type="dcterms:W3CDTF">2018-02-28T15:33:50Z</dcterms:created>
  <dcterms:modified xsi:type="dcterms:W3CDTF">2022-05-24T11:08:10Z</dcterms:modified>
</cp:coreProperties>
</file>