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57" r:id="rId3"/>
    <p:sldId id="263" r:id="rId4"/>
    <p:sldId id="264" r:id="rId5"/>
    <p:sldId id="265" r:id="rId6"/>
    <p:sldId id="256" r:id="rId7"/>
    <p:sldId id="262" r:id="rId8"/>
    <p:sldId id="261" r:id="rId9"/>
    <p:sldId id="258" r:id="rId10"/>
    <p:sldId id="266" r:id="rId11"/>
    <p:sldId id="268" r:id="rId12"/>
    <p:sldId id="267" r:id="rId13"/>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755492EA-032F-4222-B7AD-35D19FA6664D}" type="datetimeFigureOut">
              <a:rPr lang="ru-RU" smtClean="0"/>
              <a:t>03.05.2022</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325CF27C-2EEC-43FC-9851-0438845405B2}" type="slidenum">
              <a:rPr lang="ru-RU" smtClean="0"/>
              <a:t>‹#›</a:t>
            </a:fld>
            <a:endParaRPr lang="ru-RU"/>
          </a:p>
        </p:txBody>
      </p:sp>
    </p:spTree>
    <p:extLst>
      <p:ext uri="{BB962C8B-B14F-4D97-AF65-F5344CB8AC3E}">
        <p14:creationId xmlns:p14="http://schemas.microsoft.com/office/powerpoint/2010/main" val="231110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5CF27C-2EEC-43FC-9851-0438845405B2}" type="slidenum">
              <a:rPr lang="ru-RU" smtClean="0"/>
              <a:t>4</a:t>
            </a:fld>
            <a:endParaRPr lang="ru-RU"/>
          </a:p>
        </p:txBody>
      </p:sp>
    </p:spTree>
    <p:extLst>
      <p:ext uri="{BB962C8B-B14F-4D97-AF65-F5344CB8AC3E}">
        <p14:creationId xmlns:p14="http://schemas.microsoft.com/office/powerpoint/2010/main" val="357948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E1AD81-2212-47CE-9E4F-78BB210D2E76}" type="datetimeFigureOut">
              <a:rPr lang="ru-RU" smtClean="0"/>
              <a:t>03.05.2022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108367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1AD81-2212-47CE-9E4F-78BB210D2E76}" type="datetimeFigureOut">
              <a:rPr lang="ru-RU" smtClean="0"/>
              <a:t>03.05.2022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75925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1AD81-2212-47CE-9E4F-78BB210D2E76}" type="datetimeFigureOut">
              <a:rPr lang="ru-RU" smtClean="0"/>
              <a:t>03.05.2022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19684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1AD81-2212-47CE-9E4F-78BB210D2E76}" type="datetimeFigureOut">
              <a:rPr lang="ru-RU" smtClean="0"/>
              <a:t>03.05.2022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327508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E1AD81-2212-47CE-9E4F-78BB210D2E76}" type="datetimeFigureOut">
              <a:rPr lang="ru-RU" smtClean="0"/>
              <a:t>03.05.2022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421236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E1AD81-2212-47CE-9E4F-78BB210D2E76}" type="datetimeFigureOut">
              <a:rPr lang="ru-RU" smtClean="0"/>
              <a:t>03.05.2022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16354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E1AD81-2212-47CE-9E4F-78BB210D2E76}" type="datetimeFigureOut">
              <a:rPr lang="ru-RU" smtClean="0"/>
              <a:t>03.05.2022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286193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E1AD81-2212-47CE-9E4F-78BB210D2E76}" type="datetimeFigureOut">
              <a:rPr lang="ru-RU" smtClean="0"/>
              <a:t>03.05.2022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352685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E1AD81-2212-47CE-9E4F-78BB210D2E76}" type="datetimeFigureOut">
              <a:rPr lang="ru-RU" smtClean="0"/>
              <a:t>03.05.2022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368830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AE1AD81-2212-47CE-9E4F-78BB210D2E76}" type="datetimeFigureOut">
              <a:rPr lang="ru-RU" smtClean="0"/>
              <a:t>03.05.2022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132006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AE1AD81-2212-47CE-9E4F-78BB210D2E76}" type="datetimeFigureOut">
              <a:rPr lang="ru-RU" smtClean="0"/>
              <a:t>03.05.2022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6A8308-D3E2-43C0-984D-651E7766600D}" type="slidenum">
              <a:rPr lang="ru-RU" smtClean="0"/>
              <a:t>‹#›</a:t>
            </a:fld>
            <a:endParaRPr lang="ru-RU"/>
          </a:p>
        </p:txBody>
      </p:sp>
    </p:spTree>
    <p:extLst>
      <p:ext uri="{BB962C8B-B14F-4D97-AF65-F5344CB8AC3E}">
        <p14:creationId xmlns:p14="http://schemas.microsoft.com/office/powerpoint/2010/main" val="289668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1AD81-2212-47CE-9E4F-78BB210D2E76}" type="datetimeFigureOut">
              <a:rPr lang="ru-RU" smtClean="0"/>
              <a:t>03.05.2022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A8308-D3E2-43C0-984D-651E7766600D}" type="slidenum">
              <a:rPr lang="ru-RU" smtClean="0"/>
              <a:t>‹#›</a:t>
            </a:fld>
            <a:endParaRPr lang="ru-RU"/>
          </a:p>
        </p:txBody>
      </p:sp>
    </p:spTree>
    <p:extLst>
      <p:ext uri="{BB962C8B-B14F-4D97-AF65-F5344CB8AC3E}">
        <p14:creationId xmlns:p14="http://schemas.microsoft.com/office/powerpoint/2010/main" val="2759843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8933" y="1144058"/>
            <a:ext cx="7603067" cy="4731808"/>
          </a:xfrm>
        </p:spPr>
        <p:txBody>
          <a:bodyPr>
            <a:normAutofit/>
          </a:bodyPr>
          <a:lstStyle/>
          <a:p>
            <a:pPr algn="ctr"/>
            <a:r>
              <a:rPr lang="ru-RU" sz="6000" b="1" dirty="0" smtClean="0">
                <a:solidFill>
                  <a:schemeClr val="bg1"/>
                </a:solidFill>
              </a:rPr>
              <a:t>Презентация проекта</a:t>
            </a:r>
            <a:br>
              <a:rPr lang="ru-RU" sz="6000" b="1" dirty="0" smtClean="0">
                <a:solidFill>
                  <a:schemeClr val="bg1"/>
                </a:solidFill>
              </a:rPr>
            </a:br>
            <a:r>
              <a:rPr lang="ru-RU" sz="6000" b="1" dirty="0" smtClean="0">
                <a:solidFill>
                  <a:schemeClr val="bg1"/>
                </a:solidFill>
              </a:rPr>
              <a:t>«Космос» </a:t>
            </a:r>
            <a:br>
              <a:rPr lang="ru-RU" sz="6000" b="1" dirty="0" smtClean="0">
                <a:solidFill>
                  <a:schemeClr val="bg1"/>
                </a:solidFill>
              </a:rPr>
            </a:br>
            <a:r>
              <a:rPr lang="ru-RU" sz="6000" b="1" dirty="0" smtClean="0">
                <a:solidFill>
                  <a:schemeClr val="bg1"/>
                </a:solidFill>
              </a:rPr>
              <a:t>Старшая группа</a:t>
            </a:r>
            <a:br>
              <a:rPr lang="ru-RU" sz="6000" b="1" dirty="0" smtClean="0">
                <a:solidFill>
                  <a:schemeClr val="bg1"/>
                </a:solidFill>
              </a:rPr>
            </a:br>
            <a:r>
              <a:rPr lang="ru-RU" sz="6000" b="1" dirty="0" smtClean="0">
                <a:solidFill>
                  <a:schemeClr val="bg1"/>
                </a:solidFill>
              </a:rPr>
              <a:t/>
            </a:r>
            <a:br>
              <a:rPr lang="ru-RU" sz="6000" b="1" dirty="0" smtClean="0">
                <a:solidFill>
                  <a:schemeClr val="bg1"/>
                </a:solidFill>
              </a:rPr>
            </a:br>
            <a:r>
              <a:rPr lang="ru-RU" b="1" dirty="0" err="1" smtClean="0">
                <a:solidFill>
                  <a:schemeClr val="bg1"/>
                </a:solidFill>
              </a:rPr>
              <a:t>Ширгина</a:t>
            </a:r>
            <a:r>
              <a:rPr lang="ru-RU" b="1" dirty="0" smtClean="0">
                <a:solidFill>
                  <a:schemeClr val="bg1"/>
                </a:solidFill>
              </a:rPr>
              <a:t> М.Н.</a:t>
            </a:r>
            <a:br>
              <a:rPr lang="ru-RU" b="1" dirty="0" smtClean="0">
                <a:solidFill>
                  <a:schemeClr val="bg1"/>
                </a:solidFill>
              </a:rPr>
            </a:br>
            <a:r>
              <a:rPr lang="ru-RU" b="1" dirty="0" smtClean="0">
                <a:solidFill>
                  <a:schemeClr val="bg1"/>
                </a:solidFill>
              </a:rPr>
              <a:t>Исаева О.П</a:t>
            </a:r>
            <a:endParaRPr lang="ru-RU" b="1" dirty="0">
              <a:solidFill>
                <a:schemeClr val="bg1"/>
              </a:solidFill>
            </a:endParaRPr>
          </a:p>
        </p:txBody>
      </p:sp>
    </p:spTree>
    <p:extLst>
      <p:ext uri="{BB962C8B-B14F-4D97-AF65-F5344CB8AC3E}">
        <p14:creationId xmlns:p14="http://schemas.microsoft.com/office/powerpoint/2010/main" val="1141546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694" y="718781"/>
            <a:ext cx="2187523" cy="1642535"/>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799" y="3539869"/>
            <a:ext cx="2020836" cy="2691344"/>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722" y="3539869"/>
            <a:ext cx="2110632" cy="2810933"/>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8441" y="3496334"/>
            <a:ext cx="2149392" cy="2862554"/>
          </a:xfrm>
          <a:prstGeom prst="rect">
            <a:avLst/>
          </a:prstGeom>
          <a:ln>
            <a:noFill/>
          </a:ln>
          <a:effectLst>
            <a:softEdge rad="11250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2964" y="597341"/>
            <a:ext cx="2879868" cy="2162393"/>
          </a:xfrm>
          <a:prstGeom prst="rect">
            <a:avLst/>
          </a:prstGeom>
          <a:ln>
            <a:noFill/>
          </a:ln>
          <a:effectLst>
            <a:softEdge rad="112500"/>
          </a:effectLst>
        </p:spPr>
      </p:pic>
    </p:spTree>
    <p:extLst>
      <p:ext uri="{BB962C8B-B14F-4D97-AF65-F5344CB8AC3E}">
        <p14:creationId xmlns:p14="http://schemas.microsoft.com/office/powerpoint/2010/main" val="254714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973" y="3479928"/>
            <a:ext cx="2167563" cy="2886754"/>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3024" y="167447"/>
            <a:ext cx="2013823" cy="2682003"/>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536" y="167447"/>
            <a:ext cx="1508627" cy="2682003"/>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671" y="167447"/>
            <a:ext cx="1508627" cy="2682003"/>
          </a:xfrm>
          <a:prstGeom prst="rect">
            <a:avLst/>
          </a:prstGeom>
          <a:ln>
            <a:noFill/>
          </a:ln>
          <a:effectLst>
            <a:softEdge rad="11250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7849" y="3657350"/>
            <a:ext cx="4816591" cy="2709332"/>
          </a:xfrm>
          <a:prstGeom prst="rect">
            <a:avLst/>
          </a:prstGeom>
          <a:ln>
            <a:noFill/>
          </a:ln>
          <a:effectLst>
            <a:softEdge rad="112500"/>
          </a:effectLst>
        </p:spPr>
      </p:pic>
    </p:spTree>
    <p:extLst>
      <p:ext uri="{BB962C8B-B14F-4D97-AF65-F5344CB8AC3E}">
        <p14:creationId xmlns:p14="http://schemas.microsoft.com/office/powerpoint/2010/main" val="112978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32317" y="143972"/>
            <a:ext cx="4063546" cy="3051175"/>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3069" y="4094128"/>
            <a:ext cx="2728763" cy="2048933"/>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85" y="3840129"/>
            <a:ext cx="3405316" cy="2556933"/>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909" y="3195147"/>
            <a:ext cx="4668215" cy="3505200"/>
          </a:xfrm>
          <a:prstGeom prst="rect">
            <a:avLst/>
          </a:prstGeom>
          <a:ln>
            <a:noFill/>
          </a:ln>
          <a:effectLst>
            <a:softEdge rad="112500"/>
          </a:effectLst>
        </p:spPr>
      </p:pic>
    </p:spTree>
    <p:extLst>
      <p:ext uri="{BB962C8B-B14F-4D97-AF65-F5344CB8AC3E}">
        <p14:creationId xmlns:p14="http://schemas.microsoft.com/office/powerpoint/2010/main" val="320461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00" y="0"/>
            <a:ext cx="10515600" cy="5561542"/>
          </a:xfrm>
        </p:spPr>
        <p:txBody>
          <a:bodyPr>
            <a:normAutofit/>
          </a:bodyPr>
          <a:lstStyle/>
          <a:p>
            <a:pPr algn="ctr"/>
            <a:r>
              <a:rPr lang="ru-RU" sz="3200" dirty="0" smtClean="0">
                <a:solidFill>
                  <a:schemeClr val="bg1"/>
                </a:solidFill>
                <a:latin typeface="+mn-lt"/>
              </a:rPr>
              <a:t>Вид проекта </a:t>
            </a:r>
            <a:r>
              <a:rPr lang="ru-RU" sz="2400" dirty="0" smtClean="0">
                <a:solidFill>
                  <a:schemeClr val="bg1"/>
                </a:solidFill>
                <a:latin typeface="+mn-lt"/>
              </a:rPr>
              <a:t>– групповой, краткосрочный</a:t>
            </a:r>
            <a:br>
              <a:rPr lang="ru-RU" sz="2400" dirty="0" smtClean="0">
                <a:solidFill>
                  <a:schemeClr val="bg1"/>
                </a:solidFill>
                <a:latin typeface="+mn-lt"/>
              </a:rPr>
            </a:br>
            <a:r>
              <a:rPr lang="ru-RU" sz="3200" dirty="0" smtClean="0">
                <a:solidFill>
                  <a:schemeClr val="bg1"/>
                </a:solidFill>
                <a:latin typeface="+mn-lt"/>
              </a:rPr>
              <a:t>Тип проекта </a:t>
            </a:r>
            <a:r>
              <a:rPr lang="ru-RU" sz="2400" dirty="0" smtClean="0">
                <a:solidFill>
                  <a:schemeClr val="bg1"/>
                </a:solidFill>
                <a:latin typeface="+mn-lt"/>
              </a:rPr>
              <a:t>– познавательный</a:t>
            </a:r>
            <a:br>
              <a:rPr lang="ru-RU" sz="2400" dirty="0" smtClean="0">
                <a:solidFill>
                  <a:schemeClr val="bg1"/>
                </a:solidFill>
                <a:latin typeface="+mn-lt"/>
              </a:rPr>
            </a:br>
            <a:r>
              <a:rPr lang="ru-RU" sz="2400" dirty="0" smtClean="0">
                <a:solidFill>
                  <a:schemeClr val="bg1"/>
                </a:solidFill>
                <a:latin typeface="+mn-lt"/>
              </a:rPr>
              <a:t>Срок реализации проекта – апрель 2022 г.</a:t>
            </a:r>
            <a:br>
              <a:rPr lang="ru-RU" sz="2400" dirty="0" smtClean="0">
                <a:solidFill>
                  <a:schemeClr val="bg1"/>
                </a:solidFill>
                <a:latin typeface="+mn-lt"/>
              </a:rPr>
            </a:br>
            <a:r>
              <a:rPr lang="ru-RU" sz="3200" dirty="0" smtClean="0">
                <a:solidFill>
                  <a:schemeClr val="bg1"/>
                </a:solidFill>
                <a:latin typeface="+mn-lt"/>
              </a:rPr>
              <a:t>Проблема</a:t>
            </a:r>
            <a:r>
              <a:rPr lang="ru-RU" sz="2400" dirty="0" smtClean="0">
                <a:solidFill>
                  <a:schemeClr val="bg1"/>
                </a:solidFill>
                <a:latin typeface="+mn-lt"/>
              </a:rPr>
              <a:t/>
            </a:r>
            <a:br>
              <a:rPr lang="ru-RU" sz="2400" dirty="0" smtClean="0">
                <a:solidFill>
                  <a:schemeClr val="bg1"/>
                </a:solidFill>
                <a:latin typeface="+mn-lt"/>
              </a:rPr>
            </a:br>
            <a:r>
              <a:rPr lang="ru-RU" sz="2400" dirty="0" smtClean="0">
                <a:solidFill>
                  <a:schemeClr val="bg1"/>
                </a:solidFill>
                <a:latin typeface="+mn-lt"/>
              </a:rPr>
              <a:t>Современные дошкольники задают много вопросов о космосе, звездах, космонавтах, так как данная тема, как все неведомое, непонятное, недоступное глазу, будоражит детскую фантазию. Данный проект поможет детям научиться добывать информацию из различных источников, систематизировать полученные знания, применить их в различных видах детской деятельности.</a:t>
            </a:r>
            <a:br>
              <a:rPr lang="ru-RU" sz="2400" dirty="0" smtClean="0">
                <a:solidFill>
                  <a:schemeClr val="bg1"/>
                </a:solidFill>
                <a:latin typeface="+mn-lt"/>
              </a:rPr>
            </a:br>
            <a:endParaRPr lang="ru-RU" sz="2400" dirty="0">
              <a:solidFill>
                <a:schemeClr val="bg1"/>
              </a:solidFill>
              <a:latin typeface="+mn-lt"/>
            </a:endParaRPr>
          </a:p>
        </p:txBody>
      </p:sp>
    </p:spTree>
    <p:extLst>
      <p:ext uri="{BB962C8B-B14F-4D97-AF65-F5344CB8AC3E}">
        <p14:creationId xmlns:p14="http://schemas.microsoft.com/office/powerpoint/2010/main" val="68687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2058"/>
            <a:ext cx="10515600" cy="6052608"/>
          </a:xfrm>
        </p:spPr>
        <p:txBody>
          <a:bodyPr>
            <a:normAutofit fontScale="90000"/>
          </a:bodyPr>
          <a:lstStyle/>
          <a:p>
            <a:r>
              <a:rPr lang="ru-RU" sz="3200" dirty="0" smtClean="0">
                <a:solidFill>
                  <a:schemeClr val="bg1"/>
                </a:solidFill>
              </a:rPr>
              <a:t>Актуальность проекта</a:t>
            </a:r>
            <a:r>
              <a:rPr lang="ru-RU" sz="2000" dirty="0" smtClean="0">
                <a:solidFill>
                  <a:schemeClr val="bg1"/>
                </a:solidFill>
              </a:rPr>
              <a:t/>
            </a:r>
            <a:br>
              <a:rPr lang="ru-RU" sz="2000" dirty="0" smtClean="0">
                <a:solidFill>
                  <a:schemeClr val="bg1"/>
                </a:solidFill>
              </a:rPr>
            </a:br>
            <a:r>
              <a:rPr lang="ru-RU" sz="2400" dirty="0" smtClean="0">
                <a:solidFill>
                  <a:schemeClr val="bg1"/>
                </a:solidFill>
              </a:rPr>
              <a:t>С самого рождения ребёнок является первооткрывателем, исследователем того мира, который его окружает. Возраст почемучек – самый замечательный возраст для детей. Малыши активно познают мир, открывают для себя новые истины. С раннего возраста им интересны загадки Вселенной. Старших дошкольников всегда привлекает тема космоса, так как все неведомое, непонятное, недоступное глазу будоражит детскую фантазию. Солнце, Луна, звезды – это одновременно так близко, и в то же время так далеко. Вспомните свое детство, как интересно было смотреть в ночное небо. Как поддержать интерес ребенка к неизведанному? С помощью, каких методов можно заинтересовать ребенка, помочь ему узнавать новую, интересную информацию про космос? Метод проекта позволит детям усвоить сложный материал через совместный поиск решения проблемы, тем самым, делая познавательный процесс интересным и мотивационным. Работа над проектом носит комплексный характер, пронизывает все виды деятельности дошкольников, проходит в повседневной жизни и на специальных интегрированных занятиях. Проектная деятельность развивает творческую активность детей, помогает самому педагогу развиваться как творческой личности Солнечной системы, о Юрии Гагарине – первом космонавте Земли и поможет систематизировать полученные знания и применить их в различных видах детской деятельности.</a:t>
            </a:r>
            <a:br>
              <a:rPr lang="ru-RU" sz="2400" dirty="0" smtClean="0">
                <a:solidFill>
                  <a:schemeClr val="bg1"/>
                </a:solidFill>
              </a:rPr>
            </a:br>
            <a:endParaRPr lang="ru-RU" sz="2400" dirty="0">
              <a:solidFill>
                <a:schemeClr val="bg1"/>
              </a:solidFill>
            </a:endParaRPr>
          </a:p>
        </p:txBody>
      </p:sp>
    </p:spTree>
    <p:extLst>
      <p:ext uri="{BB962C8B-B14F-4D97-AF65-F5344CB8AC3E}">
        <p14:creationId xmlns:p14="http://schemas.microsoft.com/office/powerpoint/2010/main" val="1847143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2058"/>
            <a:ext cx="10515600" cy="6052608"/>
          </a:xfrm>
        </p:spPr>
        <p:txBody>
          <a:bodyPr>
            <a:normAutofit/>
          </a:bodyPr>
          <a:lstStyle/>
          <a:p>
            <a:r>
              <a:rPr lang="ru-RU" sz="2400" dirty="0" smtClean="0">
                <a:solidFill>
                  <a:schemeClr val="bg1"/>
                </a:solidFill>
              </a:rPr>
              <a:t>.</a:t>
            </a:r>
            <a:br>
              <a:rPr lang="ru-RU" sz="2400" dirty="0" smtClean="0">
                <a:solidFill>
                  <a:schemeClr val="bg1"/>
                </a:solidFill>
              </a:rPr>
            </a:br>
            <a:endParaRPr lang="ru-RU" sz="2400" dirty="0">
              <a:solidFill>
                <a:schemeClr val="bg1"/>
              </a:solidFill>
            </a:endParaRPr>
          </a:p>
        </p:txBody>
      </p:sp>
      <p:sp>
        <p:nvSpPr>
          <p:cNvPr id="3" name="Прямоугольник 2"/>
          <p:cNvSpPr/>
          <p:nvPr/>
        </p:nvSpPr>
        <p:spPr>
          <a:xfrm>
            <a:off x="191069" y="156024"/>
            <a:ext cx="11873552" cy="6894195"/>
          </a:xfrm>
          <a:prstGeom prst="rect">
            <a:avLst/>
          </a:prstGeom>
        </p:spPr>
        <p:txBody>
          <a:bodyPr wrap="square">
            <a:spAutoFit/>
          </a:bodyPr>
          <a:lstStyle/>
          <a:p>
            <a:r>
              <a:rPr lang="ru-RU" dirty="0" smtClean="0"/>
              <a:t/>
            </a:r>
            <a:br>
              <a:rPr lang="ru-RU" dirty="0" smtClean="0"/>
            </a:br>
            <a:r>
              <a:rPr lang="ru-RU" sz="3200" dirty="0" smtClean="0">
                <a:solidFill>
                  <a:schemeClr val="bg1"/>
                </a:solidFill>
              </a:rPr>
              <a:t>Цель проекта</a:t>
            </a:r>
            <a:r>
              <a:rPr lang="ru-RU" sz="2400" dirty="0" smtClean="0">
                <a:solidFill>
                  <a:schemeClr val="bg1"/>
                </a:solidFill>
              </a:rPr>
              <a:t/>
            </a:r>
            <a:br>
              <a:rPr lang="ru-RU" sz="2400" dirty="0" smtClean="0">
                <a:solidFill>
                  <a:schemeClr val="bg1"/>
                </a:solidFill>
              </a:rPr>
            </a:br>
            <a:r>
              <a:rPr lang="ru-RU" sz="2400" dirty="0" smtClean="0">
                <a:solidFill>
                  <a:schemeClr val="bg1"/>
                </a:solidFill>
              </a:rPr>
              <a:t>Приобщение детей к знаниям о вселенной, освоении человеком космического пространства, о значении космических исследований для жизни людей на Земле. Вызвать чувство гордости за наших соотечественников таких, как Королев, Гагарин и многих других, внесших неоспоримый вклад в историю покорения космоса.</a:t>
            </a:r>
            <a:br>
              <a:rPr lang="ru-RU" sz="2400" dirty="0" smtClean="0">
                <a:solidFill>
                  <a:schemeClr val="bg1"/>
                </a:solidFill>
              </a:rPr>
            </a:br>
            <a:r>
              <a:rPr lang="ru-RU" sz="3200" dirty="0" smtClean="0">
                <a:solidFill>
                  <a:schemeClr val="bg1"/>
                </a:solidFill>
              </a:rPr>
              <a:t>Задачи проекта</a:t>
            </a:r>
            <a:r>
              <a:rPr lang="ru-RU" sz="2400" dirty="0" smtClean="0">
                <a:solidFill>
                  <a:schemeClr val="bg1"/>
                </a:solidFill>
              </a:rPr>
              <a:t/>
            </a:r>
            <a:br>
              <a:rPr lang="ru-RU" sz="2400" dirty="0" smtClean="0">
                <a:solidFill>
                  <a:schemeClr val="bg1"/>
                </a:solidFill>
              </a:rPr>
            </a:br>
            <a:r>
              <a:rPr lang="ru-RU" sz="2400" dirty="0" smtClean="0">
                <a:solidFill>
                  <a:schemeClr val="bg1"/>
                </a:solidFill>
              </a:rPr>
              <a:t>1. Сформировать устойчивый интерес к познанию космического пространства.</a:t>
            </a:r>
            <a:br>
              <a:rPr lang="ru-RU" sz="2400" dirty="0" smtClean="0">
                <a:solidFill>
                  <a:schemeClr val="bg1"/>
                </a:solidFill>
              </a:rPr>
            </a:br>
            <a:r>
              <a:rPr lang="ru-RU" sz="2400" dirty="0" smtClean="0">
                <a:solidFill>
                  <a:schemeClr val="bg1"/>
                </a:solidFill>
              </a:rPr>
              <a:t>2. Познакомить детей с историей развития космонавтики, строением солнечной системы.</a:t>
            </a:r>
          </a:p>
          <a:p>
            <a:r>
              <a:rPr lang="ru-RU" sz="2400" dirty="0" smtClean="0">
                <a:solidFill>
                  <a:schemeClr val="bg1"/>
                </a:solidFill>
              </a:rPr>
              <a:t> 3. Расширять первоначальные представления о звездах и планетах (их величине, о порядке расположения относительно Солнца, некоторых особенностях).</a:t>
            </a:r>
          </a:p>
          <a:p>
            <a:r>
              <a:rPr lang="ru-RU" sz="2400" dirty="0" smtClean="0">
                <a:solidFill>
                  <a:schemeClr val="bg1"/>
                </a:solidFill>
              </a:rPr>
              <a:t>4. Прививать любовь к родному краю, планете, героям освоения космоса.</a:t>
            </a:r>
          </a:p>
          <a:p>
            <a:r>
              <a:rPr lang="ru-RU" sz="2400" dirty="0" smtClean="0">
                <a:solidFill>
                  <a:schemeClr val="bg1"/>
                </a:solidFill>
              </a:rPr>
              <a:t>5. Развивать умения определять возможные методы решения проблемы с помощью взрослого, а затем и самостоятельно.</a:t>
            </a:r>
          </a:p>
          <a:p>
            <a:r>
              <a:rPr lang="ru-RU" sz="2400" dirty="0" smtClean="0">
                <a:solidFill>
                  <a:schemeClr val="bg1"/>
                </a:solidFill>
              </a:rPr>
              <a:t>6. Поощрять желание пользоваться специальной терминологией, ведение конструктивной беседы, совместной исследовательской деятельности.</a:t>
            </a:r>
          </a:p>
          <a:p>
            <a:endParaRPr lang="ru-RU" sz="2400" dirty="0">
              <a:solidFill>
                <a:schemeClr val="bg1"/>
              </a:solidFill>
            </a:endParaRPr>
          </a:p>
        </p:txBody>
      </p:sp>
    </p:spTree>
    <p:extLst>
      <p:ext uri="{BB962C8B-B14F-4D97-AF65-F5344CB8AC3E}">
        <p14:creationId xmlns:p14="http://schemas.microsoft.com/office/powerpoint/2010/main" val="256307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2058"/>
            <a:ext cx="10515600" cy="6052608"/>
          </a:xfrm>
        </p:spPr>
        <p:txBody>
          <a:bodyPr>
            <a:normAutofit/>
          </a:bodyPr>
          <a:lstStyle/>
          <a:p>
            <a:r>
              <a:rPr lang="ru-RU" sz="2400" dirty="0" smtClean="0">
                <a:solidFill>
                  <a:schemeClr val="bg1"/>
                </a:solidFill>
              </a:rPr>
              <a:t>.</a:t>
            </a:r>
            <a:br>
              <a:rPr lang="ru-RU" sz="2400" dirty="0" smtClean="0">
                <a:solidFill>
                  <a:schemeClr val="bg1"/>
                </a:solidFill>
              </a:rPr>
            </a:br>
            <a:endParaRPr lang="ru-RU" sz="2400" dirty="0">
              <a:solidFill>
                <a:schemeClr val="bg1"/>
              </a:solidFill>
            </a:endParaRPr>
          </a:p>
        </p:txBody>
      </p:sp>
      <p:sp>
        <p:nvSpPr>
          <p:cNvPr id="3" name="Прямоугольник 2"/>
          <p:cNvSpPr/>
          <p:nvPr/>
        </p:nvSpPr>
        <p:spPr>
          <a:xfrm>
            <a:off x="532263" y="382058"/>
            <a:ext cx="11013743" cy="5673861"/>
          </a:xfrm>
          <a:prstGeom prst="rect">
            <a:avLst/>
          </a:prstGeom>
        </p:spPr>
        <p:txBody>
          <a:bodyPr wrap="square">
            <a:spAutoFit/>
          </a:bodyPr>
          <a:lstStyle/>
          <a:p>
            <a:pPr algn="just">
              <a:spcAft>
                <a:spcPts val="0"/>
              </a:spcAft>
            </a:pPr>
            <a:r>
              <a:rPr lang="ru-RU" sz="3200" b="1" dirty="0" smtClean="0">
                <a:solidFill>
                  <a:schemeClr val="bg1"/>
                </a:solidFill>
                <a:effectLst/>
                <a:latin typeface="Times New Roman" panose="02020603050405020304" pitchFamily="18" charset="0"/>
                <a:ea typeface="Times New Roman" panose="02020603050405020304" pitchFamily="18" charset="0"/>
              </a:rPr>
              <a:t>Этапы реализации проекта</a:t>
            </a:r>
            <a:endParaRPr lang="ru-RU" sz="3200" dirty="0" smtClean="0">
              <a:solidFill>
                <a:schemeClr val="bg1"/>
              </a:solidFill>
              <a:effectLst/>
              <a:latin typeface="Times New Roman" panose="02020603050405020304" pitchFamily="18" charset="0"/>
              <a:ea typeface="Times New Roman" panose="02020603050405020304" pitchFamily="18" charset="0"/>
            </a:endParaRP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Этап подготовительный:</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анализ предметной среды группы;</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беседа с детьми и родителями;</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формулирование целей и задач проекта;</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подбор и изучение литературы по теме проекта.</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Основной этап:</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создание в группе условий для реализации проекта;</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деятельность в соответствии с планом проекта;</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Итоговый этап:</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 презентация проекта. </a:t>
            </a:r>
          </a:p>
          <a:p>
            <a:pPr algn="just">
              <a:spcAft>
                <a:spcPts val="0"/>
              </a:spcAft>
            </a:pPr>
            <a:r>
              <a:rPr lang="ru-RU" sz="3200" b="1" dirty="0" smtClean="0">
                <a:solidFill>
                  <a:schemeClr val="bg1"/>
                </a:solidFill>
                <a:effectLst/>
                <a:latin typeface="Times New Roman" panose="02020603050405020304" pitchFamily="18" charset="0"/>
                <a:ea typeface="Times New Roman" panose="02020603050405020304" pitchFamily="18" charset="0"/>
              </a:rPr>
              <a:t>Ожидаемые результаты</a:t>
            </a:r>
            <a:r>
              <a:rPr lang="ru-RU" sz="3200" dirty="0" smtClean="0">
                <a:solidFill>
                  <a:schemeClr val="bg1"/>
                </a:solidFill>
                <a:effectLst/>
                <a:latin typeface="Times New Roman" panose="02020603050405020304" pitchFamily="18" charset="0"/>
                <a:ea typeface="Times New Roman" panose="02020603050405020304" pitchFamily="18" charset="0"/>
              </a:rPr>
              <a:t>:</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Для детей:</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К окончанию срока реализации проекта у детей должны быть сформированы умения экспериментировать, синтезировать полученные знания, хорошо развиты творческие способности и коммуникативные навыки, возникло желание творить и исследовать вместе со взрослыми. Дети старшей группы должны ориентироваться в полученном материале, используя знания в играх и НОД.</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Для педагогов:</a:t>
            </a:r>
          </a:p>
          <a:p>
            <a:pPr algn="just">
              <a:spcAft>
                <a:spcPts val="0"/>
              </a:spcAft>
            </a:pPr>
            <a:r>
              <a:rPr lang="ru-RU" sz="1600" dirty="0" smtClean="0">
                <a:solidFill>
                  <a:schemeClr val="bg1"/>
                </a:solidFill>
                <a:effectLst/>
                <a:latin typeface="Times New Roman" panose="02020603050405020304" pitchFamily="18" charset="0"/>
                <a:ea typeface="Times New Roman" panose="02020603050405020304" pitchFamily="18" charset="0"/>
              </a:rPr>
              <a:t>Повышение профессионализма; внедрение новых методов в работе с детьми и родителями; личностный профессиональный рост; самореализация.</a:t>
            </a:r>
          </a:p>
          <a:p>
            <a:pPr>
              <a:lnSpc>
                <a:spcPct val="107000"/>
              </a:lnSpc>
              <a:spcAft>
                <a:spcPts val="800"/>
              </a:spcAft>
            </a:pPr>
            <a:r>
              <a:rPr lang="ru-RU" sz="1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77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4534" y="204716"/>
            <a:ext cx="9144000" cy="453915"/>
          </a:xfrm>
        </p:spPr>
        <p:txBody>
          <a:bodyPr>
            <a:noAutofit/>
          </a:bodyPr>
          <a:lstStyle/>
          <a:p>
            <a:r>
              <a:rPr lang="ru-RU" sz="3200" dirty="0" smtClean="0">
                <a:solidFill>
                  <a:schemeClr val="bg1"/>
                </a:solidFill>
                <a:effectLst/>
                <a:latin typeface="Candara" panose="020E0502030303020204" pitchFamily="34" charset="0"/>
                <a:ea typeface="Candara" panose="020E0502030303020204" pitchFamily="34" charset="0"/>
                <a:cs typeface="Candara" panose="020E0502030303020204" pitchFamily="34" charset="0"/>
              </a:rPr>
              <a:t>Основные этапы выполнения проекта.</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057" y="1439333"/>
            <a:ext cx="4852477" cy="3631776"/>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655" y="2404533"/>
            <a:ext cx="4852478" cy="3631776"/>
          </a:xfrm>
          <a:prstGeom prst="rect">
            <a:avLst/>
          </a:prstGeom>
          <a:ln>
            <a:noFill/>
          </a:ln>
          <a:effectLst>
            <a:softEdge rad="112500"/>
          </a:effectLst>
        </p:spPr>
      </p:pic>
    </p:spTree>
    <p:extLst>
      <p:ext uri="{BB962C8B-B14F-4D97-AF65-F5344CB8AC3E}">
        <p14:creationId xmlns:p14="http://schemas.microsoft.com/office/powerpoint/2010/main" val="2907583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0667" y="880532"/>
            <a:ext cx="9144000" cy="5977468"/>
          </a:xfrm>
        </p:spPr>
        <p:txBody>
          <a:bodyPr>
            <a:noAutofit/>
          </a:bodyPr>
          <a:lstStyle/>
          <a:p>
            <a:r>
              <a:rPr lang="ru-RU" sz="1800" dirty="0" smtClean="0">
                <a:solidFill>
                  <a:srgbClr val="FFFFFF"/>
                </a:solidFill>
                <a:effectLst/>
                <a:latin typeface="Candara" panose="020E0502030303020204" pitchFamily="34" charset="0"/>
                <a:ea typeface="Candara" panose="020E0502030303020204" pitchFamily="34" charset="0"/>
                <a:cs typeface="Candara" panose="020E0502030303020204" pitchFamily="34" charset="0"/>
              </a:rPr>
              <a:t/>
            </a:r>
            <a:br>
              <a:rPr lang="ru-RU" sz="1800" dirty="0" smtClean="0">
                <a:solidFill>
                  <a:srgbClr val="FFFFFF"/>
                </a:solidFill>
                <a:effectLst/>
                <a:latin typeface="Candara" panose="020E0502030303020204" pitchFamily="34" charset="0"/>
                <a:ea typeface="Candara" panose="020E0502030303020204" pitchFamily="34" charset="0"/>
                <a:cs typeface="Candara" panose="020E0502030303020204" pitchFamily="34" charset="0"/>
              </a:rPr>
            </a:br>
            <a:endParaRPr lang="ru-RU" sz="1800" dirty="0" smtClean="0">
              <a:solidFill>
                <a:srgbClr val="FFFFFF"/>
              </a:solidFill>
              <a:effectLst/>
              <a:latin typeface="Candara" panose="020E0502030303020204" pitchFamily="34" charset="0"/>
              <a:ea typeface="Candara" panose="020E0502030303020204" pitchFamily="34" charset="0"/>
              <a:cs typeface="Candara" panose="020E050203030302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341" y="224431"/>
            <a:ext cx="4059316" cy="3047999"/>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732" y="3685149"/>
            <a:ext cx="2072487" cy="2760132"/>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2275" y="3869266"/>
            <a:ext cx="2072488" cy="2760133"/>
          </a:xfrm>
          <a:prstGeom prst="rect">
            <a:avLst/>
          </a:prstGeom>
          <a:ln>
            <a:noFill/>
          </a:ln>
          <a:effectLst>
            <a:softEdge rad="112500"/>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8412" y="497385"/>
            <a:ext cx="4059316" cy="3047999"/>
          </a:xfrm>
          <a:prstGeom prst="rect">
            <a:avLst/>
          </a:prstGeom>
          <a:ln>
            <a:noFill/>
          </a:ln>
          <a:effectLst>
            <a:softEdge rad="112500"/>
          </a:effectLst>
        </p:spPr>
      </p:pic>
    </p:spTree>
    <p:extLst>
      <p:ext uri="{BB962C8B-B14F-4D97-AF65-F5344CB8AC3E}">
        <p14:creationId xmlns:p14="http://schemas.microsoft.com/office/powerpoint/2010/main" val="60426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0667" y="880532"/>
            <a:ext cx="9144000" cy="5401735"/>
          </a:xfrm>
        </p:spPr>
        <p:txBody>
          <a:bodyPr>
            <a:noAutofit/>
          </a:bodyPr>
          <a:lstStyle/>
          <a:p>
            <a:r>
              <a:rPr lang="ru-RU" sz="1100" dirty="0" smtClean="0">
                <a:solidFill>
                  <a:srgbClr val="FFFFFF"/>
                </a:solidFill>
                <a:effectLst/>
                <a:latin typeface="Candara" panose="020E0502030303020204" pitchFamily="34" charset="0"/>
                <a:ea typeface="Candara" panose="020E0502030303020204" pitchFamily="34" charset="0"/>
                <a:cs typeface="Candara" panose="020E0502030303020204" pitchFamily="34" charset="0"/>
              </a:rPr>
              <a:t/>
            </a:r>
            <a:br>
              <a:rPr lang="ru-RU" sz="1100" dirty="0" smtClean="0">
                <a:solidFill>
                  <a:srgbClr val="FFFFFF"/>
                </a:solidFill>
                <a:effectLst/>
                <a:latin typeface="Candara" panose="020E0502030303020204" pitchFamily="34" charset="0"/>
                <a:ea typeface="Candara" panose="020E0502030303020204" pitchFamily="34" charset="0"/>
                <a:cs typeface="Candara" panose="020E0502030303020204" pitchFamily="34" charset="0"/>
              </a:rPr>
            </a:br>
            <a:endParaRPr lang="ru-RU" sz="1100" dirty="0" smtClean="0">
              <a:solidFill>
                <a:srgbClr val="FFFFFF"/>
              </a:solidFill>
              <a:effectLst/>
              <a:latin typeface="Candara" panose="020E0502030303020204" pitchFamily="34" charset="0"/>
              <a:ea typeface="Candara" panose="020E0502030303020204" pitchFamily="34" charset="0"/>
              <a:cs typeface="Candara" panose="020E050203030302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08" y="880532"/>
            <a:ext cx="3394811" cy="4521200"/>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186" y="1454770"/>
            <a:ext cx="3442652" cy="2584967"/>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964" y="3581398"/>
            <a:ext cx="4007933" cy="3010837"/>
          </a:xfrm>
          <a:prstGeom prst="rect">
            <a:avLst/>
          </a:prstGeom>
          <a:ln>
            <a:noFill/>
          </a:ln>
          <a:effectLst>
            <a:softEdge rad="112500"/>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8819" y="262013"/>
            <a:ext cx="4007933" cy="3009417"/>
          </a:xfrm>
          <a:prstGeom prst="rect">
            <a:avLst/>
          </a:prstGeom>
          <a:ln>
            <a:noFill/>
          </a:ln>
          <a:effectLst>
            <a:softEdge rad="112500"/>
          </a:effectLst>
        </p:spPr>
      </p:pic>
    </p:spTree>
    <p:extLst>
      <p:ext uri="{BB962C8B-B14F-4D97-AF65-F5344CB8AC3E}">
        <p14:creationId xmlns:p14="http://schemas.microsoft.com/office/powerpoint/2010/main" val="419277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179" y="682643"/>
            <a:ext cx="3131695" cy="2351481"/>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5159" y="482247"/>
            <a:ext cx="2440265" cy="3249937"/>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893" y="3255369"/>
            <a:ext cx="2440265" cy="3249937"/>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8340" y="3974025"/>
            <a:ext cx="3189393" cy="2394804"/>
          </a:xfrm>
          <a:prstGeom prst="rect">
            <a:avLst/>
          </a:prstGeom>
          <a:ln>
            <a:noFill/>
          </a:ln>
          <a:effectLst>
            <a:softEdge rad="112500"/>
          </a:effectLst>
        </p:spPr>
      </p:pic>
    </p:spTree>
    <p:extLst>
      <p:ext uri="{BB962C8B-B14F-4D97-AF65-F5344CB8AC3E}">
        <p14:creationId xmlns:p14="http://schemas.microsoft.com/office/powerpoint/2010/main" val="34934807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158</Words>
  <Application>Microsoft Office PowerPoint</Application>
  <PresentationFormat>Широкоэкранный</PresentationFormat>
  <Paragraphs>31</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Candara</vt:lpstr>
      <vt:lpstr>Times New Roman</vt:lpstr>
      <vt:lpstr>Тема Office</vt:lpstr>
      <vt:lpstr>Презентация проекта «Космос»  Старшая группа  Ширгина М.Н. Исаева О.П</vt:lpstr>
      <vt:lpstr>Вид проекта – групповой, краткосрочный Тип проекта – познавательный Срок реализации проекта – апрель 2022 г. Проблема Современные дошкольники задают много вопросов о космосе, звездах, космонавтах, так как данная тема, как все неведомое, непонятное, недоступное глазу, будоражит детскую фантазию. Данный проект поможет детям научиться добывать информацию из различных источников, систематизировать полученные знания, применить их в различных видах детской деятельности. </vt:lpstr>
      <vt:lpstr>Актуальность проекта С самого рождения ребёнок является первооткрывателем, исследователем того мира, который его окружает. Возраст почемучек – самый замечательный возраст для детей. Малыши активно познают мир, открывают для себя новые истины. С раннего возраста им интересны загадки Вселенной. Старших дошкольников всегда привлекает тема космоса, так как все неведомое, непонятное, недоступное глазу будоражит детскую фантазию. Солнце, Луна, звезды – это одновременно так близко, и в то же время так далеко. Вспомните свое детство, как интересно было смотреть в ночное небо. Как поддержать интерес ребенка к неизведанному? С помощью, каких методов можно заинтересовать ребенка, помочь ему узнавать новую, интересную информацию про космос? Метод проекта позволит детям усвоить сложный материал через совместный поиск решения проблемы, тем самым, делая познавательный процесс интересным и мотивационным. Работа над проектом носит комплексный характер, пронизывает все виды деятельности дошкольников, проходит в повседневной жизни и на специальных интегрированных занятиях. Проектная деятельность развивает творческую активность детей, помогает самому педагогу развиваться как творческой личности Солнечной системы, о Юрии Гагарине – первом космонавте Земли и поможет систематизировать полученные знания и применить их в различных видах детской деятельности. </vt:lpstr>
      <vt:lpstr>. </vt:lpstr>
      <vt:lpstr>. </vt:lpstr>
      <vt:lpstr>Основные этапы выполнения проекта.</vt:lpstr>
      <vt:lpstr> </vt:lpstr>
      <vt:lpstr> </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проекта «Космос»  Старшая группа Ширгина М.Н. Исаева О.П</dc:title>
  <dc:creator>RePack by Diakov</dc:creator>
  <cp:lastModifiedBy>RePack by Diakov</cp:lastModifiedBy>
  <cp:revision>8</cp:revision>
  <dcterms:created xsi:type="dcterms:W3CDTF">2022-05-03T08:23:27Z</dcterms:created>
  <dcterms:modified xsi:type="dcterms:W3CDTF">2022-05-03T11:01:25Z</dcterms:modified>
</cp:coreProperties>
</file>