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8" r:id="rId5"/>
    <p:sldId id="267" r:id="rId6"/>
    <p:sldId id="269" r:id="rId7"/>
    <p:sldId id="272" r:id="rId8"/>
    <p:sldId id="270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37" autoAdjust="0"/>
  </p:normalViewPr>
  <p:slideViewPr>
    <p:cSldViewPr>
      <p:cViewPr>
        <p:scale>
          <a:sx n="66" d="100"/>
          <a:sy n="66" d="100"/>
        </p:scale>
        <p:origin x="-104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lebn\OneDrive\Рабочий стол\ДЗВОНЕВСКАЯ\1614858697_92-p-bukhgalterskii-fon-118.jpg"/>
          <p:cNvPicPr>
            <a:picLocks noChangeAspect="1" noChangeArrowheads="1"/>
          </p:cNvPicPr>
          <p:nvPr/>
        </p:nvPicPr>
        <p:blipFill>
          <a:blip r:embed="rId2"/>
          <a:srcRect l="48906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071538" y="3571876"/>
            <a:ext cx="500066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488" y="4572008"/>
            <a:ext cx="500066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00628" y="4357694"/>
            <a:ext cx="500066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214346" y="142852"/>
            <a:ext cx="99755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«ЦО №5 Имени Героя России Максима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Сураева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85784" y="642918"/>
            <a:ext cx="99755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ФИНАНСОВОЙ ГРАМОТНОСТИ»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ДЕТЕЙ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СТАРШЕГО ДОШКОЛЬНОГО ВОЗРАСТА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5572140"/>
            <a:ext cx="32146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Руководитель:</a:t>
            </a:r>
            <a:endParaRPr lang="ru-RU" sz="2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</p:txBody>
      </p:sp>
      <p:pic>
        <p:nvPicPr>
          <p:cNvPr id="13" name="Picture 4" descr="C:\Users\hlebn\OneDrive\Рабочий стол\ДЗВОНЕВСКАЯ\output-onlinepngtools-1-2048x143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flipH="1">
            <a:off x="0" y="2390649"/>
            <a:ext cx="6357982" cy="44673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5008" y="5857892"/>
            <a:ext cx="32146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Дзвоневская</a:t>
            </a:r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Тамара Васильевна</a:t>
            </a:r>
            <a:endParaRPr lang="ru-RU" sz="2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hlebn\OneDrive\Рабочий стол\ДЗВОНЕВСКАЯ\girl-holding-piggy-bank-and-money_160901-1814.pn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 flipH="1">
            <a:off x="0" y="500042"/>
            <a:ext cx="3136969" cy="3111914"/>
          </a:xfrm>
          <a:prstGeom prst="rect">
            <a:avLst/>
          </a:prstGeom>
          <a:noFill/>
        </p:spPr>
      </p:pic>
      <p:pic>
        <p:nvPicPr>
          <p:cNvPr id="18" name="Picture 2" descr="C:\Users\hlebn\OneDrive\Рабочий стол\ДЗВОНЕВСКАЯ\1620285584_20-phonoteka_org-p-fon-dlya-prezentatsii-finansovaya-gramotno-20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21306" t="25528"/>
          <a:stretch>
            <a:fillRect/>
          </a:stretch>
        </p:blipFill>
        <p:spPr bwMode="auto">
          <a:xfrm flipH="1">
            <a:off x="0" y="1643050"/>
            <a:ext cx="9279831" cy="5214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671517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Таким образом: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финансовой грамотности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помогает создать условия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для финансового просвещения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воспитания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детей старшего дошкольного возраста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15140" y="4214818"/>
            <a:ext cx="500066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357818" y="5000636"/>
            <a:ext cx="500066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14744" y="4786322"/>
            <a:ext cx="500066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C:\Users\hlebn\OneDrive\Рабочий стол\ДЗВОНЕВСКАЯ\output-onlinepngtools-1-2048x143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143240" y="3429000"/>
            <a:ext cx="4880190" cy="3429000"/>
          </a:xfrm>
          <a:prstGeom prst="rect">
            <a:avLst/>
          </a:prstGeom>
          <a:noFill/>
        </p:spPr>
      </p:pic>
      <p:pic>
        <p:nvPicPr>
          <p:cNvPr id="14" name="Picture 2" descr="C:\Users\hlebn\OneDrive\Рабочий стол\ДЗВОНЕВСКАЯ\23-238265_piggy-bank-global-money-wee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00430" y="5572140"/>
            <a:ext cx="1543996" cy="1285860"/>
          </a:xfrm>
          <a:prstGeom prst="rect">
            <a:avLst/>
          </a:prstGeom>
          <a:noFill/>
        </p:spPr>
      </p:pic>
      <p:pic>
        <p:nvPicPr>
          <p:cNvPr id="25" name="Picture 3" descr="C:\Users\hlebn\OneDrive\Рабочий стол\ДЗВОНЕВСКАЯ\finance-clipart-financial-issue-17.pn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428596" y="2143116"/>
            <a:ext cx="1940641" cy="173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lebn\OneDrive\Рабочий стол\ДЗВОНЕВСКАЯ\1620285584_20-phonoteka_org-p-fon-dlya-prezentatsii-finansovaya-gramotno-20.pn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1306" t="25528"/>
          <a:stretch>
            <a:fillRect/>
          </a:stretch>
        </p:blipFill>
        <p:spPr bwMode="auto">
          <a:xfrm flipH="1">
            <a:off x="0" y="1643050"/>
            <a:ext cx="9279831" cy="521495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571604" y="357166"/>
            <a:ext cx="7215238" cy="128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у детей предпосылок для финансовой грамотности, интереса к экономическим знаниям.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8604"/>
            <a:ext cx="1714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357298"/>
            <a:ext cx="21431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hlebn\OneDrive\Рабочий стол\ДЗВОНЕВСКАЯ\23-238265_piggy-bank-global-money-we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38038"/>
            <a:ext cx="2185319" cy="1819962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3714744" y="1500174"/>
            <a:ext cx="5286412" cy="4883153"/>
          </a:xfrm>
        </p:spPr>
        <p:txBody>
          <a:bodyPr>
            <a:normAutofit fontScale="32500" lnSpcReduction="20000"/>
          </a:bodyPr>
          <a:lstStyle/>
          <a:p>
            <a:pPr marL="182563" lvl="0" indent="-182563" algn="just">
              <a:tabLst>
                <a:tab pos="269875" algn="l"/>
              </a:tabLst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 элементарными экономическими понятиями;</a:t>
            </a:r>
          </a:p>
          <a:p>
            <a:pPr marL="182563" lvl="0" indent="-182563" algn="just">
              <a:tabLst>
                <a:tab pos="269875" algn="l"/>
              </a:tabLst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деловые качества личности, обучать ориентироваться в происходящем;</a:t>
            </a:r>
          </a:p>
          <a:p>
            <a:pPr marL="182563" lvl="0" indent="-182563" algn="just">
              <a:tabLst>
                <a:tab pos="269875" algn="l"/>
              </a:tabLst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логическое мышление, наблюдательность, пополнять словарный запас;</a:t>
            </a:r>
          </a:p>
          <a:p>
            <a:pPr marL="182563" lvl="0" indent="-182563" algn="just">
              <a:tabLst>
                <a:tab pos="269875" algn="l"/>
              </a:tabLst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оперировать деньгами, соотносить доход с ценой товара, что деньги служат средством обмена товарами между людьми – «товар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деньги – товар»;</a:t>
            </a:r>
          </a:p>
          <a:p>
            <a:pPr marL="182563" lvl="0" indent="-182563" algn="just">
              <a:tabLst>
                <a:tab pos="269875" algn="l"/>
              </a:tabLst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уважать людей, которые трудятся и честно зарабатывают деньги; </a:t>
            </a:r>
          </a:p>
          <a:p>
            <a:pPr marL="182563" lvl="0" indent="-182563" algn="just">
              <a:tabLst>
                <a:tab pos="269875" algn="l"/>
              </a:tabLst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и ценить окружающий предметный мир, как результат труда людей;</a:t>
            </a:r>
          </a:p>
          <a:p>
            <a:pPr marL="182563" lvl="0" indent="-182563" algn="just">
              <a:tabLst>
                <a:tab pos="269875" algn="l"/>
              </a:tabLst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у детей умение применять на практике в жизни полученные знания по экономике.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hlebn\OneDrive\Рабочий стол\ДЗВОНЕВСКАЯ\1614858697_92-p-bukhgalterskii-fon-118.jpg"/>
          <p:cNvPicPr>
            <a:picLocks noChangeAspect="1" noChangeArrowheads="1"/>
          </p:cNvPicPr>
          <p:nvPr/>
        </p:nvPicPr>
        <p:blipFill>
          <a:blip r:embed="rId2"/>
          <a:srcRect l="48906" b="36996"/>
          <a:stretch>
            <a:fillRect/>
          </a:stretch>
        </p:blipFill>
        <p:spPr bwMode="auto">
          <a:xfrm flipH="1"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5123" name="Picture 3" descr="C:\Users\hlebn\OneDrive\Рабочий стол\ДЗВОНЕВСКАЯ\i (29).jfif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>
            <a:off x="4516366" y="2571744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hlebn\OneDrive\Рабочий стол\ДЗВОНЕВСКАЯ\i (11).jfif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l="16187" t="10791" r="12589" b="9352"/>
          <a:stretch>
            <a:fillRect/>
          </a:stretch>
        </p:blipFill>
        <p:spPr bwMode="auto">
          <a:xfrm>
            <a:off x="1071538" y="1500174"/>
            <a:ext cx="3929090" cy="330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hlebn\OneDrive\Рабочий стол\ДЗВОНЕВСКАЯ\1620285584_20-phonoteka_org-p-fon-dlya-prezentatsii-finansovaya-gramotno-20.png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 l="84049" t="25528"/>
          <a:stretch>
            <a:fillRect/>
          </a:stretch>
        </p:blipFill>
        <p:spPr bwMode="auto">
          <a:xfrm flipH="1">
            <a:off x="0" y="2285992"/>
            <a:ext cx="1672668" cy="457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2294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познакомить с историей возникновения денег,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их предназначением, с монетами, денежными единицами России.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1"/>
            <a:ext cx="857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Занятие на тему: «ЧТО ТАКОЕ ДЕНЬГИ?»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42974" y="714356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4" name="Picture 4" descr="C:\Users\hlebn\OneDrive\Рабочий стол\ДЗВОНЕВСКАЯ\счаст-ивая-бе-окурая-коммерсантка-евушки-си-я-на-сумках-енег-96455389.pn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/>
          <a:stretch>
            <a:fillRect/>
          </a:stretch>
        </p:blipFill>
        <p:spPr bwMode="auto">
          <a:xfrm>
            <a:off x="-214346" y="2857496"/>
            <a:ext cx="4500562" cy="450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hlebn\OneDrive\Рабочий стол\ДЗВОНЕВСКАЯ\1614858697_92-p-bukhgalterskii-fon-118.jpg"/>
          <p:cNvPicPr>
            <a:picLocks noChangeAspect="1" noChangeArrowheads="1"/>
          </p:cNvPicPr>
          <p:nvPr/>
        </p:nvPicPr>
        <p:blipFill>
          <a:blip r:embed="rId2"/>
          <a:srcRect l="48906" b="36996"/>
          <a:stretch>
            <a:fillRect/>
          </a:stretch>
        </p:blipFill>
        <p:spPr bwMode="auto">
          <a:xfrm flipH="1"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5123" name="Picture 3" descr="C:\Users\hlebn\OneDrive\Рабочий стол\ДЗВОНЕВСКАЯ\i (12).jfif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b="5801"/>
          <a:stretch>
            <a:fillRect/>
          </a:stretch>
        </p:blipFill>
        <p:spPr bwMode="auto">
          <a:xfrm rot="21059456">
            <a:off x="225120" y="1695975"/>
            <a:ext cx="4580583" cy="323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hlebn\OneDrive\Рабочий стол\ДЗВОНЕВСКАЯ\i (23).jf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10000" contrast="40000"/>
          </a:blip>
          <a:srcRect l="4686" t="20357" r="10085"/>
          <a:stretch>
            <a:fillRect/>
          </a:stretch>
        </p:blipFill>
        <p:spPr bwMode="auto">
          <a:xfrm rot="16462255">
            <a:off x="3675451" y="2420564"/>
            <a:ext cx="2893084" cy="360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14291"/>
            <a:ext cx="857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Занятие на тему: «БАНКОВСКИЕ СЛУЖАЩИЕ»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9286940" cy="114300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с профессиями банковских работников.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928726" y="714356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C:\Users\hlebn\OneDrive\Рабочий стол\ДЗВОНЕВСКАЯ\1625473513_how-to-have-a-dialogue-in-a-bank.pn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2910" y="4214818"/>
            <a:ext cx="3469846" cy="2428892"/>
          </a:xfrm>
          <a:prstGeom prst="rect">
            <a:avLst/>
          </a:prstGeom>
          <a:noFill/>
        </p:spPr>
      </p:pic>
      <p:pic>
        <p:nvPicPr>
          <p:cNvPr id="11" name="Picture 3" descr="C:\Users\hlebn\OneDrive\Рабочий стол\ДЗВОНЕВСКАЯ\finance-clipart-financial-issue-17.pn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4143372" y="1357298"/>
            <a:ext cx="1781013" cy="1594103"/>
          </a:xfrm>
          <a:prstGeom prst="rect">
            <a:avLst/>
          </a:prstGeom>
          <a:noFill/>
        </p:spPr>
      </p:pic>
      <p:pic>
        <p:nvPicPr>
          <p:cNvPr id="7171" name="Picture 3" descr="C:\Users\hlebn\OneDrive\Рабочий стол\ДЗВОНЕВСКАЯ\Dengiest_830_3186991.pn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706996" y="3540151"/>
            <a:ext cx="2437004" cy="331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hlebn\OneDrive\Рабочий стол\ДЗВОНЕВСКАЯ\1614858697_92-p-bukhgalterskii-fon-118.jpg"/>
          <p:cNvPicPr>
            <a:picLocks noChangeAspect="1" noChangeArrowheads="1"/>
          </p:cNvPicPr>
          <p:nvPr/>
        </p:nvPicPr>
        <p:blipFill>
          <a:blip r:embed="rId2"/>
          <a:srcRect l="48906" b="36996"/>
          <a:stretch>
            <a:fillRect/>
          </a:stretch>
        </p:blipFill>
        <p:spPr bwMode="auto">
          <a:xfrm flipH="1">
            <a:off x="0" y="1714488"/>
            <a:ext cx="9144000" cy="5143512"/>
          </a:xfrm>
          <a:prstGeom prst="rect">
            <a:avLst/>
          </a:prstGeom>
          <a:noFill/>
        </p:spPr>
      </p:pic>
      <p:pic>
        <p:nvPicPr>
          <p:cNvPr id="10" name="Picture 2" descr="C:\Users\hlebn\OneDrive\Рабочий стол\ДЗВОНЕВСКАЯ\1620285584_20-phonoteka_org-p-fon-dlya-prezentatsii-finansovaya-gramotno-20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84049" t="25528"/>
          <a:stretch>
            <a:fillRect/>
          </a:stretch>
        </p:blipFill>
        <p:spPr bwMode="auto">
          <a:xfrm flipH="1">
            <a:off x="-1" y="3143248"/>
            <a:ext cx="1359041" cy="3714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001056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раскрыть сущность  понятия «размен»; закрепить понятие «деньги», «магазин», «цена», «сдача»; учить детей устанавливать взаимосвязь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достоинством денег и количеством купюр и монет при размене денег;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выполнять практические действия по размену денег.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857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Занятие по ФЭМП на тему: «РАЗМЕН ДЕНЕГ»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643106" y="500042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hlebn\OneDrive\Рабочий стол\ДЗВОНЕВСКАЯ\i (33).jfif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b="4282"/>
          <a:stretch>
            <a:fillRect/>
          </a:stretch>
        </p:blipFill>
        <p:spPr bwMode="auto">
          <a:xfrm>
            <a:off x="2857488" y="1857364"/>
            <a:ext cx="567219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hlebn\OneDrive\Рабочий стол\ДЗВОНЕВСКАЯ\finansovaja-gramotnost-kogda-uchit-detej-obrashhatsja-s-dengami-f2ed2da.png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214282" y="3929066"/>
            <a:ext cx="4270920" cy="2643182"/>
          </a:xfrm>
          <a:prstGeom prst="rect">
            <a:avLst/>
          </a:prstGeom>
          <a:noFill/>
        </p:spPr>
      </p:pic>
      <p:pic>
        <p:nvPicPr>
          <p:cNvPr id="12" name="Picture 3" descr="C:\Users\hlebn\OneDrive\Рабочий стол\ДЗВОНЕВСКАЯ\finance-clipart-financial-issue-17.pn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3857620" y="4572008"/>
            <a:ext cx="207516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hlebn\OneDrive\Рабочий стол\ДЗВОНЕВСКАЯ\1614858697_92-p-bukhgalterskii-fon-118.jpg"/>
          <p:cNvPicPr>
            <a:picLocks noChangeAspect="1" noChangeArrowheads="1"/>
          </p:cNvPicPr>
          <p:nvPr/>
        </p:nvPicPr>
        <p:blipFill>
          <a:blip r:embed="rId2"/>
          <a:srcRect l="48906" b="36996"/>
          <a:stretch>
            <a:fillRect/>
          </a:stretch>
        </p:blipFill>
        <p:spPr bwMode="auto">
          <a:xfrm flipH="1"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15" name="Picture 3" descr="C:\Users\hlebn\OneDrive\Рабочий стол\ДЗВОНЕВСКАЯ\finance-clipart-financial-issue-17.pn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2357422" y="2571744"/>
            <a:ext cx="1197212" cy="1071570"/>
          </a:xfrm>
          <a:prstGeom prst="rect">
            <a:avLst/>
          </a:prstGeom>
          <a:noFill/>
        </p:spPr>
      </p:pic>
      <p:pic>
        <p:nvPicPr>
          <p:cNvPr id="10" name="Picture 2" descr="C:\Users\hlebn\OneDrive\Рабочий стол\ДЗВОНЕВСКАЯ\1620285584_20-phonoteka_org-p-fon-dlya-prezentatsii-finansovaya-gramotno-20.png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84049" t="25528"/>
          <a:stretch>
            <a:fillRect/>
          </a:stretch>
        </p:blipFill>
        <p:spPr bwMode="auto">
          <a:xfrm>
            <a:off x="7497468" y="2357430"/>
            <a:ext cx="1646532" cy="4500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286940" cy="114300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понятие экономики (наука о домашнем хозяйстве);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дать понятие новым словам: бюджет, зарплата, пенсия, стипендия и расходы.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1"/>
            <a:ext cx="857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Занятие на тему: «БЮДЖЕТ СЕМЬИ»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43040" y="714356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hlebn\OneDrive\Рабочий стол\ДЗВОНЕВСКАЯ\i (13).jfif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t="4865" b="7566"/>
          <a:stretch>
            <a:fillRect/>
          </a:stretch>
        </p:blipFill>
        <p:spPr bwMode="auto">
          <a:xfrm>
            <a:off x="3357554" y="1571612"/>
            <a:ext cx="47859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hlebn\OneDrive\Рабочий стол\ДЗВОНЕВСКАЯ\i (14).jfif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166656" y="3500438"/>
            <a:ext cx="4262468" cy="319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hlebn\OneDrive\Рабочий стол\ДЗВОНЕВСКАЯ\1613677821_42-p-fon-dlya-prezentatsii-finansovaya-gramotno-46.pn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r="42648"/>
          <a:stretch>
            <a:fillRect/>
          </a:stretch>
        </p:blipFill>
        <p:spPr bwMode="auto">
          <a:xfrm flipH="1">
            <a:off x="6357950" y="3965276"/>
            <a:ext cx="2786050" cy="2892724"/>
          </a:xfrm>
          <a:prstGeom prst="rect">
            <a:avLst/>
          </a:prstGeom>
          <a:noFill/>
        </p:spPr>
      </p:pic>
      <p:pic>
        <p:nvPicPr>
          <p:cNvPr id="13" name="Picture 9" descr="C:\Users\hlebn\OneDrive\Рабочий стол\ДЗВОНЕВСКАЯ\unnamed.pn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 l="29134" r="32780"/>
          <a:stretch>
            <a:fillRect/>
          </a:stretch>
        </p:blipFill>
        <p:spPr bwMode="auto">
          <a:xfrm flipH="1">
            <a:off x="1428728" y="1500174"/>
            <a:ext cx="1356698" cy="2636846"/>
          </a:xfrm>
          <a:prstGeom prst="rect">
            <a:avLst/>
          </a:prstGeom>
          <a:noFill/>
        </p:spPr>
      </p:pic>
      <p:pic>
        <p:nvPicPr>
          <p:cNvPr id="14" name="Picture 2" descr="C:\Users\hlebn\OneDrive\Рабочий стол\ДЗВОНЕВСКАЯ\23-238265_piggy-bank-global-money-wee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5180914"/>
            <a:ext cx="2013761" cy="167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hlebn\OneDrive\Рабочий стол\ДЗВОНЕВСКАЯ\1614858697_92-p-bukhgalterskii-fon-118.jpg"/>
          <p:cNvPicPr>
            <a:picLocks noChangeAspect="1" noChangeArrowheads="1"/>
          </p:cNvPicPr>
          <p:nvPr/>
        </p:nvPicPr>
        <p:blipFill>
          <a:blip r:embed="rId2"/>
          <a:srcRect l="48906" b="36996"/>
          <a:stretch>
            <a:fillRect/>
          </a:stretch>
        </p:blipFill>
        <p:spPr bwMode="auto">
          <a:xfrm flipH="1"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10" name="Picture 2" descr="C:\Users\hlebn\OneDrive\Рабочий стол\ДЗВОНЕВСКАЯ\1620285584_20-phonoteka_org-p-fon-dlya-prezentatsii-finansovaya-gramotno-20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84049" t="25528"/>
          <a:stretch>
            <a:fillRect/>
          </a:stretch>
        </p:blipFill>
        <p:spPr bwMode="auto">
          <a:xfrm>
            <a:off x="7358050" y="1976350"/>
            <a:ext cx="1785950" cy="4881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1"/>
            <a:ext cx="8572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Подборка игр и упражнений по СТЭМ образованию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использованием программируемого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мини-робота «УМНАЯ ПЧЕЛА»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C:\Users\hlebn\OneDrive\Рабочий стол\ДЗВОНЕВСКАЯ\i (36).jfif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l="13218" t="8011"/>
          <a:stretch>
            <a:fillRect/>
          </a:stretch>
        </p:blipFill>
        <p:spPr bwMode="auto">
          <a:xfrm>
            <a:off x="2428860" y="2071678"/>
            <a:ext cx="5159341" cy="410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hlebn\OneDrive\Рабочий стол\ДЗВОНЕВСКАЯ\23-238265_piggy-bank-global-money-wee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786322"/>
            <a:ext cx="2228075" cy="1855569"/>
          </a:xfrm>
          <a:prstGeom prst="rect">
            <a:avLst/>
          </a:prstGeom>
          <a:noFill/>
        </p:spPr>
      </p:pic>
      <p:pic>
        <p:nvPicPr>
          <p:cNvPr id="15" name="Picture 3" descr="C:\Users\hlebn\OneDrive\Рабочий стол\ДЗВОНЕВСКАЯ\finance-clipart-financial-issue-17.pn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429388" y="1571612"/>
            <a:ext cx="1500198" cy="1342759"/>
          </a:xfrm>
          <a:prstGeom prst="rect">
            <a:avLst/>
          </a:prstGeom>
          <a:noFill/>
        </p:spPr>
      </p:pic>
      <p:pic>
        <p:nvPicPr>
          <p:cNvPr id="13" name="Picture 9" descr="C:\Users\hlebn\OneDrive\Рабочий стол\ДЗВОНЕВСКАЯ\unnamed.pn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 l="29134" r="32780"/>
          <a:stretch>
            <a:fillRect/>
          </a:stretch>
        </p:blipFill>
        <p:spPr bwMode="auto">
          <a:xfrm flipH="1">
            <a:off x="1000100" y="1428736"/>
            <a:ext cx="2714020" cy="5274905"/>
          </a:xfrm>
          <a:prstGeom prst="rect">
            <a:avLst/>
          </a:prstGeom>
          <a:noFill/>
        </p:spPr>
      </p:pic>
      <p:pic>
        <p:nvPicPr>
          <p:cNvPr id="9219" name="Picture 3" descr="C:\Users\hlebn\OneDrive\Рабочий стол\igry_s_pcheloy.docx_image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64344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hlebn\OneDrive\Рабочий стол\ДЗВОНЕВСКАЯ\1614858697_92-p-bukhgalterskii-fon-118.jpg"/>
          <p:cNvPicPr>
            <a:picLocks noChangeAspect="1" noChangeArrowheads="1"/>
          </p:cNvPicPr>
          <p:nvPr/>
        </p:nvPicPr>
        <p:blipFill>
          <a:blip r:embed="rId2"/>
          <a:srcRect l="48906" b="36996"/>
          <a:stretch>
            <a:fillRect/>
          </a:stretch>
        </p:blipFill>
        <p:spPr bwMode="auto">
          <a:xfrm flipH="1">
            <a:off x="0" y="1214422"/>
            <a:ext cx="9144000" cy="5643578"/>
          </a:xfrm>
          <a:prstGeom prst="rect">
            <a:avLst/>
          </a:prstGeom>
          <a:noFill/>
        </p:spPr>
      </p:pic>
      <p:pic>
        <p:nvPicPr>
          <p:cNvPr id="10" name="Picture 2" descr="C:\Users\hlebn\OneDrive\Рабочий стол\ДЗВОНЕВСКАЯ\1620285584_20-phonoteka_org-p-fon-dlya-prezentatsii-finansovaya-gramotno-20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84049" t="25528"/>
          <a:stretch>
            <a:fillRect/>
          </a:stretch>
        </p:blipFill>
        <p:spPr bwMode="auto">
          <a:xfrm flipH="1">
            <a:off x="-1" y="3143248"/>
            <a:ext cx="1359041" cy="3714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5572164" cy="642934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закрепление изученного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57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Индивидуальная работа с развивающими альбомами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42918"/>
            <a:ext cx="45005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C:\Users\hlebn\OneDrive\Рабочий стол\ДЗВОНЕВСКАЯ\i (9).jfif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17144" t="12327"/>
          <a:stretch>
            <a:fillRect/>
          </a:stretch>
        </p:blipFill>
        <p:spPr bwMode="auto">
          <a:xfrm>
            <a:off x="4786315" y="1571612"/>
            <a:ext cx="369068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hlebn\OneDrive\Рабочий стол\ДЗВОНЕВСКАЯ\i (31).jfif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 l="5098" t="19470" r="11606" b="9999"/>
          <a:stretch>
            <a:fillRect/>
          </a:stretch>
        </p:blipFill>
        <p:spPr bwMode="auto">
          <a:xfrm>
            <a:off x="2500298" y="4071942"/>
            <a:ext cx="404964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hlebn\OneDrive\Рабочий стол\ДЗВОНЕВСКАЯ\i (10).jfif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 l="12081"/>
          <a:stretch>
            <a:fillRect/>
          </a:stretch>
        </p:blipFill>
        <p:spPr bwMode="auto">
          <a:xfrm>
            <a:off x="785786" y="1714488"/>
            <a:ext cx="3500462" cy="298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hlebn\OneDrive\Рабочий стол\ДЗВОНЕВСКАЯ\23-238265_piggy-bank-global-money-wee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596" y="4500570"/>
            <a:ext cx="2230259" cy="1857388"/>
          </a:xfrm>
          <a:prstGeom prst="rect">
            <a:avLst/>
          </a:prstGeom>
          <a:noFill/>
        </p:spPr>
      </p:pic>
      <p:pic>
        <p:nvPicPr>
          <p:cNvPr id="12" name="Picture 3" descr="C:\Users\hlebn\OneDrive\Рабочий стол\ДЗВОНЕВСКАЯ\finance-clipart-financial-issue-17.png"/>
          <p:cNvPicPr>
            <a:picLocks noChangeAspect="1" noChangeArrowheads="1"/>
          </p:cNvPicPr>
          <p:nvPr/>
        </p:nvPicPr>
        <p:blipFill>
          <a:blip r:embed="rId8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5857884" y="4714884"/>
            <a:ext cx="1940641" cy="173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hlebn\OneDrive\Рабочий стол\ДЗВОНЕВСКАЯ\1614858697_92-p-bukhgalterskii-fon-118.jpg"/>
          <p:cNvPicPr>
            <a:picLocks noChangeAspect="1" noChangeArrowheads="1"/>
          </p:cNvPicPr>
          <p:nvPr/>
        </p:nvPicPr>
        <p:blipFill>
          <a:blip r:embed="rId2"/>
          <a:srcRect l="48906" b="36996"/>
          <a:stretch>
            <a:fillRect/>
          </a:stretch>
        </p:blipFill>
        <p:spPr bwMode="auto">
          <a:xfrm flipH="1">
            <a:off x="0" y="1714488"/>
            <a:ext cx="9144000" cy="5357826"/>
          </a:xfrm>
          <a:prstGeom prst="rect">
            <a:avLst/>
          </a:prstGeom>
          <a:noFill/>
        </p:spPr>
      </p:pic>
      <p:pic>
        <p:nvPicPr>
          <p:cNvPr id="22" name="Picture 4" descr="C:\Users\hlebn\OneDrive\Рабочий стол\ДЗВОНЕВСКАЯ\re9xV0oGcXI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29993" b="15151"/>
          <a:stretch>
            <a:fillRect/>
          </a:stretch>
        </p:blipFill>
        <p:spPr bwMode="auto">
          <a:xfrm>
            <a:off x="0" y="928670"/>
            <a:ext cx="1584872" cy="1362199"/>
          </a:xfrm>
          <a:prstGeom prst="rect">
            <a:avLst/>
          </a:prstGeom>
          <a:noFill/>
        </p:spPr>
      </p:pic>
      <p:pic>
        <p:nvPicPr>
          <p:cNvPr id="4104" name="Picture 8" descr="C:\Users\hlebn\OneDrive\Рабочий стол\ДЗВОНЕВСКАЯ\i (17).pn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0" y="1785926"/>
            <a:ext cx="3346731" cy="2510049"/>
          </a:xfrm>
          <a:prstGeom prst="rect">
            <a:avLst/>
          </a:prstGeom>
          <a:noFill/>
        </p:spPr>
      </p:pic>
      <p:pic>
        <p:nvPicPr>
          <p:cNvPr id="4103" name="Picture 7" descr="C:\Users\hlebn\OneDrive\Рабочий стол\ДЗВОНЕВСКАЯ\i (18).jfif"/>
          <p:cNvPicPr>
            <a:picLocks noChangeAspect="1" noChangeArrowheads="1"/>
          </p:cNvPicPr>
          <p:nvPr/>
        </p:nvPicPr>
        <p:blipFill>
          <a:blip r:embed="rId5">
            <a:lum bright="10000" contrast="30000"/>
          </a:blip>
          <a:srcRect l="6902"/>
          <a:stretch>
            <a:fillRect/>
          </a:stretch>
        </p:blipFill>
        <p:spPr bwMode="auto">
          <a:xfrm>
            <a:off x="5214942" y="3905256"/>
            <a:ext cx="3665266" cy="295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C:\Users\hlebn\OneDrive\Рабочий стол\ДЗВОНЕВСКАЯ\i (21)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16559017">
            <a:off x="5106286" y="1290380"/>
            <a:ext cx="2815271" cy="3753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8501090" cy="15716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Сюжетно-ролевые игры:  «Банк», «Супермаркет», «Семья», «Парикмахерская», «Больница».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 игра «Доходы-расходы»,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тему «Семейный бюджет»,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программируемый мини-робот «Умная пчела» (СТЕМ образование),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различные развивающие альбомы по теме финансовой грамотности.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572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Пополнение образовательной среды,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организация условий для сюжетно-ролевых игр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C:\Users\hlebn\OneDrive\Рабочий стол\ДЗВОНЕВСКАЯ\i (28).jfif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5745" r="2339" b="2977"/>
          <a:stretch>
            <a:fillRect/>
          </a:stretch>
        </p:blipFill>
        <p:spPr bwMode="auto">
          <a:xfrm rot="4458370">
            <a:off x="10246" y="4409565"/>
            <a:ext cx="2865733" cy="226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hlebn\OneDrive\Рабочий стол\ДЗВОНЕВСКАЯ\i (30).jfif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 l="4984"/>
          <a:stretch>
            <a:fillRect/>
          </a:stretch>
        </p:blipFill>
        <p:spPr bwMode="auto">
          <a:xfrm rot="4443892">
            <a:off x="1692554" y="3859963"/>
            <a:ext cx="2950765" cy="232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hlebn\OneDrive\Рабочий стол\ДЗВОНЕВСКАЯ\i (16).png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928926" y="4500570"/>
            <a:ext cx="1928807" cy="2571744"/>
          </a:xfrm>
          <a:prstGeom prst="rect">
            <a:avLst/>
          </a:prstGeom>
          <a:noFill/>
        </p:spPr>
      </p:pic>
      <p:pic>
        <p:nvPicPr>
          <p:cNvPr id="4105" name="Picture 9" descr="C:\Users\hlebn\OneDrive\Рабочий стол\ДЗВОНЕВСКАЯ\unnamed.png"/>
          <p:cNvPicPr>
            <a:picLocks noChangeAspect="1" noChangeArrowheads="1"/>
          </p:cNvPicPr>
          <p:nvPr/>
        </p:nvPicPr>
        <p:blipFill>
          <a:blip r:embed="rId10">
            <a:lum contrast="30000"/>
          </a:blip>
          <a:srcRect l="29134" r="32780"/>
          <a:stretch>
            <a:fillRect/>
          </a:stretch>
        </p:blipFill>
        <p:spPr bwMode="auto">
          <a:xfrm>
            <a:off x="4286248" y="4429132"/>
            <a:ext cx="1430210" cy="2779722"/>
          </a:xfrm>
          <a:prstGeom prst="rect">
            <a:avLst/>
          </a:prstGeom>
          <a:noFill/>
        </p:spPr>
      </p:pic>
      <p:pic>
        <p:nvPicPr>
          <p:cNvPr id="21" name="Picture 2" descr="C:\Users\hlebn\OneDrive\Рабочий стол\ДЗВОНЕВСКАЯ\girl-holding-piggy-bank-and-money_160901-1814.png"/>
          <p:cNvPicPr>
            <a:picLocks noChangeAspect="1" noChangeArrowheads="1"/>
          </p:cNvPicPr>
          <p:nvPr/>
        </p:nvPicPr>
        <p:blipFill>
          <a:blip r:embed="rId11">
            <a:lum bright="-10000" contrast="30000"/>
          </a:blip>
          <a:srcRect/>
          <a:stretch>
            <a:fillRect/>
          </a:stretch>
        </p:blipFill>
        <p:spPr bwMode="auto">
          <a:xfrm>
            <a:off x="3071802" y="1785926"/>
            <a:ext cx="23044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278</Words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познакомить с историей возникновения денег,  их предназначением, с монетами, денежными единицами России. </vt:lpstr>
      <vt:lpstr>ознакомление с профессиями банковских работников.</vt:lpstr>
      <vt:lpstr>раскрыть сущность  понятия «размен»; закрепить понятие «деньги», «магазин», «цена», «сдача»; учить детей устанавливать взаимосвязь  между достоинством денег и количеством купюр и монет при размене денег;  учить выполнять практические действия по размену денег.</vt:lpstr>
      <vt:lpstr>дать понятие экономики (наука о домашнем хозяйстве);  дать понятие новым словам: бюджет, зарплата, пенсия, стипендия и расходы.</vt:lpstr>
      <vt:lpstr>Слайд 7</vt:lpstr>
      <vt:lpstr>закрепление изученного</vt:lpstr>
      <vt:lpstr> Сюжетно-ролевые игры:  «Банк», «Супермаркет», «Семья», «Парикмахерская», «Больница». Дидактическая  игра «Доходы-расходы», Лэпбук на тему «Семейный бюджет»,  программируемый мини-робот «Умная пчела» (СТЕМ образование),   различные развивающие альбомы по теме финансовой грамотности.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Хлебников</dc:creator>
  <cp:lastModifiedBy>Сергей Хлебников</cp:lastModifiedBy>
  <cp:revision>75</cp:revision>
  <dcterms:created xsi:type="dcterms:W3CDTF">2022-02-07T21:04:24Z</dcterms:created>
  <dcterms:modified xsi:type="dcterms:W3CDTF">2022-02-08T23:37:58Z</dcterms:modified>
</cp:coreProperties>
</file>