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82" r:id="rId2"/>
    <p:sldId id="275" r:id="rId3"/>
    <p:sldId id="274" r:id="rId4"/>
    <p:sldId id="276" r:id="rId5"/>
    <p:sldId id="300" r:id="rId6"/>
    <p:sldId id="299" r:id="rId7"/>
    <p:sldId id="277" r:id="rId8"/>
    <p:sldId id="258" r:id="rId9"/>
    <p:sldId id="279" r:id="rId10"/>
    <p:sldId id="283" r:id="rId11"/>
    <p:sldId id="285" r:id="rId12"/>
    <p:sldId id="284" r:id="rId13"/>
    <p:sldId id="280" r:id="rId14"/>
    <p:sldId id="286" r:id="rId15"/>
    <p:sldId id="281" r:id="rId16"/>
    <p:sldId id="278" r:id="rId17"/>
    <p:sldId id="261" r:id="rId18"/>
    <p:sldId id="262" r:id="rId19"/>
    <p:sldId id="263" r:id="rId20"/>
    <p:sldId id="287" r:id="rId21"/>
    <p:sldId id="302" r:id="rId22"/>
    <p:sldId id="301" r:id="rId23"/>
    <p:sldId id="264" r:id="rId24"/>
    <p:sldId id="265" r:id="rId25"/>
    <p:sldId id="266" r:id="rId26"/>
    <p:sldId id="268" r:id="rId27"/>
    <p:sldId id="269" r:id="rId28"/>
    <p:sldId id="270" r:id="rId29"/>
    <p:sldId id="296" r:id="rId30"/>
    <p:sldId id="297" r:id="rId31"/>
    <p:sldId id="303" r:id="rId32"/>
    <p:sldId id="298" r:id="rId33"/>
    <p:sldId id="291" r:id="rId34"/>
    <p:sldId id="292" r:id="rId35"/>
    <p:sldId id="304" r:id="rId36"/>
    <p:sldId id="271" r:id="rId37"/>
    <p:sldId id="272" r:id="rId38"/>
    <p:sldId id="295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3" d="100"/>
          <a:sy n="103" d="100"/>
        </p:scale>
        <p:origin x="-122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4F60D-2EC4-4B3F-9453-495DC440F983}" type="datetimeFigureOut">
              <a:rPr lang="ru-RU" smtClean="0"/>
              <a:pPr/>
              <a:t>07.06.22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EB9FF-5073-4A83-870F-4DEF68E34E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58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828" y="4343324"/>
            <a:ext cx="5486309" cy="276999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07.06.22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ДвеНадцатое</a:t>
            </a:r>
            <a:r>
              <a:rPr lang="ru-RU" dirty="0" smtClean="0"/>
              <a:t> апреля.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4800" b="1" i="1" dirty="0">
                <a:solidFill>
                  <a:srgbClr val="FF0000"/>
                </a:solidFill>
              </a:rPr>
              <a:t>Склонение </a:t>
            </a:r>
            <a:r>
              <a:rPr lang="ru-RU" sz="4800" b="1" i="1" dirty="0" smtClean="0">
                <a:solidFill>
                  <a:srgbClr val="FF0000"/>
                </a:solidFill>
              </a:rPr>
              <a:t>числительных</a:t>
            </a:r>
            <a:r>
              <a:rPr lang="ru-RU" sz="4800" b="1" i="1" dirty="0" smtClean="0">
                <a:solidFill>
                  <a:srgbClr val="FF0000"/>
                </a:solidFill>
              </a:rPr>
              <a:t>.</a:t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Палкина  И. Г., ГБОУ Курганская областная школа </a:t>
            </a:r>
            <a:r>
              <a:rPr lang="ru-RU" sz="2400" b="1" i="1" smtClean="0">
                <a:solidFill>
                  <a:schemeClr val="tx1"/>
                </a:solidFill>
              </a:rPr>
              <a:t>дистанционного обучения.</a:t>
            </a:r>
            <a:endParaRPr lang="ru-RU" sz="2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153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054978" y="286604"/>
            <a:ext cx="7311782" cy="1024234"/>
          </a:xfrm>
        </p:spPr>
        <p:txBody>
          <a:bodyPr/>
          <a:lstStyle/>
          <a:p>
            <a:pPr algn="ctr"/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    как УМНЫЙ</a:t>
            </a:r>
            <a:endParaRPr lang="ru-RU" alt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1143000" y="1557338"/>
            <a:ext cx="3752850" cy="4525962"/>
          </a:xfrm>
        </p:spPr>
        <p:txBody>
          <a:bodyPr>
            <a:normAutofit fontScale="92500"/>
          </a:bodyPr>
          <a:lstStyle/>
          <a:p>
            <a:r>
              <a:rPr lang="ru-RU" alt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alt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солдат</a:t>
            </a:r>
            <a:endParaRPr lang="ru-RU" alt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Р.п</a:t>
            </a:r>
            <a:r>
              <a:rPr lang="ru-RU" alt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</a:t>
            </a:r>
            <a:r>
              <a:rPr lang="ru-RU" alt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</a:t>
            </a:r>
            <a:r>
              <a:rPr lang="ru-RU" alt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солдата</a:t>
            </a:r>
            <a:endParaRPr lang="ru-RU" alt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Д.п</a:t>
            </a:r>
            <a:r>
              <a:rPr lang="ru-RU" alt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</a:t>
            </a:r>
            <a:r>
              <a:rPr lang="ru-RU" alt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ому</a:t>
            </a:r>
            <a:r>
              <a:rPr lang="ru-RU" alt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солдату</a:t>
            </a:r>
            <a:endParaRPr lang="ru-RU" alt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В.п</a:t>
            </a:r>
            <a:r>
              <a:rPr lang="ru-RU" alt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</a:t>
            </a:r>
            <a:r>
              <a:rPr lang="ru-RU" alt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</a:t>
            </a:r>
            <a:r>
              <a:rPr lang="ru-RU" alt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солдата</a:t>
            </a:r>
            <a:endParaRPr lang="ru-RU" alt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Т.п. </a:t>
            </a:r>
            <a:r>
              <a:rPr lang="ru-RU" alt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</a:t>
            </a:r>
            <a:r>
              <a:rPr lang="ru-RU" alt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lang="ru-RU" alt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солдатом</a:t>
            </a:r>
            <a:endParaRPr lang="ru-RU" alt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alt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 одн</a:t>
            </a:r>
            <a:r>
              <a:rPr lang="ru-RU" alt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</a:t>
            </a:r>
            <a:r>
              <a:rPr lang="ru-RU" alt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солдате</a:t>
            </a:r>
            <a:endParaRPr lang="ru-RU" alt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6B4B64D-4417-4A3A-AD39-D6F6B9278541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8917" y="1557338"/>
            <a:ext cx="3321844" cy="66110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умный ученик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Р.п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умн</a:t>
            </a: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ученика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Д.п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умн</a:t>
            </a: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ому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ученику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В.п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умн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ученика</a:t>
            </a:r>
            <a:endParaRPr lang="ru-RU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Т.п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умн</a:t>
            </a: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ым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учеником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умн</a:t>
            </a: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ученике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192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нимок экрана 2022-04-11 в 19.46.0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90" r="-14690"/>
          <a:stretch>
            <a:fillRect/>
          </a:stretch>
        </p:blipFill>
        <p:spPr>
          <a:xfrm>
            <a:off x="-1908720" y="332656"/>
            <a:ext cx="13879645" cy="7633270"/>
          </a:xfrm>
        </p:spPr>
      </p:pic>
    </p:spTree>
    <p:extLst>
      <p:ext uri="{BB962C8B-B14F-4D97-AF65-F5344CB8AC3E}">
        <p14:creationId xmlns:p14="http://schemas.microsoft.com/office/powerpoint/2010/main" val="4189072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В.п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п  видеть что?  Одного  солдата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видеть  что?  Один   дом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9695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376" y="1"/>
            <a:ext cx="2068624" cy="155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6742" y="368056"/>
            <a:ext cx="1872208" cy="82068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4ноября</a:t>
            </a:r>
            <a:endParaRPr lang="ru-RU" sz="2800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4" y="116631"/>
            <a:ext cx="7027911" cy="496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5301208"/>
            <a:ext cx="8469765" cy="2246769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4000" b="1" i="1" dirty="0" smtClean="0"/>
              <a:t>4 ноября 1612 </a:t>
            </a:r>
            <a:r>
              <a:rPr lang="ru-RU" sz="2000" i="1" dirty="0" smtClean="0"/>
              <a:t>года </a:t>
            </a:r>
            <a:r>
              <a:rPr lang="ru-RU" sz="2000" dirty="0" smtClean="0"/>
              <a:t>воины народного ополчения под предводительством Кузьмы Минина и Дмитрия Пожарского штурмом взяли Китай-город, освободив Москву от польских интервентов и продемонстрировав образец героизма и сплоченности всего народа вне зависимости от происхождения, вероисповедания и положения в обществе.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3163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1110"/>
            <a:ext cx="8183880" cy="669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41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837" y="7573"/>
            <a:ext cx="3685163" cy="277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2200" y="1106218"/>
            <a:ext cx="2160240" cy="4505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10 июля</a:t>
            </a:r>
            <a:endParaRPr lang="ru-RU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73"/>
            <a:ext cx="5207317" cy="41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4149080"/>
            <a:ext cx="8640960" cy="3477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i="1" u="sng" dirty="0" smtClean="0">
                <a:latin typeface="Times New Roman"/>
                <a:cs typeface="Times New Roman"/>
              </a:rPr>
              <a:t>10 июля  1709 г </a:t>
            </a:r>
            <a:r>
              <a:rPr lang="ru-RU" sz="2000" dirty="0" smtClean="0">
                <a:latin typeface="Times New Roman"/>
                <a:cs typeface="Times New Roman"/>
              </a:rPr>
              <a:t>отмечается День победы русской армии под командованием Петра Первого над шведами в Полтавском сражении. </a:t>
            </a:r>
          </a:p>
          <a:p>
            <a:pPr algn="ctr"/>
            <a:r>
              <a:rPr lang="ru-RU" sz="2000" dirty="0" smtClean="0">
                <a:latin typeface="Times New Roman"/>
                <a:cs typeface="Times New Roman"/>
              </a:rPr>
              <a:t>Сама Полтавская битва — решающее сражение Северной войны — произошла 27 июня (8 июля) 1709 года. Значение битвы было огромным. Шведская армия под командованием короля Карла XII потерпела полное поражение, была уничтожена и пленена. Сам шведский король еле успел сбежать. Военное могущество Шведской империи на суше было подорвано. Россия перешла в стратегическое наступление и заняла Прибалтику. Благодаря этой победе сильно вырос международный престиж России. Саксония и Дания вновь выступили против Швеции в союзе с Россией</a:t>
            </a:r>
            <a:r>
              <a:rPr lang="ru-RU" dirty="0" smtClean="0">
                <a:latin typeface="Monotype Corsiva" panose="03010101010201010101" pitchFamily="66" charset="0"/>
              </a:rPr>
              <a:t>.</a:t>
            </a:r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05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205" y="15079"/>
            <a:ext cx="3005414" cy="2261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6256" y="929952"/>
            <a:ext cx="1800200" cy="4320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/>
              <a:t>8сентября</a:t>
            </a:r>
            <a:endParaRPr lang="ru-RU" sz="24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4273"/>
            <a:ext cx="5184577" cy="339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546088"/>
            <a:ext cx="8568952" cy="3493264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latin typeface="Times New Roman"/>
                <a:cs typeface="Times New Roman"/>
              </a:rPr>
              <a:t>Бородинское поле - место святое для каждого русского человека. Именно здесь в сентябре 1812 года сошлись в ожесточенном противостоянии русская армия под командованием прославленного полководца Михаила Илларионовича Кутузова и Великая армия</a:t>
            </a:r>
          </a:p>
          <a:p>
            <a:pPr algn="ctr"/>
            <a:r>
              <a:rPr lang="ru-RU" sz="1300" dirty="0" smtClean="0">
                <a:latin typeface="Times New Roman"/>
                <a:cs typeface="Times New Roman"/>
              </a:rPr>
              <a:t>французского императора Наполеона Бонапарта. В этой грандиозной битве участвовало около 300 тысяч человек при 1200 артиллерийских орудиях.</a:t>
            </a:r>
          </a:p>
          <a:p>
            <a:pPr algn="ctr"/>
            <a:r>
              <a:rPr lang="ru-RU" sz="1300" dirty="0" smtClean="0">
                <a:latin typeface="Times New Roman"/>
                <a:cs typeface="Times New Roman"/>
              </a:rPr>
              <a:t>Баталия 26 августа 1812 года явилась самой кровопролитной в военной истории того времени. Потери каждой из сторон составили по 40 тысяч убитыми, ранеными и пропавшими без вести. Решить в этот день важнейшую стратегическую задачу – в одном генеральном сражении разбить армию противника – Наполеону Бонапарту не удалось.</a:t>
            </a:r>
          </a:p>
          <a:p>
            <a:pPr algn="ctr"/>
            <a:r>
              <a:rPr lang="ru-RU" sz="1300" dirty="0" smtClean="0">
                <a:latin typeface="Times New Roman"/>
                <a:cs typeface="Times New Roman"/>
              </a:rPr>
              <a:t>Русская армия по-прежнему представляла собой грозную силу. По приказу М. </a:t>
            </a:r>
            <a:r>
              <a:rPr lang="ru-RU" sz="1300" dirty="0" err="1" smtClean="0">
                <a:latin typeface="Times New Roman"/>
                <a:cs typeface="Times New Roman"/>
              </a:rPr>
              <a:t>И.Кутузова</a:t>
            </a:r>
            <a:r>
              <a:rPr lang="ru-RU" sz="1300" dirty="0" smtClean="0">
                <a:latin typeface="Times New Roman"/>
                <a:cs typeface="Times New Roman"/>
              </a:rPr>
              <a:t> ранним утром 27 августа русские войска стали покидать поле битвы, чтобы, собрав новые силы, изгнать неприятеля из пределов Отечества.</a:t>
            </a:r>
          </a:p>
          <a:p>
            <a:pPr algn="ctr"/>
            <a:r>
              <a:rPr lang="ru-RU" sz="1300" dirty="0" smtClean="0">
                <a:latin typeface="Times New Roman"/>
                <a:cs typeface="Times New Roman"/>
              </a:rPr>
              <a:t>Император Наполеон вспоминал позже: «Из всех моих сражений самое ужасное то, что я дал под Москвой. Французы показали себя в нем достойными одержать победу, а русские – называться непобедимыми».</a:t>
            </a:r>
          </a:p>
          <a:p>
            <a:pPr algn="ctr"/>
            <a:r>
              <a:rPr lang="ru-RU" sz="1300" dirty="0" smtClean="0">
                <a:latin typeface="Times New Roman"/>
                <a:cs typeface="Times New Roman"/>
              </a:rPr>
              <a:t>«Сей день пребудет вечным памятником мужества и отличной храбрости российских воинов, где вся пехота, кавалерия и артиллерия дрались отчаянно. Желание всякого было умереть на месте и не уступить неприятелю», – такую высокую оценку русскому воинству</a:t>
            </a:r>
          </a:p>
          <a:p>
            <a:pPr algn="ctr"/>
            <a:r>
              <a:rPr lang="ru-RU" sz="1300" dirty="0" smtClean="0">
                <a:latin typeface="Times New Roman"/>
                <a:cs typeface="Times New Roman"/>
              </a:rPr>
              <a:t>в день </a:t>
            </a:r>
            <a:r>
              <a:rPr lang="ru-RU" sz="1300" dirty="0" smtClean="0">
                <a:latin typeface="Monotype Corsiva" panose="03010101010201010101" pitchFamily="66" charset="0"/>
              </a:rPr>
              <a:t>26 августа дал М. И. Кутузов.</a:t>
            </a:r>
            <a:endParaRPr lang="ru-RU" sz="13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06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9439" y="2132856"/>
            <a:ext cx="4035948" cy="3672408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3" tIns="40817" rIns="81643" bIns="40817" anchor="t" anchorCtr="1" compatLnSpc="0"/>
          <a:lstStyle/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000" b="1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7–9 </a:t>
            </a:r>
            <a:r>
              <a:rPr lang="de-DE" sz="4000" b="1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августа</a:t>
            </a:r>
            <a:r>
              <a:rPr lang="de-DE" sz="4000" b="1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1714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года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у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мыса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Гангут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(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Финляндия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)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произошло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морское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сражение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между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русским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флотом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под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командованием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адмирала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Федора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Апраксина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и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шведским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флотом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вице-адмирала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Ватранга</a:t>
            </a:r>
            <a:r>
              <a:rPr lang="ru-RU" dirty="0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в котором победил русский флот</a:t>
            </a:r>
            <a:r>
              <a:rPr lang="de-DE" dirty="0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.</a:t>
            </a:r>
            <a:endParaRPr lang="ru-RU" dirty="0" smtClean="0">
              <a:solidFill>
                <a:srgbClr val="000000"/>
              </a:solidFill>
              <a:latin typeface="Times New Roman" pitchFamily="18"/>
              <a:ea typeface="Andale Sans UI" pitchFamily="2"/>
              <a:cs typeface="Times New Roman" pitchFamily="18"/>
            </a:endParaRPr>
          </a:p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dirty="0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Это была первая в истории крупная победа русского флота.</a:t>
            </a:r>
            <a:endParaRPr lang="de-DE" dirty="0">
              <a:solidFill>
                <a:srgbClr val="000000"/>
              </a:solidFill>
              <a:latin typeface="Times New Roman" pitchFamily="18"/>
              <a:ea typeface="Andale Sans UI" pitchFamily="2"/>
              <a:cs typeface="Times New Roman" pitchFamily="1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4243" y="3281202"/>
            <a:ext cx="163931" cy="314830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3" tIns="40817" rIns="81643" bIns="40817" anchor="t" anchorCtr="0" compatLnSpc="0"/>
          <a:lstStyle/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600">
              <a:solidFill>
                <a:srgbClr val="000000"/>
              </a:solidFill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0435" y="215908"/>
            <a:ext cx="6515478" cy="849211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3" tIns="40817" rIns="81643" bIns="40817" anchor="t" anchorCtr="1" compatLnSpc="0"/>
          <a:lstStyle/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Победа русского флота </a:t>
            </a:r>
            <a:r>
              <a:rPr lang="de-DE" sz="2000" b="1" dirty="0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у </a:t>
            </a:r>
            <a:r>
              <a:rPr lang="de-DE" sz="2000" b="1" dirty="0" err="1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мыса</a:t>
            </a:r>
            <a:r>
              <a:rPr lang="de-DE" sz="2000" b="1" dirty="0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sz="2000" b="1" dirty="0" err="1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Гангут</a:t>
            </a:r>
            <a:r>
              <a:rPr lang="de-DE" sz="2000" b="1" dirty="0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sz="2000" b="1" dirty="0" err="1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над</a:t>
            </a:r>
            <a:r>
              <a:rPr lang="de-DE" sz="2000" b="1" dirty="0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sz="2000" b="1" dirty="0" err="1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шведами</a:t>
            </a:r>
            <a:endParaRPr lang="ru-RU" sz="2000" b="1" dirty="0" smtClean="0">
              <a:solidFill>
                <a:srgbClr val="000000"/>
              </a:solidFill>
              <a:latin typeface="Times New Roman" pitchFamily="18"/>
              <a:ea typeface="Andale Sans UI" pitchFamily="2"/>
              <a:cs typeface="Times New Roman" pitchFamily="18"/>
            </a:endParaRPr>
          </a:p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dirty="0" smtClean="0">
                <a:solidFill>
                  <a:schemeClr val="accent2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9 августа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20381" y="2414900"/>
            <a:ext cx="5013249" cy="3246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562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429" y="908720"/>
            <a:ext cx="7674600" cy="1320382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3" tIns="40817" rIns="81643" bIns="40817" anchor="t" anchorCtr="1" compatLnSpc="0"/>
          <a:lstStyle/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000" b="1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24 </a:t>
            </a:r>
            <a:r>
              <a:rPr lang="de-DE" sz="4000" b="1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декабря</a:t>
            </a:r>
            <a:r>
              <a:rPr lang="de-DE" sz="4000" b="1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1790 г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.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русские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войска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девятью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колоннами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с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разных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сторон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двинулись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на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штурм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крепости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.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Речная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флотилия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подошла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к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берегу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и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под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прикрытием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огня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артиллерии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высадила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десант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.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Умелое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руководство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Суворова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и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его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соратников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,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отвага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солдат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и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офицеров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решили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успех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боя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,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продолжавшегося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9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часов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.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Турки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оборонялись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упорно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,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но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Измаил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был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взят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.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Неприятель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потерял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26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тыс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.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убитыми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и 9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тыс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.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пленными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.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Было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захвачено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265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орудий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, 42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судна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, 345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знамен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.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Суворов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указал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в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рапорте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потери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русской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армии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в 1815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человек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убитыми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и 2455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ранеными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. </a:t>
            </a:r>
            <a:b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</a:br>
            <a:endParaRPr lang="de-DE" dirty="0">
              <a:solidFill>
                <a:srgbClr val="000000"/>
              </a:solidFill>
              <a:latin typeface="Times New Roman" pitchFamily="18"/>
              <a:ea typeface="Andale Sans UI" pitchFamily="2"/>
              <a:cs typeface="Times New Roman" pitchFamily="1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823864" y="3140968"/>
            <a:ext cx="5256584" cy="36561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293428"/>
            <a:ext cx="8496943" cy="57619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82945" tIns="41473" rIns="82945" bIns="41473" anchor="t" anchorCtr="1" compatLnSpc="1">
            <a:spAutoFit/>
          </a:bodyPr>
          <a:lstStyle/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dirty="0" smtClean="0">
                <a:solidFill>
                  <a:schemeClr val="accent2"/>
                </a:solidFill>
                <a:latin typeface="Times New Roman" pitchFamily="18"/>
                <a:ea typeface=""/>
                <a:cs typeface="Times New Roman" pitchFamily="18"/>
              </a:rPr>
              <a:t>24 декабря                    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/>
                <a:ea typeface=""/>
                <a:cs typeface="Times New Roman" pitchFamily="18"/>
              </a:rPr>
              <a:t>Взятие </a:t>
            </a:r>
            <a:r>
              <a:rPr lang="ru-RU" sz="2000" b="1" dirty="0">
                <a:solidFill>
                  <a:srgbClr val="000000"/>
                </a:solidFill>
                <a:latin typeface="Times New Roman" pitchFamily="18"/>
                <a:ea typeface=""/>
                <a:cs typeface="Times New Roman" pitchFamily="18"/>
              </a:rPr>
              <a:t>турецкой крепости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/>
                <a:ea typeface=""/>
                <a:cs typeface="Times New Roman" pitchFamily="18"/>
              </a:rPr>
              <a:t>Измаил</a:t>
            </a:r>
          </a:p>
        </p:txBody>
      </p:sp>
    </p:spTree>
    <p:extLst>
      <p:ext uri="{BB962C8B-B14F-4D97-AF65-F5344CB8AC3E}">
        <p14:creationId xmlns:p14="http://schemas.microsoft.com/office/powerpoint/2010/main" val="381347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000" y="292353"/>
            <a:ext cx="6400929" cy="1408455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3" tIns="40817" rIns="81643" bIns="40817" anchor="t" anchorCtr="1" compatLnSpc="0"/>
          <a:lstStyle/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1" dirty="0" err="1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День</a:t>
            </a:r>
            <a:r>
              <a:rPr lang="de-DE" sz="2000" b="1" dirty="0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sz="2000" b="1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победы</a:t>
            </a:r>
            <a:r>
              <a:rPr lang="de-DE" sz="2000" b="1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sz="2000" b="1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русской</a:t>
            </a:r>
            <a:r>
              <a:rPr lang="de-DE" sz="2000" b="1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sz="2000" b="1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эскадры</a:t>
            </a:r>
            <a:r>
              <a:rPr lang="de-DE" sz="2000" b="1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sz="2000" b="1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под</a:t>
            </a:r>
            <a:r>
              <a:rPr lang="de-DE" sz="2000" b="1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sz="2000" b="1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командованием</a:t>
            </a:r>
            <a:r>
              <a:rPr lang="de-DE" sz="2000" b="1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Ф. Ф. </a:t>
            </a:r>
            <a:r>
              <a:rPr lang="de-DE" sz="2000" b="1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Ушакова</a:t>
            </a:r>
            <a:r>
              <a:rPr lang="de-DE" sz="2000" b="1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sz="2000" b="1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над</a:t>
            </a:r>
            <a:r>
              <a:rPr lang="de-DE" sz="2000" b="1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sz="2000" b="1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турецкой</a:t>
            </a:r>
            <a:r>
              <a:rPr lang="de-DE" sz="2000" b="1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sz="2000" b="1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эскадрой</a:t>
            </a:r>
            <a:r>
              <a:rPr lang="de-DE" sz="2000" b="1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у </a:t>
            </a:r>
            <a:r>
              <a:rPr lang="de-DE" sz="2000" b="1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мыса</a:t>
            </a:r>
            <a:r>
              <a:rPr lang="de-DE" sz="2000" b="1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sz="2000" b="1" dirty="0" err="1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Тендра</a:t>
            </a:r>
            <a:endParaRPr lang="ru-RU" sz="2000" b="1" dirty="0" smtClean="0">
              <a:solidFill>
                <a:srgbClr val="000000"/>
              </a:solidFill>
              <a:latin typeface="Times New Roman" pitchFamily="18"/>
              <a:ea typeface="Andale Sans UI" pitchFamily="2"/>
              <a:cs typeface="Times New Roman" pitchFamily="18"/>
            </a:endParaRPr>
          </a:p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dirty="0" smtClean="0">
                <a:solidFill>
                  <a:schemeClr val="accent2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11 сентября</a:t>
            </a:r>
          </a:p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000" b="1" dirty="0" smtClean="0">
              <a:solidFill>
                <a:srgbClr val="000000"/>
              </a:solidFill>
              <a:latin typeface="Times New Roman" pitchFamily="18"/>
              <a:ea typeface="Andale Sans UI" pitchFamily="2"/>
              <a:cs typeface="Times New Roman" pitchFamily="18"/>
            </a:endParaRPr>
          </a:p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500" b="1" dirty="0">
              <a:solidFill>
                <a:srgbClr val="000000"/>
              </a:solidFill>
              <a:latin typeface="Times New Roman" pitchFamily="18"/>
              <a:ea typeface="Andale Sans UI" pitchFamily="2"/>
              <a:cs typeface="Times New Roman" pitchFamily="1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4021171" y="2110825"/>
            <a:ext cx="4988297" cy="33205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2348880"/>
            <a:ext cx="35821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11 сентября 1790 года русская эскадра под командованием контр-адмирала Ф. Ф. Ушакова напала на стоявшую на якоре турецкую эскадру у </a:t>
            </a:r>
            <a:r>
              <a:rPr lang="ru-RU" dirty="0" err="1"/>
              <a:t>Тендровской</a:t>
            </a:r>
            <a:r>
              <a:rPr lang="ru-RU" dirty="0"/>
              <a:t> косы. Это стало одним из важнейших событий Русско-турецкой войны.</a:t>
            </a:r>
          </a:p>
        </p:txBody>
      </p:sp>
    </p:spTree>
    <p:extLst>
      <p:ext uri="{BB962C8B-B14F-4D97-AF65-F5344CB8AC3E}">
        <p14:creationId xmlns:p14="http://schemas.microsoft.com/office/powerpoint/2010/main" val="215746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5" y="0"/>
            <a:ext cx="91275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606320" y="3933056"/>
            <a:ext cx="2973792" cy="139674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КАЛЕНДАРЬ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ЗНАМЕНАТЕЛЬНЫХ ДАТ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06320" y="295198"/>
            <a:ext cx="643017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i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Дни воинской славы </a:t>
            </a:r>
          </a:p>
          <a:p>
            <a:pPr algn="ctr"/>
            <a:r>
              <a:rPr lang="ru-RU" sz="2400" b="1" i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и памятные даты России 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639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нимок экрана 2022-04-11 в 20.21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07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28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Запиши  выделенные числительные правильно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Два</a:t>
            </a:r>
            <a:r>
              <a:rPr lang="ru-RU" dirty="0" smtClean="0"/>
              <a:t> солдат  наградили  орденом «За </a:t>
            </a:r>
            <a:r>
              <a:rPr lang="ru-RU" smtClean="0"/>
              <a:t>военные заслуги»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mtClean="0"/>
              <a:t> </a:t>
            </a:r>
            <a:r>
              <a:rPr lang="ru-RU" i="1"/>
              <a:t>П</a:t>
            </a:r>
            <a:r>
              <a:rPr lang="ru-RU" i="1" smtClean="0"/>
              <a:t>ять</a:t>
            </a:r>
            <a:r>
              <a:rPr lang="ru-RU" i="1" dirty="0" smtClean="0"/>
              <a:t>, </a:t>
            </a:r>
            <a:r>
              <a:rPr lang="ru-RU" b="1" i="1" dirty="0" smtClean="0"/>
              <a:t>восемь, тридцать </a:t>
            </a:r>
            <a:r>
              <a:rPr lang="ru-RU" dirty="0" smtClean="0"/>
              <a:t> залпами  снарядов ударили по военным </a:t>
            </a:r>
            <a:r>
              <a:rPr lang="ru-RU" dirty="0" err="1" smtClean="0"/>
              <a:t>склАдам</a:t>
            </a:r>
            <a:r>
              <a:rPr lang="ru-RU" dirty="0" smtClean="0"/>
              <a:t> врага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003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нимок экрана 2022-04-12 в 7.23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11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89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0077" y="286570"/>
            <a:ext cx="5906334" cy="694158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3" tIns="40817" rIns="81643" bIns="40817" anchor="t" anchorCtr="0" compatLnSpc="0"/>
          <a:lstStyle/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kern="0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День Бородинского 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сражения</a:t>
            </a:r>
          </a:p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kern="0" dirty="0" smtClean="0">
                <a:solidFill>
                  <a:schemeClr val="accent2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8 сентября</a:t>
            </a:r>
            <a:endParaRPr lang="ru-RU" sz="3200" kern="0" dirty="0">
              <a:solidFill>
                <a:schemeClr val="accent2"/>
              </a:solidFill>
              <a:latin typeface="Times New Roman" pitchFamily="18"/>
              <a:ea typeface="Andale Sans UI" pitchFamily="2"/>
              <a:cs typeface="Times New Roman" pitchFamily="18"/>
            </a:endParaRPr>
          </a:p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600" b="1" dirty="0">
              <a:solidFill>
                <a:srgbClr val="000000"/>
              </a:solidFill>
              <a:latin typeface="Times New Roman" pitchFamily="18"/>
              <a:ea typeface="Andale Sans UI" pitchFamily="2"/>
              <a:cs typeface="Times New Roman" pitchFamily="1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522911" y="2573454"/>
            <a:ext cx="6140666" cy="40876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020706" y="1052736"/>
            <a:ext cx="514507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В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ночь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на </a:t>
            </a:r>
            <a:r>
              <a:rPr lang="de-DE" sz="4000" b="1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8 </a:t>
            </a:r>
            <a:r>
              <a:rPr lang="de-DE" sz="4000" b="1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сентября</a:t>
            </a:r>
            <a:r>
              <a:rPr lang="de-DE" sz="4000" b="1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ru-RU" sz="4000" b="1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1812 </a:t>
            </a:r>
            <a:r>
              <a:rPr lang="ru-RU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года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войска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объединенной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армии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М.И.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Кутузова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очистили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Бородинскую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позицию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и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начали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отступать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за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город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Можайск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к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селу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Жуково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501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4243" y="3281202"/>
            <a:ext cx="163931" cy="314830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3" tIns="40817" rIns="81643" bIns="40817" anchor="t" anchorCtr="0" compatLnSpc="0"/>
          <a:lstStyle/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600">
              <a:solidFill>
                <a:srgbClr val="000000"/>
              </a:solidFill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6124" y="162779"/>
            <a:ext cx="6216229" cy="817950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3" tIns="40817" rIns="81643" bIns="40817" anchor="t" anchorCtr="1" compatLnSpc="0"/>
          <a:lstStyle/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1" dirty="0" err="1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День</a:t>
            </a:r>
            <a:r>
              <a:rPr lang="de-DE" sz="2000" b="1" dirty="0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sz="2000" b="1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победы</a:t>
            </a:r>
            <a:r>
              <a:rPr lang="de-DE" sz="2000" b="1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sz="2000" b="1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русской</a:t>
            </a:r>
            <a:r>
              <a:rPr lang="de-DE" sz="2000" b="1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sz="2000" b="1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эскадры</a:t>
            </a:r>
            <a:r>
              <a:rPr lang="de-DE" sz="2000" b="1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sz="2000" b="1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под</a:t>
            </a:r>
            <a:r>
              <a:rPr lang="de-DE" sz="2000" b="1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sz="2000" b="1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командованием</a:t>
            </a:r>
            <a:r>
              <a:rPr lang="de-DE" sz="2000" b="1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П. С. </a:t>
            </a:r>
            <a:r>
              <a:rPr lang="de-DE" sz="2000" b="1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Нахимова</a:t>
            </a:r>
            <a:r>
              <a:rPr lang="de-DE" sz="2000" b="1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sz="2000" b="1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над</a:t>
            </a:r>
            <a:r>
              <a:rPr lang="de-DE" sz="2000" b="1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sz="2000" b="1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турецкой</a:t>
            </a:r>
            <a:r>
              <a:rPr lang="de-DE" sz="2000" b="1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sz="2000" b="1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эскадрой</a:t>
            </a:r>
            <a:r>
              <a:rPr lang="de-DE" sz="2000" b="1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у </a:t>
            </a:r>
            <a:r>
              <a:rPr lang="de-DE" sz="2000" b="1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мыса</a:t>
            </a:r>
            <a:r>
              <a:rPr lang="de-DE" sz="2000" b="1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sz="2000" b="1" dirty="0" err="1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Синоп</a:t>
            </a:r>
            <a:endParaRPr lang="ru-RU" sz="2000" b="1" dirty="0" smtClean="0">
              <a:solidFill>
                <a:srgbClr val="000000"/>
              </a:solidFill>
              <a:latin typeface="Times New Roman" pitchFamily="18"/>
              <a:ea typeface="Andale Sans UI" pitchFamily="2"/>
              <a:cs typeface="Times New Roman" pitchFamily="18"/>
            </a:endParaRPr>
          </a:p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dirty="0" smtClean="0">
                <a:solidFill>
                  <a:schemeClr val="accent2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1 декабря</a:t>
            </a:r>
            <a:endParaRPr lang="ru-RU" sz="3200" dirty="0">
              <a:solidFill>
                <a:schemeClr val="accent2"/>
              </a:solidFill>
              <a:latin typeface="Times New Roman" pitchFamily="18"/>
              <a:ea typeface="Andale Sans UI" pitchFamily="2"/>
              <a:cs typeface="Times New Roman" pitchFamily="18"/>
            </a:endParaRPr>
          </a:p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1" dirty="0">
              <a:solidFill>
                <a:srgbClr val="000000"/>
              </a:solidFill>
              <a:latin typeface="Times New Roman" pitchFamily="18"/>
              <a:ea typeface="Andale Sans UI" pitchFamily="2"/>
              <a:cs typeface="Times New Roman" pitchFamily="1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20547" y="1838341"/>
            <a:ext cx="4869465" cy="32280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004048" y="2492896"/>
            <a:ext cx="40324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dirty="0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В</a:t>
            </a:r>
            <a:r>
              <a:rPr lang="de-DE" dirty="0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самом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начале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Крымской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войны</a:t>
            </a:r>
            <a:r>
              <a:rPr lang="ru-RU" dirty="0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, 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1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декабря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1853 </a:t>
            </a:r>
            <a:r>
              <a:rPr lang="de-DE" dirty="0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г</a:t>
            </a:r>
            <a:r>
              <a:rPr lang="ru-RU" dirty="0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ода,</a:t>
            </a:r>
            <a:r>
              <a:rPr lang="de-DE" dirty="0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произошло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м</a:t>
            </a:r>
            <a:r>
              <a:rPr lang="de-DE" dirty="0" err="1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орское</a:t>
            </a:r>
            <a:r>
              <a:rPr lang="de-DE" dirty="0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сражение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при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Синопе</a:t>
            </a:r>
            <a:r>
              <a:rPr lang="de-DE" dirty="0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.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Это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было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последнее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крупное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сражение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парусных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кораблей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и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первое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, в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котором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использовались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бомбические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орудия</a:t>
            </a:r>
            <a:r>
              <a:rPr lang="ru-RU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.</a:t>
            </a:r>
            <a:endParaRPr lang="de-DE" dirty="0">
              <a:solidFill>
                <a:srgbClr val="000000"/>
              </a:solidFill>
              <a:latin typeface="Times New Roman" pitchFamily="18"/>
              <a:ea typeface="Andale Sans UI" pitchFamily="2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23977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6137" y="345640"/>
            <a:ext cx="5662031" cy="1571192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3" tIns="40817" rIns="81643" bIns="40817" anchor="t" anchorCtr="1" compatLnSpc="0"/>
          <a:lstStyle/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Создание Красной Армии 23 февраля 1918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год</a:t>
            </a:r>
          </a:p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dirty="0" smtClean="0">
                <a:solidFill>
                  <a:schemeClr val="accent2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23 февраля</a:t>
            </a:r>
          </a:p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dirty="0" smtClean="0">
                <a:latin typeface="Times New Roman" pitchFamily="18"/>
                <a:ea typeface="Andale Sans UI" pitchFamily="2"/>
                <a:cs typeface="Times New Roman" pitchFamily="18"/>
              </a:rPr>
              <a:t>Первая победа частей Красной Армии над кайзеровскими войсками Германии</a:t>
            </a:r>
            <a:endParaRPr lang="de-DE" dirty="0">
              <a:latin typeface="Times New Roman" pitchFamily="18"/>
              <a:ea typeface="Andale Sans UI" pitchFamily="2"/>
              <a:cs typeface="Times New Roman" pitchFamily="1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331640" y="2060848"/>
            <a:ext cx="6531026" cy="4245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768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0894" y="1011998"/>
            <a:ext cx="6518170" cy="1815860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3" tIns="40817" rIns="81643" bIns="40817" anchor="t" anchorCtr="1" compatLnSpc="0"/>
          <a:lstStyle/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5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декабря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1941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года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началось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контрнаступление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советских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войск в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битве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под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Москвой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. В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наступлении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участвовали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войска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Калининского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фронта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под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началом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генерал-полковника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И. С. Конева,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Западного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фронта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под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командованием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генерала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армии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Г. К.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Жукова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и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правого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крыла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Юго-Западного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фронта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-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маршала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С. К. Тимошенко.</a:t>
            </a:r>
            <a:b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</a:br>
            <a:endParaRPr lang="de-DE" dirty="0">
              <a:solidFill>
                <a:srgbClr val="000000"/>
              </a:solidFill>
              <a:latin typeface="Times New Roman" pitchFamily="18"/>
              <a:ea typeface="Andale Sans UI" pitchFamily="2"/>
              <a:cs typeface="Times New Roman" pitchFamily="1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79512" y="3125773"/>
            <a:ext cx="4919491" cy="3102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5365599" y="3508534"/>
            <a:ext cx="3592064" cy="23370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91791" y="116632"/>
            <a:ext cx="7956376" cy="88397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82945" tIns="41473" rIns="82945" bIns="41473" anchor="t" anchorCtr="1" compatLnSpc="1">
            <a:spAutoFit/>
          </a:bodyPr>
          <a:lstStyle/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dirty="0">
                <a:solidFill>
                  <a:srgbClr val="000000"/>
                </a:solidFill>
                <a:latin typeface="Times New Roman" pitchFamily="18"/>
                <a:ea typeface=""/>
                <a:cs typeface="Times New Roman" pitchFamily="18"/>
              </a:rPr>
              <a:t>Начало контрнаступление советских войск в битве под Москвой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/>
                <a:ea typeface=""/>
                <a:cs typeface="Times New Roman" pitchFamily="18"/>
              </a:rPr>
              <a:t>.</a:t>
            </a:r>
          </a:p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dirty="0" smtClean="0">
                <a:solidFill>
                  <a:schemeClr val="accent2"/>
                </a:solidFill>
                <a:latin typeface="Times New Roman" pitchFamily="18"/>
                <a:ea typeface=""/>
                <a:cs typeface="Times New Roman" pitchFamily="18"/>
              </a:rPr>
              <a:t>5 декабря</a:t>
            </a:r>
            <a:endParaRPr lang="ru-RU" sz="3200" dirty="0">
              <a:solidFill>
                <a:schemeClr val="accent2"/>
              </a:solidFill>
              <a:latin typeface="Times New Roman" pitchFamily="18"/>
              <a:ea typeface="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69307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2781" y="358753"/>
            <a:ext cx="6786854" cy="559117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3" tIns="40817" rIns="81643" bIns="40817" anchor="t" anchorCtr="1" compatLnSpc="0"/>
          <a:lstStyle/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День разгрома советскими войсками немецко-фашистских войск в</a:t>
            </a:r>
            <a:r>
              <a:rPr lang="de-DE" sz="2000" b="1" dirty="0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sz="2000" b="1" dirty="0" err="1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Сталинградск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ой</a:t>
            </a:r>
            <a:r>
              <a:rPr lang="de-DE" sz="2000" b="1" dirty="0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битве</a:t>
            </a:r>
          </a:p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dirty="0" smtClean="0">
                <a:solidFill>
                  <a:schemeClr val="accent2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2 февраля</a:t>
            </a:r>
            <a:endParaRPr lang="de-DE" sz="3200" dirty="0">
              <a:solidFill>
                <a:schemeClr val="accent2"/>
              </a:solidFill>
              <a:latin typeface="Times New Roman" pitchFamily="18"/>
              <a:ea typeface="Andale Sans UI" pitchFamily="2"/>
              <a:cs typeface="Times New Roman" pitchFamily="1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4243" y="3281202"/>
            <a:ext cx="163931" cy="314830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3" tIns="40817" rIns="81643" bIns="40817" anchor="t" anchorCtr="0" compatLnSpc="0"/>
          <a:lstStyle/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600">
              <a:solidFill>
                <a:srgbClr val="000000"/>
              </a:solidFill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489825" y="3429148"/>
            <a:ext cx="5061541" cy="2901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5780749" y="3981730"/>
            <a:ext cx="3080033" cy="17962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009666" y="1484784"/>
            <a:ext cx="7173084" cy="1440160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3" tIns="40817" rIns="81643" bIns="40817" anchor="t" anchorCtr="1" compatLnSpc="0"/>
          <a:lstStyle/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2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февраля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1943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года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завершилась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операция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"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Уран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" -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кодовое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название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Сталинградской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стратегической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наступательной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операции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советских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войск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во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время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Великой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Отечественной </a:t>
            </a:r>
            <a:r>
              <a:rPr lang="de-DE" dirty="0" err="1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войны</a:t>
            </a:r>
            <a:r>
              <a:rPr lang="de-DE" dirty="0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.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Контрнаступление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войск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трех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фронтов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: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Юго-Западного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(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ген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. Н. Ф. Ватутин),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Сталинградского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(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ген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. А. И.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Еременко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) и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Донского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(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ген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. К. К. Рокоссовский), с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целью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окружения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и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уничтожения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вражеской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группировки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войск в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районе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города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Сталинграда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.</a:t>
            </a:r>
            <a:b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</a:br>
            <a:endParaRPr lang="de-DE" dirty="0">
              <a:solidFill>
                <a:srgbClr val="000000"/>
              </a:solidFill>
              <a:latin typeface="Times New Roman" pitchFamily="18"/>
              <a:ea typeface="Andale Sans UI" pitchFamily="2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87405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3858" y="1196752"/>
            <a:ext cx="7747127" cy="960791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3" tIns="40817" rIns="81643" bIns="40817" anchor="t" anchorCtr="1" compatLnSpc="0"/>
          <a:lstStyle/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dirty="0" smtClean="0">
              <a:solidFill>
                <a:srgbClr val="000000"/>
              </a:solidFill>
              <a:latin typeface="Times New Roman" pitchFamily="18"/>
              <a:ea typeface="Andale Sans UI" pitchFamily="2"/>
              <a:cs typeface="Times New Roman" pitchFamily="18"/>
            </a:endParaRPr>
          </a:p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dirty="0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23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августа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1943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года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, </a:t>
            </a:r>
            <a:r>
              <a:rPr lang="ru-RU" dirty="0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после освобождения Орла, Белгорода и Харькова,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закончалась</a:t>
            </a:r>
            <a:r>
              <a:rPr lang="ru-RU" dirty="0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Курская битва. Эта победа </a:t>
            </a:r>
            <a:r>
              <a:rPr lang="de-DE" dirty="0" err="1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явилась</a:t>
            </a:r>
            <a:r>
              <a:rPr lang="de-DE" dirty="0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решающей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в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обеспечении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коренного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перелома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в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ходе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Великой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Отечественной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войны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.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Гитлеровское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командование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планировало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провести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крупное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наступление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летом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1943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года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,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овладеть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стратегической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инициативой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и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повернуть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ход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войны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в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свою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пользу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.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Для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этого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была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разработана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и в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апреле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1943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года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утверждена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военная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операция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под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кодовым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названием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«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Цитадель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5503" y="260648"/>
            <a:ext cx="6842680" cy="546376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3" tIns="40817" rIns="81643" bIns="40817" anchor="t" anchorCtr="1" compatLnSpc="0"/>
          <a:lstStyle/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День разгрома советскими войсками немецко-фашистских войск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в Курской дуге</a:t>
            </a:r>
          </a:p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dirty="0" smtClean="0">
                <a:solidFill>
                  <a:schemeClr val="accent2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23 августа</a:t>
            </a:r>
          </a:p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3200" dirty="0">
              <a:solidFill>
                <a:schemeClr val="accent2"/>
              </a:solidFill>
              <a:latin typeface="Times New Roman" pitchFamily="18"/>
              <a:ea typeface="Andale Sans UI" pitchFamily="2"/>
              <a:cs typeface="Times New Roman" pitchFamily="1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0" y="3429000"/>
            <a:ext cx="4320480" cy="3097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4634324" y="3609969"/>
            <a:ext cx="4428744" cy="27359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058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нимок экрана 2022-04-11 в 21.08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801100" cy="57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57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60" y="476672"/>
          <a:ext cx="8063953" cy="5256584"/>
        </p:xfrm>
        <a:graphic>
          <a:graphicData uri="http://schemas.openxmlformats.org/drawingml/2006/table">
            <a:tbl>
              <a:tblPr/>
              <a:tblGrid>
                <a:gridCol w="8063953"/>
              </a:tblGrid>
              <a:tr h="5256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   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         Возрождая</a:t>
                      </a:r>
                      <a:r>
                        <a:rPr lang="ru-RU" sz="2000" b="1" i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одну из лучших российских традиций, в 1995 году Государственная Дума приняла Закон « О днях воинской славы и памятных датах России». В список праздников вошли часть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« </a:t>
                      </a:r>
                      <a:r>
                        <a:rPr lang="ru-RU" sz="2000" b="1" i="1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викториальных</a:t>
                      </a:r>
                      <a:r>
                        <a:rPr lang="ru-RU" sz="2000" b="1" i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дней»  и наиболее выдающиеся события военной истории России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i="1" baseline="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       Во все века героизм, мужество воинов, мощь и слава русского оружия были неотъемлемой частью величия Российского государства.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i="1" baseline="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       Законом установлены 16 дней воинской славы России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нимок экрана 2022-04-11 в 21.09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632"/>
            <a:ext cx="8128000" cy="641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398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нимок экрана 2022-04-12 в 7.27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03"/>
            <a:ext cx="9144000" cy="666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672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нимок экрана 2022-04-11 в 21.11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692696"/>
            <a:ext cx="1243131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861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Calibri" charset="0"/>
              </a:rPr>
              <a:t>Просклоняем!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50 процентов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300 сантиметров</a:t>
                      </a:r>
                      <a:endParaRPr lang="ru-RU" sz="1800" dirty="0"/>
                    </a:p>
                  </a:txBody>
                  <a:tcPr/>
                </a:tc>
              </a:tr>
              <a:tr h="173736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Им. п.    Пятьдесят процентов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Р. п.  Пятидесяти процентов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Д. п.</a:t>
                      </a:r>
                      <a:r>
                        <a:rPr lang="ru-RU" sz="1800" baseline="0" dirty="0" smtClean="0"/>
                        <a:t>  </a:t>
                      </a:r>
                      <a:r>
                        <a:rPr lang="ru-RU" sz="1800" dirty="0" smtClean="0"/>
                        <a:t>Пятидесяти процентам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В. п. Пятьдесят процентов</a:t>
                      </a:r>
                      <a:br>
                        <a:rPr lang="ru-RU" sz="1800" dirty="0" smtClean="0"/>
                      </a:br>
                      <a:r>
                        <a:rPr lang="ru-RU" sz="1800" dirty="0" err="1" smtClean="0"/>
                        <a:t>Тв</a:t>
                      </a:r>
                      <a:r>
                        <a:rPr lang="ru-RU" sz="1800" dirty="0" smtClean="0"/>
                        <a:t>. п.  Пятьюдесятью процентами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Пр. п.  О пятидесяти процентах   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Им. п.  Триста сантиметров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Р. п.   Трёхсот сантиметров 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Д. п.  Тремстам  сантиметрам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В. п.   Триста сантиметров  </a:t>
                      </a:r>
                      <a:br>
                        <a:rPr lang="ru-RU" sz="1800" dirty="0" smtClean="0"/>
                      </a:br>
                      <a:r>
                        <a:rPr lang="ru-RU" sz="1800" dirty="0" err="1" smtClean="0"/>
                        <a:t>Тв</a:t>
                      </a:r>
                      <a:r>
                        <a:rPr lang="ru-RU" sz="1800" dirty="0" smtClean="0"/>
                        <a:t>. П. Тремястами сантиметрами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Пр. П. О </a:t>
                      </a:r>
                      <a:r>
                        <a:rPr lang="ru-RU" sz="1800" smtClean="0"/>
                        <a:t>трёхстах сантиметрах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13877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Calibri" charset="0"/>
              </a:rPr>
              <a:t>Просклоняем!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60 процентов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400 сантиметров</a:t>
                      </a:r>
                      <a:endParaRPr lang="ru-RU" sz="1800" dirty="0"/>
                    </a:p>
                  </a:txBody>
                  <a:tcPr/>
                </a:tc>
              </a:tr>
              <a:tr h="173736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Им. п. процентов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Р. п.   процентов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Д. п.</a:t>
                      </a:r>
                      <a:r>
                        <a:rPr lang="ru-RU" sz="1800" baseline="0" dirty="0" smtClean="0"/>
                        <a:t>  </a:t>
                      </a:r>
                      <a:r>
                        <a:rPr lang="ru-RU" sz="1800" dirty="0" smtClean="0"/>
                        <a:t> процентам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В. п. </a:t>
                      </a:r>
                      <a:r>
                        <a:rPr lang="ru-RU" sz="1800" baseline="0" dirty="0" smtClean="0"/>
                        <a:t>  </a:t>
                      </a:r>
                      <a:r>
                        <a:rPr lang="ru-RU" sz="1800" dirty="0" smtClean="0"/>
                        <a:t> процентов</a:t>
                      </a:r>
                      <a:br>
                        <a:rPr lang="ru-RU" sz="1800" dirty="0" smtClean="0"/>
                      </a:br>
                      <a:r>
                        <a:rPr lang="ru-RU" sz="1800" dirty="0" err="1" smtClean="0"/>
                        <a:t>Тв</a:t>
                      </a:r>
                      <a:r>
                        <a:rPr lang="ru-RU" sz="1800" dirty="0" smtClean="0"/>
                        <a:t>. п.   процентами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Пр. п.   процентах   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Им. п.   сантиметров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Р. п.    сантиметров 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Д. п.    сантиметрам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В. п.    сантиметров  </a:t>
                      </a:r>
                      <a:br>
                        <a:rPr lang="ru-RU" sz="1800" dirty="0" smtClean="0"/>
                      </a:br>
                      <a:r>
                        <a:rPr lang="ru-RU" sz="1800" dirty="0" err="1" smtClean="0"/>
                        <a:t>Тв</a:t>
                      </a:r>
                      <a:r>
                        <a:rPr lang="ru-RU" sz="1800" dirty="0" smtClean="0"/>
                        <a:t>. П.  сантиметрами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Пр. П. О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 сантиметрах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6317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нимок экрана 2022-04-12 в 7.26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"/>
            <a:ext cx="9144000" cy="649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682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4243" y="3281202"/>
            <a:ext cx="163931" cy="314830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3" tIns="40817" rIns="81643" bIns="40817" anchor="t" anchorCtr="0" compatLnSpc="0"/>
          <a:lstStyle/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600">
              <a:solidFill>
                <a:srgbClr val="000000"/>
              </a:solidFill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836712"/>
            <a:ext cx="7276187" cy="1368152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3" tIns="40817" rIns="81643" bIns="40817" anchor="t" anchorCtr="1" compatLnSpc="0"/>
          <a:lstStyle/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dirty="0" smtClean="0">
              <a:solidFill>
                <a:srgbClr val="000000"/>
              </a:solidFill>
              <a:latin typeface="Times New Roman" pitchFamily="18"/>
              <a:ea typeface="Andale Sans UI" pitchFamily="2"/>
              <a:cs typeface="Times New Roman" pitchFamily="18"/>
            </a:endParaRPr>
          </a:p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dirty="0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18 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января 1943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года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,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со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взятием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советскими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войсками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Шлиссельбурга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Ленинградская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блокада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была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прорвана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.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По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южному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побережью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Ладожского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озера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была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проложена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железная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дорога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до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станции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Поляны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,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названая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впоследствии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Дорогой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Победы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. </a:t>
            </a:r>
            <a:r>
              <a:rPr lang="ru-RU" dirty="0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Блокада Ленинграда длилась 871 день.</a:t>
            </a:r>
            <a:endParaRPr lang="de-DE" dirty="0">
              <a:solidFill>
                <a:srgbClr val="000000"/>
              </a:solidFill>
              <a:latin typeface="Times New Roman" pitchFamily="18"/>
              <a:ea typeface="Andale Sans UI" pitchFamily="2"/>
              <a:cs typeface="Times New Roman" pitchFamily="1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235792" y="2492896"/>
            <a:ext cx="6027722" cy="41993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071075" y="260648"/>
            <a:ext cx="4986137" cy="88397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82945" tIns="41473" rIns="82945" bIns="41473" anchor="t" anchorCtr="0" compatLnSpc="1">
            <a:spAutoFit/>
          </a:bodyPr>
          <a:lstStyle/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dirty="0">
                <a:solidFill>
                  <a:srgbClr val="000000"/>
                </a:solidFill>
                <a:latin typeface="Times New Roman" pitchFamily="18"/>
                <a:ea typeface=""/>
                <a:cs typeface="Times New Roman" pitchFamily="18"/>
              </a:rPr>
              <a:t>День снятия блокады города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/>
                <a:ea typeface=""/>
                <a:cs typeface="Times New Roman" pitchFamily="18"/>
              </a:rPr>
              <a:t>Ленинграда</a:t>
            </a:r>
          </a:p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dirty="0" smtClean="0">
                <a:solidFill>
                  <a:schemeClr val="accent2"/>
                </a:solidFill>
                <a:latin typeface="Times New Roman" pitchFamily="18"/>
                <a:ea typeface=""/>
                <a:cs typeface="Times New Roman" pitchFamily="18"/>
              </a:rPr>
              <a:t>27 января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/>
                <a:ea typeface=""/>
                <a:cs typeface="Times New Roman" pitchFamily="18"/>
              </a:rPr>
              <a:t> </a:t>
            </a:r>
            <a:endParaRPr lang="ru-RU" sz="2000" b="1" dirty="0">
              <a:solidFill>
                <a:srgbClr val="000000"/>
              </a:solidFill>
              <a:latin typeface="Times New Roman" pitchFamily="18"/>
              <a:ea typeface="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97105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620" y="188640"/>
            <a:ext cx="6566942" cy="693983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3" tIns="40817" rIns="81643" bIns="40817" anchor="t" anchorCtr="0" compatLnSpc="0"/>
          <a:lstStyle/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День Победы советского народа в Великой Отечественной войне 1941-1945 гг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.</a:t>
            </a:r>
          </a:p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dirty="0" smtClean="0">
                <a:solidFill>
                  <a:schemeClr val="accent2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9 мая</a:t>
            </a:r>
            <a:endParaRPr lang="ru-RU" sz="3200" dirty="0">
              <a:solidFill>
                <a:schemeClr val="accent2"/>
              </a:solidFill>
              <a:latin typeface="Times New Roman" pitchFamily="18"/>
              <a:ea typeface="Andale Sans UI" pitchFamily="2"/>
              <a:cs typeface="Times New Roman" pitchFamily="18"/>
            </a:endParaRPr>
          </a:p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100" dirty="0">
              <a:solidFill>
                <a:srgbClr val="000000"/>
              </a:solidFill>
              <a:latin typeface="Times New Roman" pitchFamily="18"/>
              <a:ea typeface="Andale Sans UI" pitchFamily="2"/>
              <a:cs typeface="Times New Roman" pitchFamily="1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631219" y="3409880"/>
            <a:ext cx="2978801" cy="297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4441360" y="3579867"/>
            <a:ext cx="4189327" cy="26352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95667" y="1052736"/>
            <a:ext cx="76328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dirty="0" smtClean="0">
              <a:solidFill>
                <a:srgbClr val="000000"/>
              </a:solidFill>
              <a:latin typeface="Times New Roman" pitchFamily="18"/>
              <a:ea typeface="Andale Sans UI" pitchFamily="2"/>
              <a:cs typeface="Times New Roman" pitchFamily="18"/>
            </a:endParaRPr>
          </a:p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dirty="0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9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мая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1945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года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на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Центральный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аэродром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имени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Фрунзе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приземлился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самолет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«Ли-2» с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экипажем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А. И.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Семенкова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.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Семенов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доставил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в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Москву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акт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о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капитуляции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фашистской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Германии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. А 24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июня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1945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года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на Красной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площади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в Москве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состоялся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Парад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Победы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.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Принимал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парад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—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Жуков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,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командовал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парадом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Рокоссовский.</a:t>
            </a:r>
          </a:p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9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мая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1945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года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в 2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часа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ночи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по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московскому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времени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советское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радио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сообщило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о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капитуляции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Германии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785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Назови дни воинской славы России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Год начала и окончания  Великой Отечественной войны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Год Ледового побоища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Год Куликовской битвы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День победы мы отмечаем  ?  Мая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855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20" y="0"/>
            <a:ext cx="92298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31370" y="116632"/>
            <a:ext cx="7992888" cy="2862322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Военная история России является яркой летописью самоотверженной борьбы нашего народа, которая покрыла Русскую армию неувядаемой ратной славой за целостность и независимость родной земли. 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В периоды тяжких испытаний с особой остротой проявлялось патриотическое самосознание людей. Дух народа оказывал решающее воздействие на боеспособность защитников Отечества. Александр Невский, Дмитрий Донской, Кузьма Минин, Дмитрий Пожарский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,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Александр Суворов, Георгий Жуков и многие другие славные имена, 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и их дела останутся навечно в памяти народной.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1370" y="5013176"/>
            <a:ext cx="8129062" cy="1754326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История России богата знаменательными событиями. Во все века героизм, мужество воинов России, мощь и слава русского оружия были неотъемлемой частью величия Российского государства. Помимо военных побед существуют события, достойные быть увековеченными в народной памяти. О таких событиях и говорится в Федеральном законе № 32 от 13 марта 1995 года, который получил название «О днях воинской славы и памятных датах России»</a:t>
            </a:r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393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нимок экрана 2022-04-12 в 7.19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656" y="1124744"/>
            <a:ext cx="1263308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12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Выпишите числительные</a:t>
            </a:r>
            <a:endParaRPr lang="ru-RU" dirty="0"/>
          </a:p>
        </p:txBody>
      </p:sp>
      <p:pic>
        <p:nvPicPr>
          <p:cNvPr id="4" name="Содержимое 3" descr="Снимок экрана 2022-04-11 в 20.37.1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96" b="-7596"/>
          <a:stretch>
            <a:fillRect/>
          </a:stretch>
        </p:blipFill>
        <p:spPr>
          <a:xfrm>
            <a:off x="-2628800" y="-1179512"/>
            <a:ext cx="13878697" cy="7632749"/>
          </a:xfrm>
        </p:spPr>
      </p:pic>
    </p:spTree>
    <p:extLst>
      <p:ext uri="{BB962C8B-B14F-4D97-AF65-F5344CB8AC3E}">
        <p14:creationId xmlns:p14="http://schemas.microsoft.com/office/powerpoint/2010/main" val="2810419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364" y="20961"/>
            <a:ext cx="2713635" cy="204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Monotype Corsiva" panose="03010101010201010101" pitchFamily="66" charset="0"/>
              </a:rPr>
              <a:t>АПРЕЛЬ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15770" y="4941168"/>
            <a:ext cx="6604502" cy="1800200"/>
          </a:xfr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r>
              <a:rPr lang="ru-RU" sz="8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18 апреля 1242 г. </a:t>
            </a:r>
            <a:br>
              <a:rPr lang="ru-RU" sz="8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</a:br>
            <a:r>
              <a:rPr lang="ru-RU" sz="2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Немецкие рыцари потерпели полное поражение.</a:t>
            </a:r>
          </a:p>
          <a:p>
            <a:r>
              <a:rPr lang="ru-RU" sz="2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В бою было убито более 500 рыцарей и  «бесчисленное множество» прочего войска , взято в плен 50 знатных рыцарей .</a:t>
            </a:r>
          </a:p>
          <a:p>
            <a:r>
              <a:rPr lang="ru-RU" sz="2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Все они пешком следовали за конями победителей до Пскова.</a:t>
            </a:r>
          </a:p>
          <a:p>
            <a:r>
              <a:rPr lang="ru-RU" sz="2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Победа над войском немецких феодалов имела большое политическое и военно-стратегическое значение . </a:t>
            </a:r>
          </a:p>
          <a:p>
            <a:r>
              <a:rPr lang="ru-RU" sz="2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Была надёжно обеспечена защита северо-западной границы Новгородской земли.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6012160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164288" y="857399"/>
            <a:ext cx="138261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/>
                <a:cs typeface="Times New Roman"/>
              </a:rPr>
              <a:t>АПРЕЛЬ</a:t>
            </a:r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8" name="Рисунок 3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7308304" y="2420888"/>
            <a:ext cx="4572694" cy="4186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008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6220"/>
            <a:ext cx="9248695" cy="1437138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3" tIns="40817" rIns="81643" bIns="40817" anchor="t" anchorCtr="1" compatLnSpc="0"/>
          <a:lstStyle/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dirty="0" smtClean="0">
                <a:solidFill>
                  <a:schemeClr val="accent2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21 сентября              </a:t>
            </a:r>
            <a:r>
              <a:rPr lang="de-DE" sz="2000" b="1" dirty="0" err="1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Кулико́вская</a:t>
            </a:r>
            <a:r>
              <a:rPr lang="de-DE" sz="2000" b="1" dirty="0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r>
              <a:rPr lang="de-DE" sz="2000" b="1" dirty="0" err="1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би́тва</a:t>
            </a:r>
            <a:r>
              <a:rPr lang="de-DE" sz="2000" b="1" dirty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  <a:endParaRPr lang="ru-RU" sz="2000" b="1" dirty="0">
              <a:solidFill>
                <a:srgbClr val="000000"/>
              </a:solidFill>
              <a:latin typeface="Times New Roman" pitchFamily="18"/>
              <a:ea typeface="Andale Sans UI" pitchFamily="2"/>
              <a:cs typeface="Times New Roman" pitchFamily="18"/>
            </a:endParaRPr>
          </a:p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100" kern="0" dirty="0">
              <a:solidFill>
                <a:srgbClr val="000000"/>
              </a:solidFill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251520" y="1196752"/>
            <a:ext cx="8641807" cy="53705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3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153" y="-15752"/>
            <a:ext cx="2472287" cy="1860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8906" y="734511"/>
            <a:ext cx="1714779" cy="3438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/>
              <a:t>21 сентября</a:t>
            </a:r>
            <a:endParaRPr lang="ru-RU" sz="20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58" y="1844825"/>
            <a:ext cx="7367183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1444" y="188640"/>
            <a:ext cx="5785266" cy="1538883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День победы русских полков во главе с великим князем Дмитрием Донским над</a:t>
            </a:r>
          </a:p>
          <a:p>
            <a:pPr algn="ctr"/>
            <a:r>
              <a:rPr lang="ru-RU" dirty="0" smtClean="0"/>
              <a:t>монголо-татарскими войсками в Куликовской битве </a:t>
            </a:r>
            <a:r>
              <a:rPr lang="ru-RU" sz="4000" b="1" u="sng" dirty="0" smtClean="0">
                <a:solidFill>
                  <a:srgbClr val="FF0000"/>
                </a:solidFill>
              </a:rPr>
              <a:t>1380 год</a:t>
            </a:r>
            <a:endParaRPr lang="ru-RU" sz="4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62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1457</Words>
  <Application>Microsoft Macintosh PowerPoint</Application>
  <PresentationFormat>Экран (4:3)</PresentationFormat>
  <Paragraphs>110</Paragraphs>
  <Slides>38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ДвеНадцатое апреля.</vt:lpstr>
      <vt:lpstr>КАЛЕНДАРЬ  ЗНАМЕНАТЕЛЬНЫХ ДАТ</vt:lpstr>
      <vt:lpstr>Презентация PowerPoint</vt:lpstr>
      <vt:lpstr>Презентация PowerPoint</vt:lpstr>
      <vt:lpstr>Презентация PowerPoint</vt:lpstr>
      <vt:lpstr>Выпишите числительные</vt:lpstr>
      <vt:lpstr>АПРЕЛЬ</vt:lpstr>
      <vt:lpstr>Презентация PowerPoint</vt:lpstr>
      <vt:lpstr>21 сентября</vt:lpstr>
      <vt:lpstr>ОДИН     как УМНЫЙ</vt:lpstr>
      <vt:lpstr>Презентация PowerPoint</vt:lpstr>
      <vt:lpstr>В.п.</vt:lpstr>
      <vt:lpstr>4ноября</vt:lpstr>
      <vt:lpstr>Презентация PowerPoint</vt:lpstr>
      <vt:lpstr>10 июля</vt:lpstr>
      <vt:lpstr>8сентября</vt:lpstr>
      <vt:lpstr>Презентация PowerPoint</vt:lpstr>
      <vt:lpstr>Презентация PowerPoint</vt:lpstr>
      <vt:lpstr>Презентация PowerPoint</vt:lpstr>
      <vt:lpstr>Презентация PowerPoint</vt:lpstr>
      <vt:lpstr>Запиши  выделенные числительные правильно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Просклоняем!</vt:lpstr>
      <vt:lpstr>Просклоняем!</vt:lpstr>
      <vt:lpstr>Презентация PowerPoint</vt:lpstr>
      <vt:lpstr>Презентация PowerPoint</vt:lpstr>
      <vt:lpstr>Презентация PowerPoint</vt:lpstr>
      <vt:lpstr>Назови дни воинской славы России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Технический Отдел</cp:lastModifiedBy>
  <cp:revision>48</cp:revision>
  <dcterms:created xsi:type="dcterms:W3CDTF">2014-04-17T02:57:19Z</dcterms:created>
  <dcterms:modified xsi:type="dcterms:W3CDTF">2022-06-07T16:49:50Z</dcterms:modified>
</cp:coreProperties>
</file>