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108E5F-F80A-4A01-8CB3-83B9C7B49B38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17AD60-6DCF-404A-9860-8F12DF851C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Настоящее продолженное время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 CONTINUOUS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35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BE + </a:t>
            </a:r>
            <a:r>
              <a:rPr lang="en-GB" dirty="0" err="1" smtClean="0"/>
              <a:t>Ving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700808"/>
            <a:ext cx="65024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705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SPELLING RULES</a:t>
            </a:r>
            <a:br>
              <a:rPr lang="en-GB" dirty="0" smtClean="0"/>
            </a:br>
            <a:r>
              <a:rPr lang="ru-RU" dirty="0" smtClean="0"/>
              <a:t>ПРАВИЛА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ru-RU" dirty="0" smtClean="0"/>
              <a:t>Если слово (смысловой глагол)заканчивается на </a:t>
            </a:r>
            <a:r>
              <a:rPr lang="ru-RU" dirty="0" smtClean="0">
                <a:solidFill>
                  <a:srgbClr val="FF0000"/>
                </a:solidFill>
              </a:rPr>
              <a:t>–е</a:t>
            </a:r>
            <a:r>
              <a:rPr lang="ru-RU" dirty="0" smtClean="0"/>
              <a:t>, то она меняется на </a:t>
            </a: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en-GB" dirty="0" err="1" smtClean="0">
                <a:solidFill>
                  <a:srgbClr val="FF0000"/>
                </a:solidFill>
              </a:rPr>
              <a:t>ing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/>
              <a:t>Eg</a:t>
            </a:r>
            <a:r>
              <a:rPr lang="en-GB" dirty="0" smtClean="0"/>
              <a:t>. Smok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smok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ing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r>
              <a:rPr lang="en-GB" dirty="0" smtClean="0">
                <a:sym typeface="Wingdings" pitchFamily="2" charset="2"/>
              </a:rPr>
              <a:t>2. </a:t>
            </a:r>
            <a:r>
              <a:rPr lang="ru-RU" dirty="0" smtClean="0">
                <a:sym typeface="Wingdings" pitchFamily="2" charset="2"/>
              </a:rPr>
              <a:t>Если слово (смысловой глагол)заканчивается на –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ie</a:t>
            </a:r>
            <a:r>
              <a:rPr lang="en-GB" dirty="0" smtClean="0">
                <a:sym typeface="Wingdings" pitchFamily="2" charset="2"/>
              </a:rPr>
              <a:t>, </a:t>
            </a:r>
            <a:r>
              <a:rPr lang="ru-RU" dirty="0" smtClean="0">
                <a:sym typeface="Wingdings" pitchFamily="2" charset="2"/>
              </a:rPr>
              <a:t>то она меняется на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y +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ing</a:t>
            </a:r>
            <a:endParaRPr lang="en-GB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Eg</a:t>
            </a:r>
            <a:r>
              <a:rPr lang="en-GB" dirty="0" smtClean="0">
                <a:sym typeface="Wingdings" pitchFamily="2" charset="2"/>
              </a:rPr>
              <a:t>. L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ie</a:t>
            </a:r>
            <a:r>
              <a:rPr lang="en-GB" dirty="0" smtClean="0">
                <a:sym typeface="Wingdings" pitchFamily="2" charset="2"/>
              </a:rPr>
              <a:t>  l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ying</a:t>
            </a:r>
            <a:r>
              <a:rPr lang="en-GB" dirty="0" smtClean="0">
                <a:sym typeface="Wingdings" pitchFamily="2" charset="2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448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Grammar rules </a:t>
            </a:r>
            <a:br>
              <a:rPr lang="en-GB" dirty="0" smtClean="0"/>
            </a:br>
            <a:r>
              <a:rPr lang="ru-RU" dirty="0" smtClean="0"/>
              <a:t>грамматические правила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Мы употребляем </a:t>
            </a:r>
            <a:r>
              <a:rPr lang="en-GB" dirty="0" smtClean="0"/>
              <a:t>Pr. Cont. </a:t>
            </a:r>
            <a:r>
              <a:rPr lang="ru-RU" dirty="0" smtClean="0"/>
              <a:t> Когда действие происходит в настоящий момент речи: </a:t>
            </a:r>
          </a:p>
          <a:p>
            <a:r>
              <a:rPr lang="ru-RU" dirty="0" smtClean="0"/>
              <a:t>Момент указан: </a:t>
            </a:r>
            <a:r>
              <a:rPr lang="en-GB" dirty="0" smtClean="0">
                <a:solidFill>
                  <a:srgbClr val="FF0000"/>
                </a:solidFill>
              </a:rPr>
              <a:t>now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Let’s go out now. It’s not raining any more. </a:t>
            </a:r>
          </a:p>
          <a:p>
            <a:r>
              <a:rPr lang="ru-RU" dirty="0" smtClean="0"/>
              <a:t>Момент подразумевается: </a:t>
            </a:r>
            <a:r>
              <a:rPr lang="en-GB" dirty="0" smtClean="0">
                <a:solidFill>
                  <a:srgbClr val="FF0000"/>
                </a:solidFill>
              </a:rPr>
              <a:t>Listen! Look! Please…, Excuse me! Where is…?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Please don’t make so much noise. I am studying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Where is Ben? – She is having a bath.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542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Grammar rules </a:t>
            </a:r>
            <a:br>
              <a:rPr lang="en-GB" dirty="0"/>
            </a:br>
            <a:r>
              <a:rPr lang="ru-RU" dirty="0"/>
              <a:t>грамматические правила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</a:t>
            </a:r>
            <a:r>
              <a:rPr lang="ru-RU" dirty="0"/>
              <a:t> </a:t>
            </a:r>
            <a:r>
              <a:rPr lang="ru-RU" dirty="0" smtClean="0"/>
              <a:t>Мы употребляем </a:t>
            </a:r>
            <a:r>
              <a:rPr lang="en-GB" dirty="0" smtClean="0"/>
              <a:t>Pr. Cont., </a:t>
            </a:r>
            <a:r>
              <a:rPr lang="ru-RU" dirty="0" smtClean="0"/>
              <a:t>когда действие происходит в настоящий период времени, но не обязательно в момент речи. Это обозначает, что действие началось но еще не закончилось. Оно находится в процессе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FF0000"/>
                </a:solidFill>
              </a:rPr>
              <a:t>now/the present moment/at the moment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Kate is learning English at the moment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17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Grammar rules </a:t>
            </a:r>
            <a:br>
              <a:rPr lang="en-GB" dirty="0"/>
            </a:br>
            <a:r>
              <a:rPr lang="ru-RU" dirty="0"/>
              <a:t>грамматические правила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ru-RU" dirty="0" smtClean="0"/>
              <a:t>Мы употребляем </a:t>
            </a:r>
            <a:r>
              <a:rPr lang="en-GB" dirty="0" smtClean="0"/>
              <a:t>Pr. Cont.</a:t>
            </a:r>
            <a:r>
              <a:rPr lang="ru-RU" dirty="0" smtClean="0"/>
              <a:t> в период времени, включающий момент речи: </a:t>
            </a:r>
            <a:r>
              <a:rPr lang="en-GB" dirty="0" smtClean="0">
                <a:solidFill>
                  <a:srgbClr val="FF0000"/>
                </a:solidFill>
              </a:rPr>
              <a:t>today, this season, this week, this year, this day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You are working hard today. (</a:t>
            </a:r>
            <a:r>
              <a:rPr lang="ru-RU" dirty="0" smtClean="0"/>
              <a:t>Ты сегодня усердно работаешь</a:t>
            </a:r>
            <a:r>
              <a:rPr lang="en-GB" dirty="0" smtClean="0"/>
              <a:t>)</a:t>
            </a:r>
            <a:endParaRPr lang="ru-RU" dirty="0" smtClean="0"/>
          </a:p>
          <a:p>
            <a:r>
              <a:rPr lang="ru-RU" dirty="0" smtClean="0"/>
              <a:t>4. Мы употребляем </a:t>
            </a:r>
            <a:r>
              <a:rPr lang="en-GB" dirty="0" smtClean="0"/>
              <a:t>Pr. Cont.</a:t>
            </a:r>
            <a:r>
              <a:rPr lang="ru-RU" dirty="0" smtClean="0"/>
              <a:t> Для </a:t>
            </a:r>
            <a:r>
              <a:rPr lang="ru-RU" i="1" dirty="0" smtClean="0"/>
              <a:t>будущих</a:t>
            </a:r>
            <a:r>
              <a:rPr lang="ru-RU" dirty="0" smtClean="0"/>
              <a:t> действий, которые уже запланированы </a:t>
            </a:r>
            <a:r>
              <a:rPr lang="ru-RU" dirty="0" smtClean="0">
                <a:solidFill>
                  <a:srgbClr val="FF0000"/>
                </a:solidFill>
              </a:rPr>
              <a:t>подлежащим – ОДУШЕВЛЕННОЕ ЛИЦО. 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. What are you </a:t>
            </a:r>
            <a:r>
              <a:rPr lang="en-GB" dirty="0" smtClean="0">
                <a:solidFill>
                  <a:schemeClr val="tx1"/>
                </a:solidFill>
              </a:rPr>
              <a:t>doing </a:t>
            </a:r>
            <a:r>
              <a:rPr lang="en-GB" i="1" dirty="0" smtClean="0">
                <a:solidFill>
                  <a:schemeClr val="tx1"/>
                </a:solidFill>
              </a:rPr>
              <a:t>tomorrow</a:t>
            </a:r>
            <a:r>
              <a:rPr lang="en-GB" dirty="0" smtClean="0">
                <a:solidFill>
                  <a:schemeClr val="tx1"/>
                </a:solidFill>
              </a:rPr>
              <a:t>? – I’m going to the theatre.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84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Grammar rules </a:t>
            </a:r>
            <a:br>
              <a:rPr lang="en-GB" dirty="0"/>
            </a:br>
            <a:r>
              <a:rPr lang="ru-RU" dirty="0"/>
              <a:t>грамматические правила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ru-RU" dirty="0" smtClean="0"/>
              <a:t>Мы употребляем </a:t>
            </a:r>
            <a:r>
              <a:rPr lang="en-GB" dirty="0" smtClean="0"/>
              <a:t>Pr. Cont., </a:t>
            </a:r>
            <a:r>
              <a:rPr lang="ru-RU" dirty="0" smtClean="0"/>
              <a:t>когда говорим об изменяющейся ситуации: </a:t>
            </a:r>
            <a:r>
              <a:rPr lang="en-GB" dirty="0" smtClean="0">
                <a:solidFill>
                  <a:srgbClr val="FF0000"/>
                </a:solidFill>
              </a:rPr>
              <a:t>to rise </a:t>
            </a:r>
            <a:r>
              <a:rPr lang="en-GB" dirty="0" smtClean="0"/>
              <a:t>(</a:t>
            </a:r>
            <a:r>
              <a:rPr lang="ru-RU" dirty="0" smtClean="0"/>
              <a:t>расти</a:t>
            </a:r>
            <a:r>
              <a:rPr lang="en-GB" dirty="0" smtClean="0"/>
              <a:t>)</a:t>
            </a:r>
            <a:r>
              <a:rPr lang="ru-RU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to get better </a:t>
            </a:r>
            <a:r>
              <a:rPr lang="en-GB" dirty="0" smtClean="0"/>
              <a:t>(</a:t>
            </a:r>
            <a:r>
              <a:rPr lang="ru-RU" dirty="0" smtClean="0"/>
              <a:t>улучшаться), </a:t>
            </a:r>
            <a:r>
              <a:rPr lang="en-GB" dirty="0" smtClean="0">
                <a:solidFill>
                  <a:srgbClr val="FF0000"/>
                </a:solidFill>
              </a:rPr>
              <a:t>to become </a:t>
            </a:r>
            <a:r>
              <a:rPr lang="en-GB" dirty="0" smtClean="0"/>
              <a:t>(</a:t>
            </a:r>
            <a:r>
              <a:rPr lang="ru-RU" dirty="0" smtClean="0"/>
              <a:t>становиться</a:t>
            </a:r>
            <a:r>
              <a:rPr lang="en-GB" dirty="0" smtClean="0"/>
              <a:t>)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</a:rPr>
              <a:t>to change</a:t>
            </a:r>
            <a:r>
              <a:rPr lang="en-GB" dirty="0" smtClean="0"/>
              <a:t> (</a:t>
            </a:r>
            <a:r>
              <a:rPr lang="ru-RU" dirty="0" smtClean="0"/>
              <a:t>изменяться</a:t>
            </a:r>
            <a:r>
              <a:rPr lang="en-GB" dirty="0" smtClean="0"/>
              <a:t>)</a:t>
            </a:r>
            <a:r>
              <a:rPr lang="ru-RU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to improve </a:t>
            </a:r>
            <a:r>
              <a:rPr lang="en-GB" dirty="0" smtClean="0"/>
              <a:t>(</a:t>
            </a:r>
            <a:r>
              <a:rPr lang="ru-RU" dirty="0" smtClean="0"/>
              <a:t>улучшаться</a:t>
            </a:r>
            <a:r>
              <a:rPr lang="en-GB" dirty="0" smtClean="0"/>
              <a:t>)</a:t>
            </a:r>
            <a:r>
              <a:rPr lang="ru-RU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to fall</a:t>
            </a:r>
            <a:r>
              <a:rPr lang="en-GB" dirty="0" smtClean="0"/>
              <a:t> (</a:t>
            </a:r>
            <a:r>
              <a:rPr lang="ru-RU" dirty="0" smtClean="0"/>
              <a:t>падать – об оценке</a:t>
            </a:r>
            <a:r>
              <a:rPr lang="en-GB" dirty="0" smtClean="0"/>
              <a:t>)</a:t>
            </a:r>
            <a:r>
              <a:rPr lang="ru-RU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to increase </a:t>
            </a:r>
            <a:r>
              <a:rPr lang="en-GB" dirty="0" smtClean="0"/>
              <a:t>(</a:t>
            </a:r>
            <a:r>
              <a:rPr lang="ru-RU" dirty="0" smtClean="0"/>
              <a:t>увеличиваться</a:t>
            </a:r>
            <a:r>
              <a:rPr lang="en-GB" dirty="0" smtClean="0"/>
              <a:t>)</a:t>
            </a:r>
            <a:endParaRPr lang="ru-RU" dirty="0"/>
          </a:p>
          <a:p>
            <a:r>
              <a:rPr lang="en-GB" dirty="0" err="1" smtClean="0"/>
              <a:t>Eg</a:t>
            </a:r>
            <a:r>
              <a:rPr lang="en-GB" dirty="0" smtClean="0"/>
              <a:t>. The population of the world is rising very fast.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205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Grammar rules </a:t>
            </a:r>
            <a:br>
              <a:rPr lang="en-GB" dirty="0"/>
            </a:br>
            <a:r>
              <a:rPr lang="ru-RU" dirty="0"/>
              <a:t>грамматические правила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6. </a:t>
            </a:r>
            <a:r>
              <a:rPr lang="ru-RU" dirty="0" smtClean="0"/>
              <a:t>Мы используем </a:t>
            </a:r>
            <a:r>
              <a:rPr lang="en-GB" dirty="0" smtClean="0"/>
              <a:t>Pr. Cont. </a:t>
            </a:r>
            <a:r>
              <a:rPr lang="ru-RU" b="1" dirty="0" smtClean="0"/>
              <a:t>для временных ситуаций </a:t>
            </a:r>
            <a:r>
              <a:rPr lang="ru-RU" dirty="0" smtClean="0"/>
              <a:t>: </a:t>
            </a:r>
            <a:r>
              <a:rPr lang="en-GB" dirty="0" smtClean="0">
                <a:solidFill>
                  <a:srgbClr val="FF0000"/>
                </a:solidFill>
              </a:rPr>
              <a:t>to live, to stay, to work, to study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I am living with some friends until I can find a flat. </a:t>
            </a:r>
            <a:r>
              <a:rPr lang="ru-RU" dirty="0" smtClean="0"/>
              <a:t>Я живу (временно)с друзьями, так как пока не могу найти квартиру.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7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252</TotalTime>
  <Words>392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PRESENT CONTINUOUS</vt:lpstr>
      <vt:lpstr>TO BE + Ving</vt:lpstr>
      <vt:lpstr>SPELLING RULES ПРАВИЛА ЧТЕНИЯ</vt:lpstr>
      <vt:lpstr>Grammar rules  грамматические правила </vt:lpstr>
      <vt:lpstr>Grammar rules  грамматические правила </vt:lpstr>
      <vt:lpstr>Grammar rules  грамматические правила </vt:lpstr>
      <vt:lpstr>Grammar rules  грамматические правила </vt:lpstr>
      <vt:lpstr>Grammar rules  грамматические правила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Ирина Легостаева</dc:creator>
  <cp:lastModifiedBy>Ирина Легостаева</cp:lastModifiedBy>
  <cp:revision>9</cp:revision>
  <dcterms:created xsi:type="dcterms:W3CDTF">2020-11-24T17:43:59Z</dcterms:created>
  <dcterms:modified xsi:type="dcterms:W3CDTF">2020-11-25T13:31:55Z</dcterms:modified>
</cp:coreProperties>
</file>