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2" r:id="rId13"/>
    <p:sldId id="266" r:id="rId14"/>
    <p:sldId id="267" r:id="rId15"/>
    <p:sldId id="268" r:id="rId16"/>
    <p:sldId id="273" r:id="rId17"/>
    <p:sldId id="271" r:id="rId18"/>
    <p:sldId id="274" r:id="rId19"/>
    <p:sldId id="275" r:id="rId20"/>
    <p:sldId id="269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805B8-E2E7-48E4-BF19-83C4D8F34152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0AD4-2201-4E16-8A78-79209C4F3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57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805B8-E2E7-48E4-BF19-83C4D8F34152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0AD4-2201-4E16-8A78-79209C4F3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75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805B8-E2E7-48E4-BF19-83C4D8F34152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0AD4-2201-4E16-8A78-79209C4F3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36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805B8-E2E7-48E4-BF19-83C4D8F34152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0AD4-2201-4E16-8A78-79209C4F3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83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805B8-E2E7-48E4-BF19-83C4D8F34152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0AD4-2201-4E16-8A78-79209C4F3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85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805B8-E2E7-48E4-BF19-83C4D8F34152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0AD4-2201-4E16-8A78-79209C4F3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81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805B8-E2E7-48E4-BF19-83C4D8F34152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0AD4-2201-4E16-8A78-79209C4F3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86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805B8-E2E7-48E4-BF19-83C4D8F34152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0AD4-2201-4E16-8A78-79209C4F3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46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805B8-E2E7-48E4-BF19-83C4D8F34152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0AD4-2201-4E16-8A78-79209C4F3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51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805B8-E2E7-48E4-BF19-83C4D8F34152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0AD4-2201-4E16-8A78-79209C4F3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71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805B8-E2E7-48E4-BF19-83C4D8F34152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0AD4-2201-4E16-8A78-79209C4F3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72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805B8-E2E7-48E4-BF19-83C4D8F34152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0AD4-2201-4E16-8A78-79209C4F3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03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3267794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Муниципальное бюджетное дошкольное образовательное учреждение</a:t>
            </a:r>
            <a:br>
              <a:rPr lang="ru-RU" sz="1400" b="1" dirty="0" smtClean="0">
                <a:solidFill>
                  <a:srgbClr val="C00000"/>
                </a:solidFill>
              </a:rPr>
            </a:br>
            <a:r>
              <a:rPr lang="ru-RU" sz="1400" b="1" dirty="0" smtClean="0">
                <a:solidFill>
                  <a:srgbClr val="C00000"/>
                </a:solidFill>
              </a:rPr>
              <a:t>«Детский сад № 46 общеразвивающего вида г. Владивостока»</a:t>
            </a:r>
            <a:br>
              <a:rPr lang="ru-RU" sz="1400" b="1" dirty="0" smtClean="0">
                <a:solidFill>
                  <a:srgbClr val="C00000"/>
                </a:solidFill>
              </a:rPr>
            </a:br>
            <a:r>
              <a:rPr lang="ru-RU" sz="1400" b="1" dirty="0" smtClean="0">
                <a:solidFill>
                  <a:srgbClr val="C00000"/>
                </a:solidFill>
              </a:rPr>
              <a:t/>
            </a:r>
            <a:br>
              <a:rPr lang="ru-RU" sz="1400" b="1" dirty="0" smtClean="0">
                <a:solidFill>
                  <a:srgbClr val="C00000"/>
                </a:solidFill>
              </a:rPr>
            </a:br>
            <a:r>
              <a:rPr lang="ru-RU" sz="7200" b="1" dirty="0" smtClean="0">
                <a:solidFill>
                  <a:srgbClr val="C00000"/>
                </a:solidFill>
              </a:rPr>
              <a:t>ДВИГАЙСЯ</a:t>
            </a:r>
            <a:br>
              <a:rPr lang="ru-RU" sz="7200" b="1" dirty="0" smtClean="0">
                <a:solidFill>
                  <a:srgbClr val="C00000"/>
                </a:solidFill>
              </a:rPr>
            </a:br>
            <a:r>
              <a:rPr lang="ru-RU" sz="7200" b="1" dirty="0" smtClean="0">
                <a:solidFill>
                  <a:srgbClr val="C00000"/>
                </a:solidFill>
              </a:rPr>
              <a:t>ПРАВИЛЬНО !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84984"/>
            <a:ext cx="6400800" cy="235381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A50021"/>
                </a:solidFill>
              </a:rPr>
              <a:t>(ДЛЯ ВЗРОСЛЫХ И ДЕТЕЙ)</a:t>
            </a:r>
          </a:p>
          <a:p>
            <a:pPr algn="r"/>
            <a:endParaRPr lang="ru-RU" sz="1800" b="1" dirty="0" smtClean="0">
              <a:solidFill>
                <a:srgbClr val="A50021"/>
              </a:solidFill>
            </a:endParaRPr>
          </a:p>
          <a:p>
            <a:pPr algn="r"/>
            <a:endParaRPr lang="ru-RU" sz="1800" b="1" dirty="0">
              <a:solidFill>
                <a:srgbClr val="A50021"/>
              </a:solidFill>
            </a:endParaRPr>
          </a:p>
          <a:p>
            <a:pPr algn="r"/>
            <a:endParaRPr lang="ru-RU" sz="1800" b="1" dirty="0" smtClean="0">
              <a:solidFill>
                <a:srgbClr val="A50021"/>
              </a:solidFill>
            </a:endParaRPr>
          </a:p>
          <a:p>
            <a:pPr algn="r"/>
            <a:r>
              <a:rPr lang="ru-RU" sz="1800" b="1" dirty="0" err="1" smtClean="0">
                <a:solidFill>
                  <a:srgbClr val="A50021"/>
                </a:solidFill>
              </a:rPr>
              <a:t>Заляутдинова</a:t>
            </a:r>
            <a:r>
              <a:rPr lang="ru-RU" sz="1800" b="1" dirty="0" smtClean="0">
                <a:solidFill>
                  <a:srgbClr val="A50021"/>
                </a:solidFill>
              </a:rPr>
              <a:t> Тамара Александровна, </a:t>
            </a:r>
          </a:p>
          <a:p>
            <a:pPr algn="r"/>
            <a:r>
              <a:rPr lang="ru-RU" sz="1800" b="1" dirty="0" smtClean="0">
                <a:solidFill>
                  <a:srgbClr val="A50021"/>
                </a:solidFill>
              </a:rPr>
              <a:t>инструктор по физической культуре</a:t>
            </a:r>
            <a:endParaRPr lang="ru-RU" sz="1800" b="1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3063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9694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Общие требования:</a:t>
            </a:r>
            <a:endParaRPr lang="ru-RU" sz="40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1. В спортивный зал допускаются дети, получившие инструктаж  по технике безопасности 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         2. Заключение врача обязательно после перенесенных заболеваний, травм, при ухудшении самочувствия (особенно при физических нагрузках).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         3. Спортивная форма должна соответствовать росту обучающегося, размеру его ног, на изнанке спортивной формы не должно быть грубых швов, на форме не должно быть никаких режущих и колющих предметов (булавок, значков, цепочек и т. д.).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Обувь для спортивного зала в ДОУ – чешки по размеру.</a:t>
            </a: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Спортивная форма должна соответствовать температуре в спортивном зале и погодным условиям (при занятиях на улице).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7182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7" y="260648"/>
            <a:ext cx="8424937" cy="660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/>
                <a:ea typeface="Times New Roman"/>
                <a:cs typeface="Times New Roman"/>
              </a:rPr>
              <a:t>Спортивный зал, где проводятся спортивные занятия, должен: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"/>
              <a:tabLst>
                <a:tab pos="540385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иметь медицинскую аптечку и огнетушитель;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"/>
              <a:tabLst>
                <a:tab pos="540385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иметь фонарь на случай отключения электроэнергии;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"/>
              <a:tabLst>
                <a:tab pos="540385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иметь два эвакуационных выхода, которые должны свободно открываться;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"/>
              <a:tabLst>
                <a:tab pos="540385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иметь автоматическую систему пожарной сигнализации;</a:t>
            </a:r>
            <a:endParaRPr lang="ru-RU" sz="1400" dirty="0"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розетки и прочие электроприборы должны быть недоступными для воспитанников;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- температура воздуха в зале должна соответствовать установленным  санитарным нормам;</a:t>
            </a:r>
            <a:endParaRPr lang="ru-RU" sz="1400" dirty="0"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помещение должно быть проветрено и достаточно освещено;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помещение должно быть чистым;</a:t>
            </a:r>
            <a:endParaRPr lang="ru-RU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- все стационарное оборудование или тренажеры должны быть закреплены к полу или потолку и использоваться строго по назначению.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03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903" y="188640"/>
            <a:ext cx="864096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4000" b="1" u="sng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Материалы и оборудование</a:t>
            </a: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endParaRPr lang="ru-RU" sz="1400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1. Оборудование, которым пользуются дети, должно по своим размерам соответствовать их возрастным показателям. Запрещается перенос детьми тяжестей весом более 2-2,5кг.</a:t>
            </a:r>
            <a:endParaRPr lang="ru-RU" sz="2000" dirty="0"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2. В пользование детям даются только исправные и безопасные предметы.</a:t>
            </a:r>
            <a:endParaRPr lang="ru-RU" sz="2000" dirty="0"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3. Запрещается использование в работе оборудования и инвентаря, предназначенных для взрослых.</a:t>
            </a:r>
            <a:endParaRPr lang="ru-RU" sz="2000" dirty="0"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4. Все оборудование и инструменты должны быть аккуратно, удобно и рационально размещены, содержаться в чистом, исправном состоянии. </a:t>
            </a: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125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6084"/>
            <a:ext cx="896448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Педагог должен: </a:t>
            </a:r>
            <a:endParaRPr lang="ru-RU" sz="4000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tabLst>
                <a:tab pos="540385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иметь профессиональное образование;</a:t>
            </a:r>
            <a:endParaRPr lang="ru-RU" sz="1400" dirty="0" smtClean="0">
              <a:effectLst/>
              <a:latin typeface="Symbol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tabLst>
                <a:tab pos="540385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пройти инструктаж по охране труда и пожарной безопасности;</a:t>
            </a:r>
            <a:endParaRPr lang="ru-RU" sz="1400" dirty="0" smtClean="0">
              <a:effectLst/>
              <a:latin typeface="Symbol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tabLst>
                <a:tab pos="540385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соблюдать инструкции и правила эксплуатации спортивного оборудования; </a:t>
            </a:r>
            <a:endParaRPr lang="ru-RU" sz="1400" dirty="0" smtClean="0">
              <a:effectLst/>
              <a:latin typeface="Symbol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tabLst>
                <a:tab pos="540385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уметь оказывать первую медицинскую помощь и применять, в случае возгорания, первичные средства пожаротушения;</a:t>
            </a:r>
            <a:endParaRPr lang="ru-RU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двигательный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режим, физические упражнения и закаливающие мероприятия осуществлять с учетом состояния здоровья, возрастно-половых возможностей детей и сезона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года.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ü"/>
            </a:pP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ctr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u="sng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Лицо</a:t>
            </a:r>
            <a:r>
              <a:rPr lang="ru-RU" u="sng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, допустившие невыполнение или нарушение инструкции по охране жизни и здоровья детей, привлекается к ответственности согласно </a:t>
            </a:r>
            <a:endParaRPr lang="ru-RU" u="sng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lvl="0" algn="ctr">
              <a:lnSpc>
                <a:spcPct val="150000"/>
              </a:lnSpc>
            </a:pPr>
            <a:r>
              <a:rPr lang="ru-RU" u="sng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действующего </a:t>
            </a:r>
            <a:r>
              <a:rPr lang="ru-RU" u="sng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Устава ДОУ и законодательства РФ.</a:t>
            </a:r>
            <a:endParaRPr lang="ru-RU" sz="1400" u="sng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654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051" y="404664"/>
            <a:ext cx="860546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50000"/>
              </a:lnSpc>
              <a:spcAft>
                <a:spcPts val="0"/>
              </a:spcAft>
            </a:pPr>
            <a:r>
              <a:rPr lang="ru-RU" sz="3200" b="1" u="sng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Требования безопасности </a:t>
            </a:r>
          </a:p>
          <a:p>
            <a:pPr marL="228600" algn="ctr">
              <a:lnSpc>
                <a:spcPct val="150000"/>
              </a:lnSpc>
              <a:spcAft>
                <a:spcPts val="0"/>
              </a:spcAft>
            </a:pPr>
            <a:r>
              <a:rPr lang="ru-RU" sz="3200" b="1" u="sng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перед началом проведения мероприятия:</a:t>
            </a:r>
          </a:p>
          <a:p>
            <a:pPr marL="228600" algn="ctr">
              <a:lnSpc>
                <a:spcPct val="150000"/>
              </a:lnSpc>
              <a:spcAft>
                <a:spcPts val="0"/>
              </a:spcAft>
            </a:pPr>
            <a:endParaRPr lang="ru-RU" sz="2400" b="1" u="sng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- определить где будет проходить двигательная деятельность;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- проверить санитарное состояние помещения или участка, где будет проходить мероприятие на предмет его безопасности;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- убедиться в исправном состоянии спортивного оборудования и его закреплении;</a:t>
            </a:r>
            <a:endParaRPr lang="ru-RU" sz="1400" dirty="0"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выявленные недостатки устранить до начала мероприятия;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- переодеть детей в спортивную форму и обувь, которая соответствует их размеру, сезону и погоде.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- Провести инструктаж по безопасному поведению в зале или на площадке.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549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55040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Требования безопасности во время проведения мероприятия:</a:t>
            </a:r>
            <a:endParaRPr lang="ru-RU" sz="3200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Перед переходом к основным физическим упражнениям или занятиям нужно сделать разминку.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- Педагог 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контролирует безопасность детей во время проведения упражнений, игр и других  спортивных мероприятий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. Необходимо учить детей: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"/>
            </a:pPr>
            <a:r>
              <a:rPr lang="ru-RU" dirty="0" smtClean="0">
                <a:effectLst/>
                <a:latin typeface="Times New Roman"/>
                <a:ea typeface="Calibri"/>
              </a:rPr>
              <a:t>избегать столкновений друг с другом;</a:t>
            </a:r>
            <a:endParaRPr lang="ru-RU" dirty="0" smtClean="0">
              <a:effectLst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"/>
            </a:pPr>
            <a:r>
              <a:rPr lang="ru-RU" dirty="0" smtClean="0">
                <a:effectLst/>
                <a:latin typeface="Times New Roman"/>
                <a:ea typeface="Calibri"/>
              </a:rPr>
              <a:t>не допускать толчков или ударов по рукам, ногам, в живот или голову;</a:t>
            </a:r>
            <a:endParaRPr lang="ru-RU" dirty="0" smtClean="0">
              <a:effectLst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"/>
            </a:pPr>
            <a:r>
              <a:rPr lang="ru-RU" dirty="0" smtClean="0">
                <a:effectLst/>
                <a:latin typeface="Times New Roman"/>
                <a:ea typeface="Calibri"/>
              </a:rPr>
              <a:t>соблюдать интервал между детьми при движении друг за другом;</a:t>
            </a:r>
            <a:endParaRPr lang="ru-RU" dirty="0" smtClean="0">
              <a:effectLst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"/>
            </a:pPr>
            <a:r>
              <a:rPr lang="ru-RU" dirty="0" smtClean="0">
                <a:effectLst/>
                <a:latin typeface="Times New Roman"/>
                <a:ea typeface="Calibri"/>
              </a:rPr>
              <a:t>при метании посмотреть, нет ли людей в секторе метания;</a:t>
            </a:r>
            <a:endParaRPr lang="ru-RU" dirty="0" smtClean="0">
              <a:effectLst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"/>
            </a:pPr>
            <a:r>
              <a:rPr lang="ru-RU" dirty="0" smtClean="0">
                <a:effectLst/>
                <a:latin typeface="Times New Roman"/>
                <a:ea typeface="Calibri"/>
              </a:rPr>
              <a:t>группироваться при падении, чтобы избежать травмы;</a:t>
            </a:r>
            <a:endParaRPr lang="ru-RU" dirty="0" smtClean="0">
              <a:effectLst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"/>
            </a:pPr>
            <a:r>
              <a:rPr lang="ru-RU" dirty="0" smtClean="0">
                <a:effectLst/>
                <a:latin typeface="Times New Roman"/>
                <a:ea typeface="Calibri"/>
              </a:rPr>
              <a:t>внимательно слушать и выполнять команды руководителя занятий и т.д.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1424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95" y="116632"/>
            <a:ext cx="886988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ctr">
              <a:lnSpc>
                <a:spcPct val="150000"/>
              </a:lnSpc>
              <a:spcAft>
                <a:spcPts val="0"/>
              </a:spcAft>
            </a:pPr>
            <a:r>
              <a:rPr lang="ru-RU" sz="3200" b="1" u="sng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Требования к методике руководства двигательной деятельностью</a:t>
            </a:r>
            <a:r>
              <a:rPr lang="ru-RU" sz="3200" b="1" i="1" u="sng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b="1" u="sng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в ДОУ</a:t>
            </a:r>
            <a:endParaRPr lang="ru-RU" sz="3200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1. Педагог должен обеспечить правильный показ движения.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2. Следить за тем, чтобы дети самовольно не использовали снаряды и тренажеры.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3. Следить за организованным входом и выходом детей из зала.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4. Следить за правильным выбором места - в поле зрения должны находиться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все дети.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5. При выполнении упражнений с предметами следить за интервалом и дистанцией.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6. Педагог осуществляет постоянный контроль над сохранением правильной позы и                           осанки детей во время занятия.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7. В случае появления </a:t>
            </a: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внешних признаков переутомления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, педагог предлагает ребенку отдохнуть, а затем переключиться на более спокойную деятельность.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8. Педагог постоянно напоминает детям правила поведения и технику и контролирует их выполнение.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914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336" y="116632"/>
            <a:ext cx="8928992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Ответственность за вред, причиненный ребенку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 во время его пребывания в детском саду, однозначно несет администрация ДОУ. То есть педагог просто обязан предпринять все меры, направленные на защиту ребенка от действий, способных навредить его здоровью. Причем в этом случае имеются в виду любые действия - как самого ребенка, так и персонала, а также сверстников воспитанника.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Статистика показывает, что уровень здоровья дошкольников достаточно низкий, поэтому так важно не допускать травматизм детей в ДОУ.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В дошкольном учреждении режим дня ребенка предусматривает занятия по физическому воспитанию, игры и развлечения на воздухе, отдельные закаливающие процедуры, при проведении которых учитываются региональные и климатические условия.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Любая деятельность в ДОУ, а особенно двигательная, может осуществляться лишь под непосредственным контролем и наблюдением со стороны взрослого. 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998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858619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ctr">
              <a:lnSpc>
                <a:spcPct val="150000"/>
              </a:lnSpc>
              <a:spcAft>
                <a:spcPts val="0"/>
              </a:spcAft>
            </a:pPr>
            <a:r>
              <a:rPr lang="ru-RU" sz="3200" u="sng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3200" b="1" u="sng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Основные причины травматизма детей в ДОУ в процессе двигательной деятельности:</a:t>
            </a:r>
            <a:endParaRPr lang="ru-RU" sz="3200" u="sng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20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1. </a:t>
            </a: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Нарушение правил организации занятий.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200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2. Нарушение в методике преподавания.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200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3. Нарушение санитарно-гигиенических условий и формы одежды.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200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4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Отсутствие систематического врачебного контроля. 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200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5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Недооценка значения страховки и помощи.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200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6.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Нарушение техники безопасности, неудовлетворительное состояние мест занятий, инвентаря, оборудования.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169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11" y="260648"/>
            <a:ext cx="907205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Роль воспитателя в физкультурно-оздоровительной работе и на занятиях по физической культуре в ДОУ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воспитатель  проводит  физкультурно-оздоровительную  работу  с  детьми   в  режиме 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дня, использует  средства  физической  культуры  для  организации  активного  отдыха;  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участвует  в   подготовке  и  проведении развлечений и праздников, оказывает помощь 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 инструктору;</a:t>
            </a:r>
            <a:endParaRPr lang="ru-RU" sz="1400" dirty="0">
              <a:ea typeface="Calibri"/>
              <a:cs typeface="Times New Roman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участвует  в   проведении  НОД  по двигательной деятельности  с  детьми  своей 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группы,  самостоятельно  проводит  одно  занятие   в  недельном  цикле;</a:t>
            </a:r>
            <a:endParaRPr lang="ru-RU" sz="1400" dirty="0">
              <a:ea typeface="Calibri"/>
              <a:cs typeface="Times New Roman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обеспечивает  соответствие    температурных   условий   одежды  и  обуви,  несет ответственность  за  жизнь  и  безопасность  детей  при   организации  НОД;</a:t>
            </a:r>
            <a:endParaRPr lang="ru-RU" sz="1400" dirty="0">
              <a:ea typeface="Calibri"/>
              <a:cs typeface="Times New Roman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следит  за  соблюдением   гигиенических  условий  в  помещении  и  на  территории;</a:t>
            </a:r>
            <a:endParaRPr lang="ru-RU" sz="1400" dirty="0">
              <a:ea typeface="Calibri"/>
              <a:cs typeface="Times New Roman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обеспечивает   дополнительный  контроль  на  занятиях  по  физической  культуре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10599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649" y="764704"/>
            <a:ext cx="84969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/>
                <a:ea typeface="Times New Roman"/>
                <a:cs typeface="Times New Roman"/>
              </a:rPr>
              <a:t>Работа по физическому воспитанию в ДОУ начинается с выработки у детей </a:t>
            </a:r>
            <a:r>
              <a:rPr lang="ru-RU" sz="2000" b="1" u="sng" dirty="0" smtClean="0">
                <a:effectLst/>
                <a:latin typeface="Times New Roman"/>
                <a:ea typeface="Times New Roman"/>
                <a:cs typeface="Times New Roman"/>
              </a:rPr>
              <a:t>привычки</a:t>
            </a:r>
            <a:r>
              <a:rPr lang="ru-RU" sz="2000" b="1" dirty="0" smtClean="0">
                <a:effectLst/>
                <a:latin typeface="Times New Roman"/>
                <a:ea typeface="Times New Roman"/>
                <a:cs typeface="Times New Roman"/>
              </a:rPr>
              <a:t> к соблюдению режима, </a:t>
            </a:r>
            <a:r>
              <a:rPr lang="ru-RU" sz="2000" b="1" u="sng" dirty="0" smtClean="0">
                <a:effectLst/>
                <a:latin typeface="Times New Roman"/>
                <a:ea typeface="Times New Roman"/>
                <a:cs typeface="Times New Roman"/>
              </a:rPr>
              <a:t>потребности</a:t>
            </a:r>
            <a:r>
              <a:rPr lang="ru-RU" sz="2000" b="1" dirty="0" smtClean="0">
                <a:effectLst/>
                <a:latin typeface="Times New Roman"/>
                <a:ea typeface="Times New Roman"/>
                <a:cs typeface="Times New Roman"/>
              </a:rPr>
              <a:t> в ежедневных занятиях, развития умения </a:t>
            </a:r>
            <a:r>
              <a:rPr lang="ru-RU" sz="2000" b="1" u="sng" dirty="0" smtClean="0">
                <a:effectLst/>
                <a:latin typeface="Times New Roman"/>
                <a:ea typeface="Times New Roman"/>
                <a:cs typeface="Times New Roman"/>
              </a:rPr>
              <a:t>самостоятельно</a:t>
            </a:r>
            <a:r>
              <a:rPr lang="ru-RU" sz="2000" b="1" dirty="0" smtClean="0">
                <a:effectLst/>
                <a:latin typeface="Times New Roman"/>
                <a:ea typeface="Times New Roman"/>
                <a:cs typeface="Times New Roman"/>
              </a:rPr>
              <a:t> заниматься, воспитания </a:t>
            </a:r>
            <a:r>
              <a:rPr lang="ru-RU" sz="2000" b="1" u="sng" dirty="0" smtClean="0">
                <a:effectLst/>
                <a:latin typeface="Times New Roman"/>
                <a:ea typeface="Times New Roman"/>
                <a:cs typeface="Times New Roman"/>
              </a:rPr>
              <a:t>любви</a:t>
            </a:r>
            <a:r>
              <a:rPr lang="ru-RU" sz="2000" b="1" dirty="0" smtClean="0">
                <a:effectLst/>
                <a:latin typeface="Times New Roman"/>
                <a:ea typeface="Times New Roman"/>
                <a:cs typeface="Times New Roman"/>
              </a:rPr>
              <a:t> к занятиям спортом, </a:t>
            </a:r>
            <a:r>
              <a:rPr lang="ru-RU" sz="2000" b="1" u="sng" dirty="0" smtClean="0">
                <a:effectLst/>
                <a:latin typeface="Times New Roman"/>
                <a:ea typeface="Times New Roman"/>
                <a:cs typeface="Times New Roman"/>
              </a:rPr>
              <a:t>интереса</a:t>
            </a:r>
            <a:r>
              <a:rPr lang="ru-RU" sz="2000" b="1" dirty="0" smtClean="0">
                <a:effectLst/>
                <a:latin typeface="Times New Roman"/>
                <a:ea typeface="Times New Roman"/>
                <a:cs typeface="Times New Roman"/>
              </a:rPr>
              <a:t> к их результатам. </a:t>
            </a: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4000" b="1" dirty="0" smtClean="0">
                <a:effectLst/>
                <a:latin typeface="Times New Roman"/>
                <a:ea typeface="Times New Roman"/>
                <a:cs typeface="Times New Roman"/>
              </a:rPr>
              <a:t>Основной задачей физического воспитания является сохранение и укрепление здоровья детей.</a:t>
            </a:r>
            <a:endParaRPr lang="ru-RU" sz="4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5069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6619" y="332656"/>
            <a:ext cx="8496944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u="sng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000" b="1" u="sng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Правила поведения педагога:</a:t>
            </a:r>
            <a:endParaRPr lang="ru-RU" sz="4000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 </a:t>
            </a:r>
          </a:p>
          <a:p>
            <a:pPr marL="285750" indent="-285750" algn="ctr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Соблюдать дисциплину как на занятиях, так и на перерывах.</a:t>
            </a:r>
            <a:endParaRPr lang="ru-RU" sz="1400" b="1" dirty="0">
              <a:ea typeface="Calibri"/>
              <a:cs typeface="Times New Roman"/>
            </a:endParaRPr>
          </a:p>
          <a:p>
            <a:pPr marL="285750" indent="-285750" algn="ctr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Быть вежливым и предупредительным со всеми участниками образовательного процесса.</a:t>
            </a:r>
            <a:endParaRPr lang="ru-RU" sz="1400" b="1" dirty="0">
              <a:ea typeface="Calibri"/>
              <a:cs typeface="Times New Roman"/>
            </a:endParaRPr>
          </a:p>
          <a:p>
            <a:pPr marL="285750" indent="-285750" algn="ctr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Не допускать выражения, унижающие достоинство человека.</a:t>
            </a:r>
            <a:endParaRPr lang="ru-RU" sz="1400" b="1" dirty="0">
              <a:ea typeface="Calibri"/>
              <a:cs typeface="Times New Roman"/>
            </a:endParaRPr>
          </a:p>
          <a:p>
            <a:pPr marL="285750" indent="-285750" algn="ctr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Не допускать случаев психического и физического насилия над обучающимися, все споры разрешать только мирным путем.</a:t>
            </a:r>
            <a:endParaRPr lang="ru-RU" sz="14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15049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460432" cy="388843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/>
            </a:r>
            <a:br>
              <a:rPr lang="ru-RU" sz="6000" b="1" dirty="0" smtClean="0">
                <a:solidFill>
                  <a:srgbClr val="FFFF00"/>
                </a:solidFill>
              </a:rPr>
            </a:b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</a:t>
            </a:r>
            <a:b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 </a:t>
            </a:r>
            <a:b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внимание!</a:t>
            </a: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088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889844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Общие положения</a:t>
            </a:r>
            <a:endParaRPr lang="ru-RU" sz="40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408940" indent="40640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/>
                <a:ea typeface="Times New Roman"/>
                <a:cs typeface="Times New Roman"/>
              </a:rPr>
              <a:t>        Изучение вопросов безопасности организуется и проводится на всех стадиях образовательного процесса с целью формирования </a:t>
            </a:r>
            <a:r>
              <a:rPr lang="ru-RU" sz="2400" b="1" u="sng" dirty="0" smtClean="0">
                <a:effectLst/>
                <a:latin typeface="Times New Roman"/>
                <a:ea typeface="Times New Roman"/>
                <a:cs typeface="Times New Roman"/>
              </a:rPr>
              <a:t>сознательного и ответственного отношения</a:t>
            </a:r>
            <a:r>
              <a:rPr lang="ru-RU" sz="2400" b="1" dirty="0" smtClean="0">
                <a:effectLst/>
                <a:latin typeface="Times New Roman"/>
                <a:ea typeface="Times New Roman"/>
                <a:cs typeface="Times New Roman"/>
              </a:rPr>
              <a:t> к вопросам </a:t>
            </a:r>
            <a:r>
              <a:rPr lang="ru-RU" sz="2400" b="1" u="sng" dirty="0" smtClean="0">
                <a:effectLst/>
                <a:latin typeface="Times New Roman"/>
                <a:ea typeface="Times New Roman"/>
                <a:cs typeface="Times New Roman"/>
              </a:rPr>
              <a:t>личной</a:t>
            </a:r>
            <a:r>
              <a:rPr lang="ru-RU" sz="2400" b="1" dirty="0" smtClean="0">
                <a:effectLst/>
                <a:latin typeface="Times New Roman"/>
                <a:ea typeface="Times New Roman"/>
                <a:cs typeface="Times New Roman"/>
              </a:rPr>
              <a:t> безопасности и безопасности </a:t>
            </a:r>
            <a:r>
              <a:rPr lang="ru-RU" sz="2400" b="1" u="sng" dirty="0" smtClean="0">
                <a:effectLst/>
                <a:latin typeface="Times New Roman"/>
                <a:ea typeface="Times New Roman"/>
                <a:cs typeface="Times New Roman"/>
              </a:rPr>
              <a:t>окружающих</a:t>
            </a:r>
            <a:r>
              <a:rPr lang="ru-RU" sz="2400" b="1" dirty="0" smtClean="0">
                <a:effectLst/>
                <a:latin typeface="Times New Roman"/>
                <a:ea typeface="Times New Roman"/>
                <a:cs typeface="Times New Roman"/>
              </a:rPr>
              <a:t>.</a:t>
            </a:r>
            <a:endParaRPr lang="ru-RU" sz="2400" b="1" dirty="0">
              <a:ea typeface="Calibri"/>
              <a:cs typeface="Times New Roman"/>
            </a:endParaRPr>
          </a:p>
          <a:p>
            <a:pPr marL="408940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/>
                <a:ea typeface="Times New Roman"/>
                <a:cs typeface="Times New Roman"/>
              </a:rPr>
              <a:t>       Инструктаж с регистрацией в журнале проводится перед началом всех видов деятельности.</a:t>
            </a:r>
            <a:endParaRPr lang="ru-RU" sz="24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7052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8847"/>
            <a:ext cx="86409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2400" b="1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u="sng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Вводный инструктаж</a:t>
            </a:r>
            <a:r>
              <a:rPr lang="ru-RU" sz="2400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по технике безопасности проводится с детьми перед началом занятий.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Этот инструктаж ознакомительный  и проводится 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в сентябре.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endParaRPr lang="ru-RU" sz="2400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u="sng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Промежуточный инструктаж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по технике безопасности проводится перед зимними каникулами 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в декабре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.</a:t>
            </a:r>
            <a:endParaRPr lang="ru-RU" sz="2400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u="sng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Итоговый инструктаж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по технике безопасности проводится в конце всего обучения, перед летними каникулами 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в мае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.</a:t>
            </a:r>
            <a:endParaRPr lang="ru-RU" sz="2400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Если воспитанники принимают участие в соревнованиях, праздниках, то с ними необходимо провести </a:t>
            </a:r>
            <a:r>
              <a:rPr lang="ru-RU" sz="2400" b="1" u="sng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целевой инструктаж</a:t>
            </a:r>
            <a:r>
              <a:rPr lang="ru-RU" sz="2400" u="sng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.</a:t>
            </a:r>
            <a:endParaRPr lang="ru-RU" sz="2400" u="sng" dirty="0">
              <a:solidFill>
                <a:srgbClr val="C00000"/>
              </a:solidFill>
              <a:effectLst/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223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4000" b="1" u="sng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Внеплановый инструктаж</a:t>
            </a:r>
            <a:r>
              <a:rPr lang="ru-RU" sz="40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проводится:</a:t>
            </a: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- при нарушении воспитанниками требований безопасности, которые могут привести или привели к травме;</a:t>
            </a:r>
            <a:endParaRPr lang="ru-RU" sz="2400" dirty="0">
              <a:ea typeface="Calibri"/>
              <a:cs typeface="Times New Roman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- при перерывах в работе более чем на 60 календарных дней.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Внеплановый инструктаж проводится индивидуально или с группой учащихся. 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Внеплановый инструктаж регистрируется в журналах с указанием причины проведения внепланового инструктажа.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824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835292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26060" algn="ctr">
              <a:lnSpc>
                <a:spcPct val="115000"/>
              </a:lnSpc>
              <a:spcAft>
                <a:spcPts val="0"/>
              </a:spcAft>
            </a:pPr>
            <a:endParaRPr lang="ru-RU" sz="4000" b="1" dirty="0" smtClean="0">
              <a:solidFill>
                <a:srgbClr val="A50021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marR="226060"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A50021"/>
                </a:solidFill>
                <a:effectLst/>
                <a:latin typeface="Times New Roman"/>
                <a:ea typeface="Calibri"/>
                <a:cs typeface="Times New Roman"/>
              </a:rPr>
              <a:t>Основные правила поведения </a:t>
            </a:r>
          </a:p>
          <a:p>
            <a:pPr marR="226060"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A50021"/>
                </a:solidFill>
                <a:effectLst/>
                <a:latin typeface="Times New Roman"/>
                <a:ea typeface="Calibri"/>
                <a:cs typeface="Times New Roman"/>
              </a:rPr>
              <a:t>участников образовательного процесса в организованной двигательной деятельности, </a:t>
            </a:r>
          </a:p>
          <a:p>
            <a:pPr marR="226060"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A50021"/>
                </a:solidFill>
                <a:effectLst/>
                <a:latin typeface="Times New Roman"/>
                <a:ea typeface="Calibri"/>
                <a:cs typeface="Times New Roman"/>
              </a:rPr>
              <a:t>правила поведения на спортивном оборудовании</a:t>
            </a:r>
            <a:endParaRPr lang="ru-RU" sz="4000" dirty="0">
              <a:solidFill>
                <a:srgbClr val="A50021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787932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964488" cy="6144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22606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На занятия физической культурой приходить в спортивной форме и обуви.</a:t>
            </a:r>
            <a:endParaRPr lang="ru-RU" sz="1400" dirty="0">
              <a:ea typeface="Calibri"/>
              <a:cs typeface="Times New Roman"/>
            </a:endParaRPr>
          </a:p>
          <a:p>
            <a:pPr marL="342900" marR="2286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Приходить в зал без игрушек. </a:t>
            </a:r>
            <a:endParaRPr lang="ru-RU" sz="1400" dirty="0">
              <a:ea typeface="Calibri"/>
              <a:cs typeface="Times New Roman"/>
            </a:endParaRPr>
          </a:p>
          <a:p>
            <a:pPr marL="342900" marR="2286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Не ссориться, не баловаться. Считаться с мнением друзей, уступать друг другу. 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В случае возникновения конфликтной ситуации немедленно обратиться к инструктору по физкультуре и воспитателю.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Находиться в спортзале  разрешается только в присутствии взрослого.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При отсутствии педагога не влезать на спортивные сна­ряды и оборудование. 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Разговаривать во время выполнения упражнений запрещается, так как можно прикусить язык.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Начинать и заканчивать упражнения, занятия или соревнования только по команде или сигналу.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Запрещается есть, жевать жевательную резинку и держать что-либо во рту.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Запрещается мешать педагогу проводить занятие, а также мешать другим детям выполнять упражнения.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 На занятиях воспитанники обязаны выполнять только те упражнения, которые разрешил выполнять педагог.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Запрещается бросать спортивный инвентарь на пол и друг в друга, если это не предусмотрено заданием педагога.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Запрещается толкать друг друга,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наталкиваться на других во время игры.  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062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2656"/>
            <a:ext cx="9036496" cy="6144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2"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Запрещается бегать по мокрому полу в зале.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2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Если очень устали и тяжело дышать, прекратите бег и пойди­те обычной ходьбой. При голово­кружении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, плохом самочувствии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или тошноте сообщите об этом педагогу.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  </a:t>
            </a:r>
            <a:endParaRPr lang="ru-RU" sz="1400" dirty="0">
              <a:ea typeface="Calibri"/>
              <a:cs typeface="Times New Roman"/>
            </a:endParaRPr>
          </a:p>
          <a:p>
            <a:pPr marL="342900" marR="2286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2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Не подходить к спортивному оборудованию, если на нем уже кто-то есть.</a:t>
            </a:r>
            <a:endParaRPr lang="ru-RU" sz="1400" dirty="0">
              <a:ea typeface="Calibri"/>
              <a:cs typeface="Times New Roman"/>
            </a:endParaRPr>
          </a:p>
          <a:p>
            <a:pPr marL="342900" marR="2286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2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Терпеливо дожидаться своей очереди, или договориться с другими о времени.</a:t>
            </a:r>
            <a:endParaRPr lang="ru-RU" sz="1400" dirty="0">
              <a:ea typeface="Calibri"/>
              <a:cs typeface="Times New Roman"/>
            </a:endParaRPr>
          </a:p>
          <a:p>
            <a:pPr marL="342900" marR="2286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2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Не толкать друг друга во время нахождения на спортивном оборудовании.</a:t>
            </a:r>
            <a:endParaRPr lang="ru-RU" sz="1400" dirty="0">
              <a:ea typeface="Calibri"/>
              <a:cs typeface="Times New Roman"/>
            </a:endParaRPr>
          </a:p>
          <a:p>
            <a:pPr marL="342900" marR="2286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2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Подниматься и спускаться по лесенке или шведской стенке только по одному и только при наличии страховочного мата под ногами.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2"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Запрещается самостоятельно брать спортивный инвентарь, находящийся в спортивном зале. 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2"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Во время выполнения упражнений с мячами,  воспитанник обязан контролировать падение мяча, чтобы избежать умышленного </a:t>
            </a:r>
            <a:r>
              <a:rPr lang="ru-RU" dirty="0" err="1" smtClean="0">
                <a:effectLst/>
                <a:latin typeface="Times New Roman"/>
                <a:ea typeface="Times New Roman"/>
                <a:cs typeface="Times New Roman"/>
              </a:rPr>
              <a:t>травмирования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 других детей.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2"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Не разрешается виснуть на баскетбольных кольцах и крепеже баскетбольных щитов.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2"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При обнаружении поломок спортивного оборудования немедленно сообщать об этом взрослому.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2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По окончанию  занятия  выходить из зала нужно спокойным шагом, не создавая паники, не толкаться.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2"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Обязательно проинформировать о травме или плохом</a:t>
            </a:r>
            <a:r>
              <a:rPr lang="ru-RU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самочувствии, которые проявились после занятия по физкультуре.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0862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организация охраны жизни и здоровья детей</a:t>
            </a:r>
            <a:endParaRPr lang="ru-RU" sz="40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при проведении спортивных занятий и мероприятий</a:t>
            </a:r>
            <a:endParaRPr lang="ru-RU" sz="40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289506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1328</Words>
  <Application>Microsoft Office PowerPoint</Application>
  <PresentationFormat>Экран (4:3)</PresentationFormat>
  <Paragraphs>139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Муниципальное бюджетное дошкольное образовательное учреждение «Детский сад № 46 общеразвивающего вида г. Владивостока»  ДВИГАЙСЯ ПРАВИЛЬНО 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 за  внимание!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32</cp:revision>
  <dcterms:created xsi:type="dcterms:W3CDTF">2021-10-28T21:56:38Z</dcterms:created>
  <dcterms:modified xsi:type="dcterms:W3CDTF">2022-08-22T14:24:39Z</dcterms:modified>
</cp:coreProperties>
</file>